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6" r:id="rId2"/>
  </p:sldMasterIdLst>
  <p:notesMasterIdLst>
    <p:notesMasterId r:id="rId57"/>
  </p:notesMasterIdLst>
  <p:handoutMasterIdLst>
    <p:handoutMasterId r:id="rId58"/>
  </p:handoutMasterIdLst>
  <p:sldIdLst>
    <p:sldId id="371" r:id="rId3"/>
    <p:sldId id="372" r:id="rId4"/>
    <p:sldId id="375" r:id="rId5"/>
    <p:sldId id="1077" r:id="rId6"/>
    <p:sldId id="1084" r:id="rId7"/>
    <p:sldId id="1083" r:id="rId8"/>
    <p:sldId id="1081" r:id="rId9"/>
    <p:sldId id="373" r:id="rId10"/>
    <p:sldId id="2083" r:id="rId11"/>
    <p:sldId id="396" r:id="rId12"/>
    <p:sldId id="2084" r:id="rId13"/>
    <p:sldId id="1323" r:id="rId14"/>
    <p:sldId id="2086" r:id="rId15"/>
    <p:sldId id="2087" r:id="rId16"/>
    <p:sldId id="2088" r:id="rId17"/>
    <p:sldId id="2097" r:id="rId18"/>
    <p:sldId id="2098" r:id="rId19"/>
    <p:sldId id="2099" r:id="rId20"/>
    <p:sldId id="2100" r:id="rId21"/>
    <p:sldId id="2101" r:id="rId22"/>
    <p:sldId id="2109" r:id="rId23"/>
    <p:sldId id="2096" r:id="rId24"/>
    <p:sldId id="2102" r:id="rId25"/>
    <p:sldId id="2103" r:id="rId26"/>
    <p:sldId id="1324" r:id="rId27"/>
    <p:sldId id="2104" r:id="rId28"/>
    <p:sldId id="1086" r:id="rId29"/>
    <p:sldId id="1318" r:id="rId30"/>
    <p:sldId id="2108" r:id="rId31"/>
    <p:sldId id="1314" r:id="rId32"/>
    <p:sldId id="2106" r:id="rId33"/>
    <p:sldId id="1327" r:id="rId34"/>
    <p:sldId id="1089" r:id="rId35"/>
    <p:sldId id="1090" r:id="rId36"/>
    <p:sldId id="1328" r:id="rId37"/>
    <p:sldId id="1329" r:id="rId38"/>
    <p:sldId id="1330" r:id="rId39"/>
    <p:sldId id="1325" r:id="rId40"/>
    <p:sldId id="1326" r:id="rId41"/>
    <p:sldId id="1313" r:id="rId42"/>
    <p:sldId id="1331" r:id="rId43"/>
    <p:sldId id="1332" r:id="rId44"/>
    <p:sldId id="1333" r:id="rId45"/>
    <p:sldId id="1334" r:id="rId46"/>
    <p:sldId id="1320" r:id="rId47"/>
    <p:sldId id="1335" r:id="rId48"/>
    <p:sldId id="1336" r:id="rId49"/>
    <p:sldId id="1337" r:id="rId50"/>
    <p:sldId id="1338" r:id="rId51"/>
    <p:sldId id="1092" r:id="rId52"/>
    <p:sldId id="2110" r:id="rId53"/>
    <p:sldId id="374" r:id="rId54"/>
    <p:sldId id="2080" r:id="rId55"/>
    <p:sldId id="35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2" userDrawn="1">
          <p15:clr>
            <a:srgbClr val="A4A3A4"/>
          </p15:clr>
        </p15:guide>
        <p15:guide id="3" pos="370" userDrawn="1">
          <p15:clr>
            <a:srgbClr val="A4A3A4"/>
          </p15:clr>
        </p15:guide>
        <p15:guide id="4" orient="horz" pos="4178" userDrawn="1">
          <p15:clr>
            <a:srgbClr val="A4A3A4"/>
          </p15:clr>
        </p15:guide>
        <p15:guide id="6" orient="horz" userDrawn="1">
          <p15:clr>
            <a:srgbClr val="A4A3A4"/>
          </p15:clr>
        </p15:guide>
        <p15:guide id="7" pos="72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eia CC" initials="TC" lastIdx="1" clrIdx="0">
    <p:extLst>
      <p:ext uri="{19B8F6BF-5375-455C-9EA6-DF929625EA0E}">
        <p15:presenceInfo xmlns:p15="http://schemas.microsoft.com/office/powerpoint/2012/main" userId="d40a0aa6cc948e2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8D8"/>
    <a:srgbClr val="D4EAF7"/>
    <a:srgbClr val="000000"/>
    <a:srgbClr val="7EC8E4"/>
    <a:srgbClr val="E1EEF7"/>
    <a:srgbClr val="A9D6EF"/>
    <a:srgbClr val="2D97C8"/>
    <a:srgbClr val="51A9D1"/>
    <a:srgbClr val="F2F2F2"/>
    <a:srgbClr val="E5F4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07" autoAdjust="0"/>
    <p:restoredTop sz="93343" autoAdjust="0"/>
  </p:normalViewPr>
  <p:slideViewPr>
    <p:cSldViewPr snapToGrid="0" snapToObjects="1">
      <p:cViewPr varScale="1">
        <p:scale>
          <a:sx n="62" d="100"/>
          <a:sy n="62" d="100"/>
        </p:scale>
        <p:origin x="864" y="48"/>
      </p:cViewPr>
      <p:guideLst>
        <p:guide orient="horz" pos="1842"/>
        <p:guide pos="370"/>
        <p:guide orient="horz" pos="4178"/>
        <p:guide orient="horz"/>
        <p:guide pos="7265"/>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showGuides="1">
      <p:cViewPr varScale="1">
        <p:scale>
          <a:sx n="62" d="100"/>
          <a:sy n="62" d="100"/>
        </p:scale>
        <p:origin x="2452" y="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C99FF8-8A3B-4DA3-9AB3-3EFD35B55D71}"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zh-CN" altLang="en-US"/>
        </a:p>
      </dgm:t>
    </dgm:pt>
    <dgm:pt modelId="{3B23130D-5BF8-4B67-A976-64E4E18ECE74}">
      <dgm:prSet phldrT="[文本]" custT="1"/>
      <dgm:spPr/>
      <dgm:t>
        <a:bodyPr/>
        <a:lstStyle/>
        <a:p>
          <a:r>
            <a:rPr lang="zh-CN" altLang="en-US" sz="1400" b="1" dirty="0"/>
            <a:t>初步实验</a:t>
          </a:r>
        </a:p>
      </dgm:t>
    </dgm:pt>
    <dgm:pt modelId="{3CD46296-82A4-418E-9F9F-8A361AE9491C}" type="parTrans" cxnId="{0D99223A-666F-4A03-8C06-E3ED81D0E9D8}">
      <dgm:prSet/>
      <dgm:spPr/>
      <dgm:t>
        <a:bodyPr/>
        <a:lstStyle/>
        <a:p>
          <a:endParaRPr lang="zh-CN" altLang="en-US"/>
        </a:p>
      </dgm:t>
    </dgm:pt>
    <dgm:pt modelId="{7A5B6314-FFBC-4598-BF9A-5EBC6BC8C1E5}" type="sibTrans" cxnId="{0D99223A-666F-4A03-8C06-E3ED81D0E9D8}">
      <dgm:prSet/>
      <dgm:spPr/>
      <dgm:t>
        <a:bodyPr/>
        <a:lstStyle/>
        <a:p>
          <a:endParaRPr lang="zh-CN" altLang="en-US"/>
        </a:p>
      </dgm:t>
    </dgm:pt>
    <dgm:pt modelId="{BE769C04-B2A9-4954-8993-53E41BF34539}">
      <dgm:prSet phldrT="[文本]" custT="1"/>
      <dgm:spPr/>
      <dgm:t>
        <a:bodyPr/>
        <a:lstStyle/>
        <a:p>
          <a:r>
            <a:rPr lang="zh-CN" altLang="en-US" sz="1400" dirty="0"/>
            <a:t>与浙江农业大学合作开发可以小试的技术</a:t>
          </a:r>
        </a:p>
      </dgm:t>
    </dgm:pt>
    <dgm:pt modelId="{8D2D6D54-65F9-4720-AEF4-6E9B5F265595}" type="parTrans" cxnId="{9E6D50C4-10A8-4C3F-8358-8DEC01BE071E}">
      <dgm:prSet/>
      <dgm:spPr/>
      <dgm:t>
        <a:bodyPr/>
        <a:lstStyle/>
        <a:p>
          <a:endParaRPr lang="zh-CN" altLang="en-US"/>
        </a:p>
      </dgm:t>
    </dgm:pt>
    <dgm:pt modelId="{68ADCE9D-D196-4563-B790-BCFD9E8EE168}" type="sibTrans" cxnId="{9E6D50C4-10A8-4C3F-8358-8DEC01BE071E}">
      <dgm:prSet/>
      <dgm:spPr/>
      <dgm:t>
        <a:bodyPr/>
        <a:lstStyle/>
        <a:p>
          <a:endParaRPr lang="zh-CN" altLang="en-US"/>
        </a:p>
      </dgm:t>
    </dgm:pt>
    <dgm:pt modelId="{E86A3F92-7F0C-4FBC-81A5-27D02F39C134}">
      <dgm:prSet phldrT="[文本]" custT="1"/>
      <dgm:spPr/>
      <dgm:t>
        <a:bodyPr/>
        <a:lstStyle/>
        <a:p>
          <a:r>
            <a:rPr lang="zh-CN" altLang="en-US" sz="1400" b="1" dirty="0"/>
            <a:t>小型示范区</a:t>
          </a:r>
        </a:p>
      </dgm:t>
    </dgm:pt>
    <dgm:pt modelId="{365824E6-B807-4627-82DB-3F0F96BFC530}" type="parTrans" cxnId="{556E5906-D01C-4C63-B5ED-FD8A0A52A606}">
      <dgm:prSet/>
      <dgm:spPr/>
      <dgm:t>
        <a:bodyPr/>
        <a:lstStyle/>
        <a:p>
          <a:endParaRPr lang="zh-CN" altLang="en-US"/>
        </a:p>
      </dgm:t>
    </dgm:pt>
    <dgm:pt modelId="{C5C25DD3-0C92-4B70-B851-8D3AA1F80F41}" type="sibTrans" cxnId="{556E5906-D01C-4C63-B5ED-FD8A0A52A606}">
      <dgm:prSet/>
      <dgm:spPr/>
      <dgm:t>
        <a:bodyPr/>
        <a:lstStyle/>
        <a:p>
          <a:endParaRPr lang="zh-CN" altLang="en-US"/>
        </a:p>
      </dgm:t>
    </dgm:pt>
    <dgm:pt modelId="{72537DA6-0447-4FB2-AFB7-1D8FC87934DE}">
      <dgm:prSet phldrT="[文本]" custT="1"/>
      <dgm:spPr/>
      <dgm:t>
        <a:bodyPr/>
        <a:lstStyle/>
        <a:p>
          <a:r>
            <a:rPr lang="zh-CN" altLang="en-US" sz="1400" dirty="0"/>
            <a:t>设计小型示范项目率先演示技术，调整优化至可有效推广</a:t>
          </a:r>
        </a:p>
      </dgm:t>
    </dgm:pt>
    <dgm:pt modelId="{DACE3CD4-38AF-4383-AB6B-E1E7CB7393C9}" type="parTrans" cxnId="{3F563B5E-84AA-4442-AC17-6AA7672020E1}">
      <dgm:prSet/>
      <dgm:spPr/>
      <dgm:t>
        <a:bodyPr/>
        <a:lstStyle/>
        <a:p>
          <a:endParaRPr lang="zh-CN" altLang="en-US"/>
        </a:p>
      </dgm:t>
    </dgm:pt>
    <dgm:pt modelId="{B5FCC440-2B4A-44B1-B7E8-E73E2474FFAD}" type="sibTrans" cxnId="{3F563B5E-84AA-4442-AC17-6AA7672020E1}">
      <dgm:prSet/>
      <dgm:spPr/>
      <dgm:t>
        <a:bodyPr/>
        <a:lstStyle/>
        <a:p>
          <a:endParaRPr lang="zh-CN" altLang="en-US"/>
        </a:p>
      </dgm:t>
    </dgm:pt>
    <dgm:pt modelId="{2A151332-97AE-49F2-BF2C-6F8BC93BEE63}">
      <dgm:prSet phldrT="[文本]" custT="1"/>
      <dgm:spPr/>
      <dgm:t>
        <a:bodyPr/>
        <a:lstStyle/>
        <a:p>
          <a:r>
            <a:rPr lang="zh-CN" altLang="en-US" sz="1400" b="1" dirty="0"/>
            <a:t>科学验证和调整</a:t>
          </a:r>
        </a:p>
      </dgm:t>
    </dgm:pt>
    <dgm:pt modelId="{371E3B27-F5F4-4DDD-8A4F-4434E97B754E}" type="parTrans" cxnId="{E0B2B5E1-D5DA-4979-B13F-11C261C39872}">
      <dgm:prSet/>
      <dgm:spPr/>
      <dgm:t>
        <a:bodyPr/>
        <a:lstStyle/>
        <a:p>
          <a:endParaRPr lang="zh-CN" altLang="en-US"/>
        </a:p>
      </dgm:t>
    </dgm:pt>
    <dgm:pt modelId="{FD921F55-1170-48B6-AD6D-D1B352A0113D}" type="sibTrans" cxnId="{E0B2B5E1-D5DA-4979-B13F-11C261C39872}">
      <dgm:prSet/>
      <dgm:spPr/>
      <dgm:t>
        <a:bodyPr/>
        <a:lstStyle/>
        <a:p>
          <a:endParaRPr lang="zh-CN" altLang="en-US"/>
        </a:p>
      </dgm:t>
    </dgm:pt>
    <dgm:pt modelId="{4DD50823-0D4D-43BE-AE8F-7E8BCA24E867}">
      <dgm:prSet phldrT="[文本]" custT="1"/>
      <dgm:spPr/>
      <dgm:t>
        <a:bodyPr/>
        <a:lstStyle/>
        <a:p>
          <a:r>
            <a:rPr lang="zh-CN" altLang="en-US" sz="1400" b="1" dirty="0"/>
            <a:t>环保技术：</a:t>
          </a:r>
          <a:r>
            <a:rPr lang="zh-CN" altLang="en-US" sz="1400" dirty="0"/>
            <a:t>与浙江农业大学合作，因地制宜开发技术</a:t>
          </a:r>
        </a:p>
      </dgm:t>
    </dgm:pt>
    <dgm:pt modelId="{728E7B48-FFA0-41F7-AFA1-3A2491C38961}" type="parTrans" cxnId="{005C2569-2549-4E1D-A920-D4A5E9452A5E}">
      <dgm:prSet/>
      <dgm:spPr/>
      <dgm:t>
        <a:bodyPr/>
        <a:lstStyle/>
        <a:p>
          <a:endParaRPr lang="zh-CN" altLang="en-US"/>
        </a:p>
      </dgm:t>
    </dgm:pt>
    <dgm:pt modelId="{2459CB50-BA8B-4481-8255-54D323D3B252}" type="sibTrans" cxnId="{005C2569-2549-4E1D-A920-D4A5E9452A5E}">
      <dgm:prSet/>
      <dgm:spPr/>
      <dgm:t>
        <a:bodyPr/>
        <a:lstStyle/>
        <a:p>
          <a:endParaRPr lang="zh-CN" altLang="en-US"/>
        </a:p>
      </dgm:t>
    </dgm:pt>
    <dgm:pt modelId="{B9031B4C-00D1-4CE1-947A-430D1C4E8073}">
      <dgm:prSet phldrT="[文本]" custT="1"/>
      <dgm:spPr/>
      <dgm:t>
        <a:bodyPr/>
        <a:lstStyle/>
        <a:p>
          <a:r>
            <a:rPr lang="zh-CN" altLang="en-US" sz="1400" b="1" dirty="0"/>
            <a:t>大数据产品：</a:t>
          </a:r>
          <a:r>
            <a:rPr lang="zh-CN" altLang="en-US" sz="1400" dirty="0"/>
            <a:t>与阿里合作开发智慧护水平台小程序</a:t>
          </a:r>
        </a:p>
      </dgm:t>
    </dgm:pt>
    <dgm:pt modelId="{08814512-80A1-4E9C-9F33-D513B76D1318}" type="parTrans" cxnId="{5A1C07B9-8A0E-4272-B8CC-6472F0B7D7D8}">
      <dgm:prSet/>
      <dgm:spPr/>
      <dgm:t>
        <a:bodyPr/>
        <a:lstStyle/>
        <a:p>
          <a:endParaRPr lang="zh-CN" altLang="en-US"/>
        </a:p>
      </dgm:t>
    </dgm:pt>
    <dgm:pt modelId="{FDE31E9F-48E5-43E3-A1B3-61E4CF6640DE}" type="sibTrans" cxnId="{5A1C07B9-8A0E-4272-B8CC-6472F0B7D7D8}">
      <dgm:prSet/>
      <dgm:spPr/>
      <dgm:t>
        <a:bodyPr/>
        <a:lstStyle/>
        <a:p>
          <a:endParaRPr lang="zh-CN" altLang="en-US"/>
        </a:p>
      </dgm:t>
    </dgm:pt>
    <dgm:pt modelId="{86218349-5A5B-4DF3-B436-B2A31150EE5C}">
      <dgm:prSet phldrT="[文本]" custT="1"/>
      <dgm:spPr/>
      <dgm:t>
        <a:bodyPr/>
        <a:lstStyle/>
        <a:p>
          <a:r>
            <a:rPr lang="zh-CN" altLang="en-US" sz="1400" b="1" dirty="0"/>
            <a:t>技术集成和推广</a:t>
          </a:r>
        </a:p>
      </dgm:t>
    </dgm:pt>
    <dgm:pt modelId="{489E8133-C505-4D2E-AC7C-245CD236296C}" type="parTrans" cxnId="{2A2AB67C-8D15-411D-8626-9BA77E8DDDE1}">
      <dgm:prSet/>
      <dgm:spPr/>
      <dgm:t>
        <a:bodyPr/>
        <a:lstStyle/>
        <a:p>
          <a:endParaRPr lang="zh-CN" altLang="en-US"/>
        </a:p>
      </dgm:t>
    </dgm:pt>
    <dgm:pt modelId="{0668C179-34A5-4F58-AA4F-7F3FC4AEC3B9}" type="sibTrans" cxnId="{2A2AB67C-8D15-411D-8626-9BA77E8DDDE1}">
      <dgm:prSet/>
      <dgm:spPr/>
      <dgm:t>
        <a:bodyPr/>
        <a:lstStyle/>
        <a:p>
          <a:endParaRPr lang="zh-CN" altLang="en-US"/>
        </a:p>
      </dgm:t>
    </dgm:pt>
    <dgm:pt modelId="{21A73A57-37B2-409F-89DC-490D5F9833F6}">
      <dgm:prSet custT="1"/>
      <dgm:spPr/>
      <dgm:t>
        <a:bodyPr/>
        <a:lstStyle/>
        <a:p>
          <a:r>
            <a:rPr lang="zh-CN" altLang="en-US" sz="1400" dirty="0"/>
            <a:t>基于不同水土等条件的示范区经验，总结出具有普适意义的技术举措并进行大规模推广</a:t>
          </a:r>
        </a:p>
      </dgm:t>
    </dgm:pt>
    <dgm:pt modelId="{8F2D2A33-4659-40D1-AA63-2C3A83CFD757}" type="parTrans" cxnId="{8901C6E8-1A4B-47AA-93D8-5A7275F36F62}">
      <dgm:prSet/>
      <dgm:spPr/>
      <dgm:t>
        <a:bodyPr/>
        <a:lstStyle/>
        <a:p>
          <a:endParaRPr lang="zh-CN" altLang="en-US"/>
        </a:p>
      </dgm:t>
    </dgm:pt>
    <dgm:pt modelId="{78399061-2102-43A6-B4CD-2F83D1408151}" type="sibTrans" cxnId="{8901C6E8-1A4B-47AA-93D8-5A7275F36F62}">
      <dgm:prSet/>
      <dgm:spPr/>
      <dgm:t>
        <a:bodyPr/>
        <a:lstStyle/>
        <a:p>
          <a:endParaRPr lang="zh-CN" altLang="en-US"/>
        </a:p>
      </dgm:t>
    </dgm:pt>
    <dgm:pt modelId="{3B159A9A-08DC-455A-A431-0B1E5A4A6186}">
      <dgm:prSet phldrT="[文本]" custT="1"/>
      <dgm:spPr/>
      <dgm:t>
        <a:bodyPr/>
        <a:lstStyle/>
        <a:p>
          <a:r>
            <a:rPr lang="zh-CN" altLang="en-US" sz="1400" b="1" dirty="0"/>
            <a:t>已有示范项目：</a:t>
          </a:r>
          <a:r>
            <a:rPr lang="zh-CN" altLang="en-US" sz="1400" dirty="0"/>
            <a:t>包括茶园、检测小区（精细化）、传统农业示范大区、水稻田，已示范</a:t>
          </a:r>
          <a:r>
            <a:rPr lang="en-US" altLang="zh-CN" sz="1400" dirty="0"/>
            <a:t>2</a:t>
          </a:r>
          <a:r>
            <a:rPr lang="zh-CN" altLang="en-US" sz="1400" dirty="0"/>
            <a:t>年</a:t>
          </a:r>
        </a:p>
      </dgm:t>
    </dgm:pt>
    <dgm:pt modelId="{13CD82C0-C1C2-4D66-87DD-7DD253BF7220}" type="parTrans" cxnId="{D63DAE79-4AD4-418B-8CF5-2578B5601EFC}">
      <dgm:prSet/>
      <dgm:spPr/>
      <dgm:t>
        <a:bodyPr/>
        <a:lstStyle/>
        <a:p>
          <a:endParaRPr lang="zh-CN" altLang="en-US"/>
        </a:p>
      </dgm:t>
    </dgm:pt>
    <dgm:pt modelId="{B44962E1-BEBC-4EC3-93A4-ABB43CE20C17}" type="sibTrans" cxnId="{D63DAE79-4AD4-418B-8CF5-2578B5601EFC}">
      <dgm:prSet/>
      <dgm:spPr/>
      <dgm:t>
        <a:bodyPr/>
        <a:lstStyle/>
        <a:p>
          <a:endParaRPr lang="zh-CN" altLang="en-US"/>
        </a:p>
      </dgm:t>
    </dgm:pt>
    <dgm:pt modelId="{BFAAFE83-9988-431D-AA30-EE99452ABC8E}">
      <dgm:prSet custT="1"/>
      <dgm:spPr/>
      <dgm:t>
        <a:bodyPr/>
        <a:lstStyle/>
        <a:p>
          <a:endParaRPr lang="zh-CN" altLang="en-US" sz="1400" dirty="0"/>
        </a:p>
      </dgm:t>
    </dgm:pt>
    <dgm:pt modelId="{00AAFEF5-7C18-4EC3-9FEF-B87D7B3E1E6F}" type="sibTrans" cxnId="{D7BB5190-3813-4A26-8250-A1BCA61CB542}">
      <dgm:prSet/>
      <dgm:spPr/>
      <dgm:t>
        <a:bodyPr/>
        <a:lstStyle/>
        <a:p>
          <a:endParaRPr lang="zh-CN" altLang="en-US"/>
        </a:p>
      </dgm:t>
    </dgm:pt>
    <dgm:pt modelId="{44395137-447E-46EE-AB1A-3E0F740528A2}" type="parTrans" cxnId="{D7BB5190-3813-4A26-8250-A1BCA61CB542}">
      <dgm:prSet/>
      <dgm:spPr/>
      <dgm:t>
        <a:bodyPr/>
        <a:lstStyle/>
        <a:p>
          <a:endParaRPr lang="zh-CN" altLang="en-US"/>
        </a:p>
      </dgm:t>
    </dgm:pt>
    <dgm:pt modelId="{6FA08BC6-68BE-44BD-86B7-84426031D40D}" type="pres">
      <dgm:prSet presAssocID="{C9C99FF8-8A3B-4DA3-9AB3-3EFD35B55D71}" presName="Name0" presStyleCnt="0">
        <dgm:presLayoutVars>
          <dgm:dir/>
          <dgm:animLvl val="lvl"/>
          <dgm:resizeHandles val="exact"/>
        </dgm:presLayoutVars>
      </dgm:prSet>
      <dgm:spPr/>
    </dgm:pt>
    <dgm:pt modelId="{1B1D030B-57D5-4014-9EAF-6C8E18F890F2}" type="pres">
      <dgm:prSet presAssocID="{3B23130D-5BF8-4B67-A976-64E4E18ECE74}" presName="composite" presStyleCnt="0"/>
      <dgm:spPr/>
    </dgm:pt>
    <dgm:pt modelId="{6A138853-C25B-4340-BFEA-9D78D9CD02E6}" type="pres">
      <dgm:prSet presAssocID="{3B23130D-5BF8-4B67-A976-64E4E18ECE74}" presName="parTx" presStyleLbl="alignNode1" presStyleIdx="0" presStyleCnt="4">
        <dgm:presLayoutVars>
          <dgm:chMax val="0"/>
          <dgm:chPref val="0"/>
          <dgm:bulletEnabled val="1"/>
        </dgm:presLayoutVars>
      </dgm:prSet>
      <dgm:spPr/>
    </dgm:pt>
    <dgm:pt modelId="{51CB71E7-F9A9-4F2E-95E7-B80BC79863BC}" type="pres">
      <dgm:prSet presAssocID="{3B23130D-5BF8-4B67-A976-64E4E18ECE74}" presName="desTx" presStyleLbl="alignAccFollowNode1" presStyleIdx="0" presStyleCnt="4" custScaleY="100000">
        <dgm:presLayoutVars>
          <dgm:bulletEnabled val="1"/>
        </dgm:presLayoutVars>
      </dgm:prSet>
      <dgm:spPr/>
    </dgm:pt>
    <dgm:pt modelId="{D0EB5717-B310-4532-AFA5-A38C82554E53}" type="pres">
      <dgm:prSet presAssocID="{7A5B6314-FFBC-4598-BF9A-5EBC6BC8C1E5}" presName="space" presStyleCnt="0"/>
      <dgm:spPr/>
    </dgm:pt>
    <dgm:pt modelId="{9BA1E01F-2EAA-44C2-81D7-D354064E2C45}" type="pres">
      <dgm:prSet presAssocID="{E86A3F92-7F0C-4FBC-81A5-27D02F39C134}" presName="composite" presStyleCnt="0"/>
      <dgm:spPr/>
    </dgm:pt>
    <dgm:pt modelId="{45181455-9AFF-4694-9561-7BBB277B9A7F}" type="pres">
      <dgm:prSet presAssocID="{E86A3F92-7F0C-4FBC-81A5-27D02F39C134}" presName="parTx" presStyleLbl="alignNode1" presStyleIdx="1" presStyleCnt="4">
        <dgm:presLayoutVars>
          <dgm:chMax val="0"/>
          <dgm:chPref val="0"/>
          <dgm:bulletEnabled val="1"/>
        </dgm:presLayoutVars>
      </dgm:prSet>
      <dgm:spPr/>
    </dgm:pt>
    <dgm:pt modelId="{5EE3B466-A354-454C-81F0-804E2355FE1A}" type="pres">
      <dgm:prSet presAssocID="{E86A3F92-7F0C-4FBC-81A5-27D02F39C134}" presName="desTx" presStyleLbl="alignAccFollowNode1" presStyleIdx="1" presStyleCnt="4" custScaleY="100000">
        <dgm:presLayoutVars>
          <dgm:bulletEnabled val="1"/>
        </dgm:presLayoutVars>
      </dgm:prSet>
      <dgm:spPr/>
    </dgm:pt>
    <dgm:pt modelId="{BD49BD54-5FF2-4080-8D7F-C6A9BA545C64}" type="pres">
      <dgm:prSet presAssocID="{C5C25DD3-0C92-4B70-B851-8D3AA1F80F41}" presName="space" presStyleCnt="0"/>
      <dgm:spPr/>
    </dgm:pt>
    <dgm:pt modelId="{91829C16-BE49-40A6-AB29-9CCED13C5F01}" type="pres">
      <dgm:prSet presAssocID="{2A151332-97AE-49F2-BF2C-6F8BC93BEE63}" presName="composite" presStyleCnt="0"/>
      <dgm:spPr/>
    </dgm:pt>
    <dgm:pt modelId="{D37C0E2B-4CDF-4BE4-A418-03BADAD75E10}" type="pres">
      <dgm:prSet presAssocID="{2A151332-97AE-49F2-BF2C-6F8BC93BEE63}" presName="parTx" presStyleLbl="alignNode1" presStyleIdx="2" presStyleCnt="4">
        <dgm:presLayoutVars>
          <dgm:chMax val="0"/>
          <dgm:chPref val="0"/>
          <dgm:bulletEnabled val="1"/>
        </dgm:presLayoutVars>
      </dgm:prSet>
      <dgm:spPr/>
    </dgm:pt>
    <dgm:pt modelId="{DC0D8E3D-2F78-4C3D-9762-86BA8FD24FC0}" type="pres">
      <dgm:prSet presAssocID="{2A151332-97AE-49F2-BF2C-6F8BC93BEE63}" presName="desTx" presStyleLbl="alignAccFollowNode1" presStyleIdx="2" presStyleCnt="4" custScaleY="100000">
        <dgm:presLayoutVars>
          <dgm:bulletEnabled val="1"/>
        </dgm:presLayoutVars>
      </dgm:prSet>
      <dgm:spPr/>
    </dgm:pt>
    <dgm:pt modelId="{400C4E76-D800-411E-B31F-7C6562E3B220}" type="pres">
      <dgm:prSet presAssocID="{FD921F55-1170-48B6-AD6D-D1B352A0113D}" presName="space" presStyleCnt="0"/>
      <dgm:spPr/>
    </dgm:pt>
    <dgm:pt modelId="{2B8957FC-2CBC-42EC-A979-ECDD8E2B77E7}" type="pres">
      <dgm:prSet presAssocID="{86218349-5A5B-4DF3-B436-B2A31150EE5C}" presName="composite" presStyleCnt="0"/>
      <dgm:spPr/>
    </dgm:pt>
    <dgm:pt modelId="{DBD252E5-7079-4734-80E8-9C699048FD33}" type="pres">
      <dgm:prSet presAssocID="{86218349-5A5B-4DF3-B436-B2A31150EE5C}" presName="parTx" presStyleLbl="alignNode1" presStyleIdx="3" presStyleCnt="4">
        <dgm:presLayoutVars>
          <dgm:chMax val="0"/>
          <dgm:chPref val="0"/>
          <dgm:bulletEnabled val="1"/>
        </dgm:presLayoutVars>
      </dgm:prSet>
      <dgm:spPr/>
    </dgm:pt>
    <dgm:pt modelId="{981AA5F6-262D-45EF-9FBE-0148B3162B15}" type="pres">
      <dgm:prSet presAssocID="{86218349-5A5B-4DF3-B436-B2A31150EE5C}" presName="desTx" presStyleLbl="alignAccFollowNode1" presStyleIdx="3" presStyleCnt="4" custScaleY="100000">
        <dgm:presLayoutVars>
          <dgm:bulletEnabled val="1"/>
        </dgm:presLayoutVars>
      </dgm:prSet>
      <dgm:spPr/>
    </dgm:pt>
  </dgm:ptLst>
  <dgm:cxnLst>
    <dgm:cxn modelId="{556E5906-D01C-4C63-B5ED-FD8A0A52A606}" srcId="{C9C99FF8-8A3B-4DA3-9AB3-3EFD35B55D71}" destId="{E86A3F92-7F0C-4FBC-81A5-27D02F39C134}" srcOrd="1" destOrd="0" parTransId="{365824E6-B807-4627-82DB-3F0F96BFC530}" sibTransId="{C5C25DD3-0C92-4B70-B851-8D3AA1F80F41}"/>
    <dgm:cxn modelId="{9DE6D217-9CF5-46DA-AD4A-1F280BB266F0}" type="presOf" srcId="{21A73A57-37B2-409F-89DC-490D5F9833F6}" destId="{981AA5F6-262D-45EF-9FBE-0148B3162B15}" srcOrd="0" destOrd="0" presId="urn:microsoft.com/office/officeart/2005/8/layout/hList1"/>
    <dgm:cxn modelId="{C8DC7A39-7400-4007-9605-8590CF62EFAC}" type="presOf" srcId="{86218349-5A5B-4DF3-B436-B2A31150EE5C}" destId="{DBD252E5-7079-4734-80E8-9C699048FD33}" srcOrd="0" destOrd="0" presId="urn:microsoft.com/office/officeart/2005/8/layout/hList1"/>
    <dgm:cxn modelId="{0D99223A-666F-4A03-8C06-E3ED81D0E9D8}" srcId="{C9C99FF8-8A3B-4DA3-9AB3-3EFD35B55D71}" destId="{3B23130D-5BF8-4B67-A976-64E4E18ECE74}" srcOrd="0" destOrd="0" parTransId="{3CD46296-82A4-418E-9F9F-8A361AE9491C}" sibTransId="{7A5B6314-FFBC-4598-BF9A-5EBC6BC8C1E5}"/>
    <dgm:cxn modelId="{6A22943A-BE5A-4AAC-95A0-8EF4BF5DE6A0}" type="presOf" srcId="{2A151332-97AE-49F2-BF2C-6F8BC93BEE63}" destId="{D37C0E2B-4CDF-4BE4-A418-03BADAD75E10}" srcOrd="0" destOrd="0" presId="urn:microsoft.com/office/officeart/2005/8/layout/hList1"/>
    <dgm:cxn modelId="{3F563B5E-84AA-4442-AC17-6AA7672020E1}" srcId="{E86A3F92-7F0C-4FBC-81A5-27D02F39C134}" destId="{72537DA6-0447-4FB2-AFB7-1D8FC87934DE}" srcOrd="0" destOrd="0" parTransId="{DACE3CD4-38AF-4383-AB6B-E1E7CB7393C9}" sibTransId="{B5FCC440-2B4A-44B1-B7E8-E73E2474FFAD}"/>
    <dgm:cxn modelId="{005C2569-2549-4E1D-A920-D4A5E9452A5E}" srcId="{2A151332-97AE-49F2-BF2C-6F8BC93BEE63}" destId="{4DD50823-0D4D-43BE-AE8F-7E8BCA24E867}" srcOrd="0" destOrd="0" parTransId="{728E7B48-FFA0-41F7-AFA1-3A2491C38961}" sibTransId="{2459CB50-BA8B-4481-8255-54D323D3B252}"/>
    <dgm:cxn modelId="{D63DAE79-4AD4-418B-8CF5-2578B5601EFC}" srcId="{E86A3F92-7F0C-4FBC-81A5-27D02F39C134}" destId="{3B159A9A-08DC-455A-A431-0B1E5A4A6186}" srcOrd="1" destOrd="0" parTransId="{13CD82C0-C1C2-4D66-87DD-7DD253BF7220}" sibTransId="{B44962E1-BEBC-4EC3-93A4-ABB43CE20C17}"/>
    <dgm:cxn modelId="{2A2AB67C-8D15-411D-8626-9BA77E8DDDE1}" srcId="{C9C99FF8-8A3B-4DA3-9AB3-3EFD35B55D71}" destId="{86218349-5A5B-4DF3-B436-B2A31150EE5C}" srcOrd="3" destOrd="0" parTransId="{489E8133-C505-4D2E-AC7C-245CD236296C}" sibTransId="{0668C179-34A5-4F58-AA4F-7F3FC4AEC3B9}"/>
    <dgm:cxn modelId="{41BF967E-3428-480C-9636-EC6E5AB43213}" type="presOf" srcId="{72537DA6-0447-4FB2-AFB7-1D8FC87934DE}" destId="{5EE3B466-A354-454C-81F0-804E2355FE1A}" srcOrd="0" destOrd="0" presId="urn:microsoft.com/office/officeart/2005/8/layout/hList1"/>
    <dgm:cxn modelId="{55CB998E-560F-4E39-B438-F408D60D7413}" type="presOf" srcId="{C9C99FF8-8A3B-4DA3-9AB3-3EFD35B55D71}" destId="{6FA08BC6-68BE-44BD-86B7-84426031D40D}" srcOrd="0" destOrd="0" presId="urn:microsoft.com/office/officeart/2005/8/layout/hList1"/>
    <dgm:cxn modelId="{D7BB5190-3813-4A26-8250-A1BCA61CB542}" srcId="{E86A3F92-7F0C-4FBC-81A5-27D02F39C134}" destId="{BFAAFE83-9988-431D-AA30-EE99452ABC8E}" srcOrd="2" destOrd="0" parTransId="{44395137-447E-46EE-AB1A-3E0F740528A2}" sibTransId="{00AAFEF5-7C18-4EC3-9FEF-B87D7B3E1E6F}"/>
    <dgm:cxn modelId="{2DD7B09D-197F-4834-A473-AF98971227D6}" type="presOf" srcId="{4DD50823-0D4D-43BE-AE8F-7E8BCA24E867}" destId="{DC0D8E3D-2F78-4C3D-9762-86BA8FD24FC0}" srcOrd="0" destOrd="0" presId="urn:microsoft.com/office/officeart/2005/8/layout/hList1"/>
    <dgm:cxn modelId="{298C52AC-6371-4D13-9ECD-F796B1A48209}" type="presOf" srcId="{3B23130D-5BF8-4B67-A976-64E4E18ECE74}" destId="{6A138853-C25B-4340-BFEA-9D78D9CD02E6}" srcOrd="0" destOrd="0" presId="urn:microsoft.com/office/officeart/2005/8/layout/hList1"/>
    <dgm:cxn modelId="{51483BB6-AA9D-4433-AF99-0E441807941D}" type="presOf" srcId="{E86A3F92-7F0C-4FBC-81A5-27D02F39C134}" destId="{45181455-9AFF-4694-9561-7BBB277B9A7F}" srcOrd="0" destOrd="0" presId="urn:microsoft.com/office/officeart/2005/8/layout/hList1"/>
    <dgm:cxn modelId="{5A1C07B9-8A0E-4272-B8CC-6472F0B7D7D8}" srcId="{2A151332-97AE-49F2-BF2C-6F8BC93BEE63}" destId="{B9031B4C-00D1-4CE1-947A-430D1C4E8073}" srcOrd="1" destOrd="0" parTransId="{08814512-80A1-4E9C-9F33-D513B76D1318}" sibTransId="{FDE31E9F-48E5-43E3-A1B3-61E4CF6640DE}"/>
    <dgm:cxn modelId="{9E6D50C4-10A8-4C3F-8358-8DEC01BE071E}" srcId="{3B23130D-5BF8-4B67-A976-64E4E18ECE74}" destId="{BE769C04-B2A9-4954-8993-53E41BF34539}" srcOrd="0" destOrd="0" parTransId="{8D2D6D54-65F9-4720-AEF4-6E9B5F265595}" sibTransId="{68ADCE9D-D196-4563-B790-BCFD9E8EE168}"/>
    <dgm:cxn modelId="{A17A64D4-EA35-4069-9246-EF088C2C797F}" type="presOf" srcId="{BE769C04-B2A9-4954-8993-53E41BF34539}" destId="{51CB71E7-F9A9-4F2E-95E7-B80BC79863BC}" srcOrd="0" destOrd="0" presId="urn:microsoft.com/office/officeart/2005/8/layout/hList1"/>
    <dgm:cxn modelId="{EC0F61D6-9939-4CDD-AAD1-9C786AF85F68}" type="presOf" srcId="{3B159A9A-08DC-455A-A431-0B1E5A4A6186}" destId="{5EE3B466-A354-454C-81F0-804E2355FE1A}" srcOrd="0" destOrd="1" presId="urn:microsoft.com/office/officeart/2005/8/layout/hList1"/>
    <dgm:cxn modelId="{87DDB6D8-297B-4AD1-A189-6BCAFCE0914A}" type="presOf" srcId="{B9031B4C-00D1-4CE1-947A-430D1C4E8073}" destId="{DC0D8E3D-2F78-4C3D-9762-86BA8FD24FC0}" srcOrd="0" destOrd="1" presId="urn:microsoft.com/office/officeart/2005/8/layout/hList1"/>
    <dgm:cxn modelId="{D745EDE0-53BA-4E68-B8A2-2AC85C8AD12E}" type="presOf" srcId="{BFAAFE83-9988-431D-AA30-EE99452ABC8E}" destId="{5EE3B466-A354-454C-81F0-804E2355FE1A}" srcOrd="0" destOrd="2" presId="urn:microsoft.com/office/officeart/2005/8/layout/hList1"/>
    <dgm:cxn modelId="{E0B2B5E1-D5DA-4979-B13F-11C261C39872}" srcId="{C9C99FF8-8A3B-4DA3-9AB3-3EFD35B55D71}" destId="{2A151332-97AE-49F2-BF2C-6F8BC93BEE63}" srcOrd="2" destOrd="0" parTransId="{371E3B27-F5F4-4DDD-8A4F-4434E97B754E}" sibTransId="{FD921F55-1170-48B6-AD6D-D1B352A0113D}"/>
    <dgm:cxn modelId="{8901C6E8-1A4B-47AA-93D8-5A7275F36F62}" srcId="{86218349-5A5B-4DF3-B436-B2A31150EE5C}" destId="{21A73A57-37B2-409F-89DC-490D5F9833F6}" srcOrd="0" destOrd="0" parTransId="{8F2D2A33-4659-40D1-AA63-2C3A83CFD757}" sibTransId="{78399061-2102-43A6-B4CD-2F83D1408151}"/>
    <dgm:cxn modelId="{B4EF8081-EBDF-4E17-8448-10738781FB0E}" type="presParOf" srcId="{6FA08BC6-68BE-44BD-86B7-84426031D40D}" destId="{1B1D030B-57D5-4014-9EAF-6C8E18F890F2}" srcOrd="0" destOrd="0" presId="urn:microsoft.com/office/officeart/2005/8/layout/hList1"/>
    <dgm:cxn modelId="{A6F1A16F-AD54-490F-BA61-988F94842529}" type="presParOf" srcId="{1B1D030B-57D5-4014-9EAF-6C8E18F890F2}" destId="{6A138853-C25B-4340-BFEA-9D78D9CD02E6}" srcOrd="0" destOrd="0" presId="urn:microsoft.com/office/officeart/2005/8/layout/hList1"/>
    <dgm:cxn modelId="{9ADA8DCB-F771-4E1A-944C-513D4FFC4234}" type="presParOf" srcId="{1B1D030B-57D5-4014-9EAF-6C8E18F890F2}" destId="{51CB71E7-F9A9-4F2E-95E7-B80BC79863BC}" srcOrd="1" destOrd="0" presId="urn:microsoft.com/office/officeart/2005/8/layout/hList1"/>
    <dgm:cxn modelId="{4E5C3A39-029D-4ED0-A356-8268E00E0079}" type="presParOf" srcId="{6FA08BC6-68BE-44BD-86B7-84426031D40D}" destId="{D0EB5717-B310-4532-AFA5-A38C82554E53}" srcOrd="1" destOrd="0" presId="urn:microsoft.com/office/officeart/2005/8/layout/hList1"/>
    <dgm:cxn modelId="{B7BE2601-039B-43F8-AD9E-4C13EBAE9F6B}" type="presParOf" srcId="{6FA08BC6-68BE-44BD-86B7-84426031D40D}" destId="{9BA1E01F-2EAA-44C2-81D7-D354064E2C45}" srcOrd="2" destOrd="0" presId="urn:microsoft.com/office/officeart/2005/8/layout/hList1"/>
    <dgm:cxn modelId="{62031885-629D-4586-95D3-F12ACC6233BF}" type="presParOf" srcId="{9BA1E01F-2EAA-44C2-81D7-D354064E2C45}" destId="{45181455-9AFF-4694-9561-7BBB277B9A7F}" srcOrd="0" destOrd="0" presId="urn:microsoft.com/office/officeart/2005/8/layout/hList1"/>
    <dgm:cxn modelId="{837C1551-8AB6-48E8-83BE-98905B470A2A}" type="presParOf" srcId="{9BA1E01F-2EAA-44C2-81D7-D354064E2C45}" destId="{5EE3B466-A354-454C-81F0-804E2355FE1A}" srcOrd="1" destOrd="0" presId="urn:microsoft.com/office/officeart/2005/8/layout/hList1"/>
    <dgm:cxn modelId="{402196DA-D48F-4A71-898B-E8826FF59202}" type="presParOf" srcId="{6FA08BC6-68BE-44BD-86B7-84426031D40D}" destId="{BD49BD54-5FF2-4080-8D7F-C6A9BA545C64}" srcOrd="3" destOrd="0" presId="urn:microsoft.com/office/officeart/2005/8/layout/hList1"/>
    <dgm:cxn modelId="{171095D7-1540-496B-9CC4-AFF553D565F5}" type="presParOf" srcId="{6FA08BC6-68BE-44BD-86B7-84426031D40D}" destId="{91829C16-BE49-40A6-AB29-9CCED13C5F01}" srcOrd="4" destOrd="0" presId="urn:microsoft.com/office/officeart/2005/8/layout/hList1"/>
    <dgm:cxn modelId="{40FEAC9D-0C5C-4651-9F6C-BD8424035903}" type="presParOf" srcId="{91829C16-BE49-40A6-AB29-9CCED13C5F01}" destId="{D37C0E2B-4CDF-4BE4-A418-03BADAD75E10}" srcOrd="0" destOrd="0" presId="urn:microsoft.com/office/officeart/2005/8/layout/hList1"/>
    <dgm:cxn modelId="{2E351524-0C2A-47A5-B282-95C46FA4D013}" type="presParOf" srcId="{91829C16-BE49-40A6-AB29-9CCED13C5F01}" destId="{DC0D8E3D-2F78-4C3D-9762-86BA8FD24FC0}" srcOrd="1" destOrd="0" presId="urn:microsoft.com/office/officeart/2005/8/layout/hList1"/>
    <dgm:cxn modelId="{5EE51FD9-5582-4A4F-85DB-76526D52A688}" type="presParOf" srcId="{6FA08BC6-68BE-44BD-86B7-84426031D40D}" destId="{400C4E76-D800-411E-B31F-7C6562E3B220}" srcOrd="5" destOrd="0" presId="urn:microsoft.com/office/officeart/2005/8/layout/hList1"/>
    <dgm:cxn modelId="{8A7485C9-8CF7-40B1-9523-FE4DAE32C1A5}" type="presParOf" srcId="{6FA08BC6-68BE-44BD-86B7-84426031D40D}" destId="{2B8957FC-2CBC-42EC-A979-ECDD8E2B77E7}" srcOrd="6" destOrd="0" presId="urn:microsoft.com/office/officeart/2005/8/layout/hList1"/>
    <dgm:cxn modelId="{71EBFEA1-6BA2-4AB2-9E42-A0828B09C81E}" type="presParOf" srcId="{2B8957FC-2CBC-42EC-A979-ECDD8E2B77E7}" destId="{DBD252E5-7079-4734-80E8-9C699048FD33}" srcOrd="0" destOrd="0" presId="urn:microsoft.com/office/officeart/2005/8/layout/hList1"/>
    <dgm:cxn modelId="{B72C335E-FA85-4DEF-99F7-769110D36AED}" type="presParOf" srcId="{2B8957FC-2CBC-42EC-A979-ECDD8E2B77E7}" destId="{981AA5F6-262D-45EF-9FBE-0148B3162B1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38853-C25B-4340-BFEA-9D78D9CD02E6}">
      <dsp:nvSpPr>
        <dsp:cNvPr id="0" name=""/>
        <dsp:cNvSpPr/>
      </dsp:nvSpPr>
      <dsp:spPr>
        <a:xfrm>
          <a:off x="6103" y="-202035"/>
          <a:ext cx="1514389" cy="40407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t>初步实验</a:t>
          </a:r>
        </a:p>
      </dsp:txBody>
      <dsp:txXfrm>
        <a:off x="6103" y="-202035"/>
        <a:ext cx="1514389" cy="404070"/>
      </dsp:txXfrm>
    </dsp:sp>
    <dsp:sp modelId="{51CB71E7-F9A9-4F2E-95E7-B80BC79863BC}">
      <dsp:nvSpPr>
        <dsp:cNvPr id="0" name=""/>
        <dsp:cNvSpPr/>
      </dsp:nvSpPr>
      <dsp:spPr>
        <a:xfrm>
          <a:off x="6103" y="202035"/>
          <a:ext cx="1514389" cy="343773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与浙江农业大学合作开发可以小试的技术</a:t>
          </a:r>
        </a:p>
      </dsp:txBody>
      <dsp:txXfrm>
        <a:off x="6103" y="202035"/>
        <a:ext cx="1514389" cy="3437735"/>
      </dsp:txXfrm>
    </dsp:sp>
    <dsp:sp modelId="{45181455-9AFF-4694-9561-7BBB277B9A7F}">
      <dsp:nvSpPr>
        <dsp:cNvPr id="0" name=""/>
        <dsp:cNvSpPr/>
      </dsp:nvSpPr>
      <dsp:spPr>
        <a:xfrm>
          <a:off x="1732299" y="-202035"/>
          <a:ext cx="1514389" cy="40407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t>小型示范区</a:t>
          </a:r>
        </a:p>
      </dsp:txBody>
      <dsp:txXfrm>
        <a:off x="1732299" y="-202035"/>
        <a:ext cx="1514389" cy="404070"/>
      </dsp:txXfrm>
    </dsp:sp>
    <dsp:sp modelId="{5EE3B466-A354-454C-81F0-804E2355FE1A}">
      <dsp:nvSpPr>
        <dsp:cNvPr id="0" name=""/>
        <dsp:cNvSpPr/>
      </dsp:nvSpPr>
      <dsp:spPr>
        <a:xfrm>
          <a:off x="1732299" y="202035"/>
          <a:ext cx="1514389" cy="3437735"/>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设计小型示范项目率先演示技术，调整优化至可有效推广</a:t>
          </a:r>
        </a:p>
        <a:p>
          <a:pPr marL="114300" lvl="1" indent="-114300" algn="l" defTabSz="622300">
            <a:lnSpc>
              <a:spcPct val="90000"/>
            </a:lnSpc>
            <a:spcBef>
              <a:spcPct val="0"/>
            </a:spcBef>
            <a:spcAft>
              <a:spcPct val="15000"/>
            </a:spcAft>
            <a:buChar char="•"/>
          </a:pPr>
          <a:r>
            <a:rPr lang="zh-CN" altLang="en-US" sz="1400" b="1" kern="1200" dirty="0"/>
            <a:t>已有示范项目：</a:t>
          </a:r>
          <a:r>
            <a:rPr lang="zh-CN" altLang="en-US" sz="1400" kern="1200" dirty="0"/>
            <a:t>包括茶园、检测小区（精细化）、传统农业示范大区、水稻田，已示范</a:t>
          </a:r>
          <a:r>
            <a:rPr lang="en-US" altLang="zh-CN" sz="1400" kern="1200" dirty="0"/>
            <a:t>2</a:t>
          </a:r>
          <a:r>
            <a:rPr lang="zh-CN" altLang="en-US" sz="1400" kern="1200" dirty="0"/>
            <a:t>年</a:t>
          </a:r>
        </a:p>
        <a:p>
          <a:pPr marL="114300" lvl="1" indent="-114300" algn="l" defTabSz="622300">
            <a:lnSpc>
              <a:spcPct val="90000"/>
            </a:lnSpc>
            <a:spcBef>
              <a:spcPct val="0"/>
            </a:spcBef>
            <a:spcAft>
              <a:spcPct val="15000"/>
            </a:spcAft>
            <a:buChar char="•"/>
          </a:pPr>
          <a:endParaRPr lang="zh-CN" altLang="en-US" sz="1400" kern="1200" dirty="0"/>
        </a:p>
      </dsp:txBody>
      <dsp:txXfrm>
        <a:off x="1732299" y="202035"/>
        <a:ext cx="1514389" cy="3437735"/>
      </dsp:txXfrm>
    </dsp:sp>
    <dsp:sp modelId="{D37C0E2B-4CDF-4BE4-A418-03BADAD75E10}">
      <dsp:nvSpPr>
        <dsp:cNvPr id="0" name=""/>
        <dsp:cNvSpPr/>
      </dsp:nvSpPr>
      <dsp:spPr>
        <a:xfrm>
          <a:off x="3458496" y="-202035"/>
          <a:ext cx="1514389" cy="40407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t>科学验证和调整</a:t>
          </a:r>
        </a:p>
      </dsp:txBody>
      <dsp:txXfrm>
        <a:off x="3458496" y="-202035"/>
        <a:ext cx="1514389" cy="404070"/>
      </dsp:txXfrm>
    </dsp:sp>
    <dsp:sp modelId="{DC0D8E3D-2F78-4C3D-9762-86BA8FD24FC0}">
      <dsp:nvSpPr>
        <dsp:cNvPr id="0" name=""/>
        <dsp:cNvSpPr/>
      </dsp:nvSpPr>
      <dsp:spPr>
        <a:xfrm>
          <a:off x="3458496" y="202035"/>
          <a:ext cx="1514389" cy="3437735"/>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b="1" kern="1200" dirty="0"/>
            <a:t>环保技术：</a:t>
          </a:r>
          <a:r>
            <a:rPr lang="zh-CN" altLang="en-US" sz="1400" kern="1200" dirty="0"/>
            <a:t>与浙江农业大学合作，因地制宜开发技术</a:t>
          </a:r>
        </a:p>
        <a:p>
          <a:pPr marL="114300" lvl="1" indent="-114300" algn="l" defTabSz="622300">
            <a:lnSpc>
              <a:spcPct val="90000"/>
            </a:lnSpc>
            <a:spcBef>
              <a:spcPct val="0"/>
            </a:spcBef>
            <a:spcAft>
              <a:spcPct val="15000"/>
            </a:spcAft>
            <a:buChar char="•"/>
          </a:pPr>
          <a:r>
            <a:rPr lang="zh-CN" altLang="en-US" sz="1400" b="1" kern="1200" dirty="0"/>
            <a:t>大数据产品：</a:t>
          </a:r>
          <a:r>
            <a:rPr lang="zh-CN" altLang="en-US" sz="1400" kern="1200" dirty="0"/>
            <a:t>与阿里合作开发智慧护水平台小程序</a:t>
          </a:r>
        </a:p>
      </dsp:txBody>
      <dsp:txXfrm>
        <a:off x="3458496" y="202035"/>
        <a:ext cx="1514389" cy="3437735"/>
      </dsp:txXfrm>
    </dsp:sp>
    <dsp:sp modelId="{DBD252E5-7079-4734-80E8-9C699048FD33}">
      <dsp:nvSpPr>
        <dsp:cNvPr id="0" name=""/>
        <dsp:cNvSpPr/>
      </dsp:nvSpPr>
      <dsp:spPr>
        <a:xfrm>
          <a:off x="5184693" y="-202035"/>
          <a:ext cx="1514389" cy="40407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t>技术集成和推广</a:t>
          </a:r>
        </a:p>
      </dsp:txBody>
      <dsp:txXfrm>
        <a:off x="5184693" y="-202035"/>
        <a:ext cx="1514389" cy="404070"/>
      </dsp:txXfrm>
    </dsp:sp>
    <dsp:sp modelId="{981AA5F6-262D-45EF-9FBE-0148B3162B15}">
      <dsp:nvSpPr>
        <dsp:cNvPr id="0" name=""/>
        <dsp:cNvSpPr/>
      </dsp:nvSpPr>
      <dsp:spPr>
        <a:xfrm>
          <a:off x="5184693" y="202035"/>
          <a:ext cx="1514389" cy="3437735"/>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基于不同水土等条件的示范区经验，总结出具有普适意义的技术举措并进行大规模推广</a:t>
          </a:r>
        </a:p>
      </dsp:txBody>
      <dsp:txXfrm>
        <a:off x="5184693" y="202035"/>
        <a:ext cx="1514389" cy="343773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895D26B-0D9A-431F-880E-C382AFCA7E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09D9C83-1AF6-411F-8431-153C7A9E154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B1E364-4E05-45FC-A2D0-4B88332C9AA6}" type="datetimeFigureOut">
              <a:rPr lang="zh-CN" altLang="en-US" smtClean="0"/>
              <a:t>2020/4/18</a:t>
            </a:fld>
            <a:endParaRPr lang="zh-CN" altLang="en-US"/>
          </a:p>
        </p:txBody>
      </p:sp>
      <p:sp>
        <p:nvSpPr>
          <p:cNvPr id="4" name="页脚占位符 3">
            <a:extLst>
              <a:ext uri="{FF2B5EF4-FFF2-40B4-BE49-F238E27FC236}">
                <a16:creationId xmlns:a16="http://schemas.microsoft.com/office/drawing/2014/main" id="{B51BD99F-DCC5-44B5-8BC7-142E660445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50449A6-2B47-49E6-8079-F63011D443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7C7E7F-7AFE-44E4-92C7-6EB6EDBC9F84}" type="slidenum">
              <a:rPr lang="zh-CN" altLang="en-US" smtClean="0"/>
              <a:t>‹#›</a:t>
            </a:fld>
            <a:endParaRPr lang="zh-CN" altLang="en-US"/>
          </a:p>
        </p:txBody>
      </p:sp>
    </p:spTree>
    <p:extLst>
      <p:ext uri="{BB962C8B-B14F-4D97-AF65-F5344CB8AC3E}">
        <p14:creationId xmlns:p14="http://schemas.microsoft.com/office/powerpoint/2010/main" val="3584873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849EF-FD31-4465-936B-DAC2227DA074}" type="datetimeFigureOut">
              <a:rPr lang="zh-CN" altLang="en-US" smtClean="0"/>
              <a:t>2020/4/18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4EA60A-13EB-4993-A940-1D6C680D2D53}" type="slidenum">
              <a:rPr lang="zh-CN" altLang="en-US" smtClean="0"/>
              <a:t>‹#›</a:t>
            </a:fld>
            <a:endParaRPr lang="zh-CN" altLang="en-US"/>
          </a:p>
        </p:txBody>
      </p:sp>
    </p:spTree>
    <p:extLst>
      <p:ext uri="{BB962C8B-B14F-4D97-AF65-F5344CB8AC3E}">
        <p14:creationId xmlns:p14="http://schemas.microsoft.com/office/powerpoint/2010/main" val="2122448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ca-E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1</a:t>
            </a:fld>
            <a:endParaRPr lang="zh-CN" altLang="en-US"/>
          </a:p>
        </p:txBody>
      </p:sp>
    </p:spTree>
    <p:extLst>
      <p:ext uri="{BB962C8B-B14F-4D97-AF65-F5344CB8AC3E}">
        <p14:creationId xmlns:p14="http://schemas.microsoft.com/office/powerpoint/2010/main" val="92471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ca-E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26</a:t>
            </a:fld>
            <a:endParaRPr lang="zh-CN" altLang="en-US"/>
          </a:p>
        </p:txBody>
      </p:sp>
    </p:spTree>
    <p:extLst>
      <p:ext uri="{BB962C8B-B14F-4D97-AF65-F5344CB8AC3E}">
        <p14:creationId xmlns:p14="http://schemas.microsoft.com/office/powerpoint/2010/main" val="727365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27</a:t>
            </a:fld>
            <a:endParaRPr lang="zh-CN" altLang="en-US"/>
          </a:p>
        </p:txBody>
      </p:sp>
    </p:spTree>
    <p:extLst>
      <p:ext uri="{BB962C8B-B14F-4D97-AF65-F5344CB8AC3E}">
        <p14:creationId xmlns:p14="http://schemas.microsoft.com/office/powerpoint/2010/main" val="468759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强调中国市场差异化</a:t>
            </a:r>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28</a:t>
            </a:fld>
            <a:endParaRPr lang="zh-CN" altLang="en-US"/>
          </a:p>
        </p:txBody>
      </p:sp>
    </p:spTree>
    <p:extLst>
      <p:ext uri="{BB962C8B-B14F-4D97-AF65-F5344CB8AC3E}">
        <p14:creationId xmlns:p14="http://schemas.microsoft.com/office/powerpoint/2010/main" val="514425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强调中国市场差异化</a:t>
            </a:r>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29</a:t>
            </a:fld>
            <a:endParaRPr lang="zh-CN" altLang="en-US"/>
          </a:p>
        </p:txBody>
      </p:sp>
    </p:spTree>
    <p:extLst>
      <p:ext uri="{BB962C8B-B14F-4D97-AF65-F5344CB8AC3E}">
        <p14:creationId xmlns:p14="http://schemas.microsoft.com/office/powerpoint/2010/main" val="3499583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强调中国市场差异化</a:t>
            </a:r>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30</a:t>
            </a:fld>
            <a:endParaRPr lang="zh-CN" altLang="en-US"/>
          </a:p>
        </p:txBody>
      </p:sp>
    </p:spTree>
    <p:extLst>
      <p:ext uri="{BB962C8B-B14F-4D97-AF65-F5344CB8AC3E}">
        <p14:creationId xmlns:p14="http://schemas.microsoft.com/office/powerpoint/2010/main" val="1512056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强调中国市场差异化</a:t>
            </a:r>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31</a:t>
            </a:fld>
            <a:endParaRPr lang="zh-CN" altLang="en-US"/>
          </a:p>
        </p:txBody>
      </p:sp>
    </p:spTree>
    <p:extLst>
      <p:ext uri="{BB962C8B-B14F-4D97-AF65-F5344CB8AC3E}">
        <p14:creationId xmlns:p14="http://schemas.microsoft.com/office/powerpoint/2010/main" val="3017454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强调中国市场差异化</a:t>
            </a:r>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32</a:t>
            </a:fld>
            <a:endParaRPr lang="zh-CN" altLang="en-US"/>
          </a:p>
        </p:txBody>
      </p:sp>
    </p:spTree>
    <p:extLst>
      <p:ext uri="{BB962C8B-B14F-4D97-AF65-F5344CB8AC3E}">
        <p14:creationId xmlns:p14="http://schemas.microsoft.com/office/powerpoint/2010/main" val="279286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33</a:t>
            </a:fld>
            <a:endParaRPr lang="zh-CN" altLang="en-US"/>
          </a:p>
        </p:txBody>
      </p:sp>
    </p:spTree>
    <p:extLst>
      <p:ext uri="{BB962C8B-B14F-4D97-AF65-F5344CB8AC3E}">
        <p14:creationId xmlns:p14="http://schemas.microsoft.com/office/powerpoint/2010/main" val="4204777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34</a:t>
            </a:fld>
            <a:endParaRPr lang="zh-CN" altLang="en-US"/>
          </a:p>
        </p:txBody>
      </p:sp>
    </p:spTree>
    <p:extLst>
      <p:ext uri="{BB962C8B-B14F-4D97-AF65-F5344CB8AC3E}">
        <p14:creationId xmlns:p14="http://schemas.microsoft.com/office/powerpoint/2010/main" val="2721996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CN" dirty="0"/>
              <a:t>Source</a:t>
            </a:r>
            <a:r>
              <a:rPr kumimoji="1" lang="zh-CN" altLang="en-US" dirty="0"/>
              <a:t>：</a:t>
            </a:r>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35</a:t>
            </a:fld>
            <a:endParaRPr lang="zh-CN" altLang="en-US"/>
          </a:p>
        </p:txBody>
      </p:sp>
    </p:spTree>
    <p:extLst>
      <p:ext uri="{BB962C8B-B14F-4D97-AF65-F5344CB8AC3E}">
        <p14:creationId xmlns:p14="http://schemas.microsoft.com/office/powerpoint/2010/main" val="3116290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ca-E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4</a:t>
            </a:fld>
            <a:endParaRPr lang="zh-CN" altLang="en-US"/>
          </a:p>
        </p:txBody>
      </p:sp>
    </p:spTree>
    <p:extLst>
      <p:ext uri="{BB962C8B-B14F-4D97-AF65-F5344CB8AC3E}">
        <p14:creationId xmlns:p14="http://schemas.microsoft.com/office/powerpoint/2010/main" val="2687850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36</a:t>
            </a:fld>
            <a:endParaRPr lang="zh-CN" altLang="en-US"/>
          </a:p>
        </p:txBody>
      </p:sp>
    </p:spTree>
    <p:extLst>
      <p:ext uri="{BB962C8B-B14F-4D97-AF65-F5344CB8AC3E}">
        <p14:creationId xmlns:p14="http://schemas.microsoft.com/office/powerpoint/2010/main" val="3420546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37</a:t>
            </a:fld>
            <a:endParaRPr lang="zh-CN" altLang="en-US"/>
          </a:p>
        </p:txBody>
      </p:sp>
    </p:spTree>
    <p:extLst>
      <p:ext uri="{BB962C8B-B14F-4D97-AF65-F5344CB8AC3E}">
        <p14:creationId xmlns:p14="http://schemas.microsoft.com/office/powerpoint/2010/main" val="86850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38</a:t>
            </a:fld>
            <a:endParaRPr lang="zh-CN" altLang="en-US"/>
          </a:p>
        </p:txBody>
      </p:sp>
    </p:spTree>
    <p:extLst>
      <p:ext uri="{BB962C8B-B14F-4D97-AF65-F5344CB8AC3E}">
        <p14:creationId xmlns:p14="http://schemas.microsoft.com/office/powerpoint/2010/main" val="2768869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39</a:t>
            </a:fld>
            <a:endParaRPr lang="zh-CN" altLang="en-US"/>
          </a:p>
        </p:txBody>
      </p:sp>
    </p:spTree>
    <p:extLst>
      <p:ext uri="{BB962C8B-B14F-4D97-AF65-F5344CB8AC3E}">
        <p14:creationId xmlns:p14="http://schemas.microsoft.com/office/powerpoint/2010/main" val="344560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CN" dirty="0"/>
              <a:t>Source</a:t>
            </a:r>
            <a:r>
              <a:rPr kumimoji="1" lang="zh-CN" altLang="en-US" dirty="0"/>
              <a:t>：</a:t>
            </a:r>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40</a:t>
            </a:fld>
            <a:endParaRPr lang="zh-CN" altLang="en-US"/>
          </a:p>
        </p:txBody>
      </p:sp>
    </p:spTree>
    <p:extLst>
      <p:ext uri="{BB962C8B-B14F-4D97-AF65-F5344CB8AC3E}">
        <p14:creationId xmlns:p14="http://schemas.microsoft.com/office/powerpoint/2010/main" val="4103242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41</a:t>
            </a:fld>
            <a:endParaRPr lang="zh-CN" altLang="en-US"/>
          </a:p>
        </p:txBody>
      </p:sp>
    </p:spTree>
    <p:extLst>
      <p:ext uri="{BB962C8B-B14F-4D97-AF65-F5344CB8AC3E}">
        <p14:creationId xmlns:p14="http://schemas.microsoft.com/office/powerpoint/2010/main" val="4015332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42</a:t>
            </a:fld>
            <a:endParaRPr lang="zh-CN" altLang="en-US"/>
          </a:p>
        </p:txBody>
      </p:sp>
    </p:spTree>
    <p:extLst>
      <p:ext uri="{BB962C8B-B14F-4D97-AF65-F5344CB8AC3E}">
        <p14:creationId xmlns:p14="http://schemas.microsoft.com/office/powerpoint/2010/main" val="2068647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43</a:t>
            </a:fld>
            <a:endParaRPr lang="zh-CN" altLang="en-US"/>
          </a:p>
        </p:txBody>
      </p:sp>
    </p:spTree>
    <p:extLst>
      <p:ext uri="{BB962C8B-B14F-4D97-AF65-F5344CB8AC3E}">
        <p14:creationId xmlns:p14="http://schemas.microsoft.com/office/powerpoint/2010/main" val="255035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44</a:t>
            </a:fld>
            <a:endParaRPr lang="zh-CN" altLang="en-US"/>
          </a:p>
        </p:txBody>
      </p:sp>
    </p:spTree>
    <p:extLst>
      <p:ext uri="{BB962C8B-B14F-4D97-AF65-F5344CB8AC3E}">
        <p14:creationId xmlns:p14="http://schemas.microsoft.com/office/powerpoint/2010/main" val="1488328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45</a:t>
            </a:fld>
            <a:endParaRPr lang="zh-CN" altLang="en-US"/>
          </a:p>
        </p:txBody>
      </p:sp>
    </p:spTree>
    <p:extLst>
      <p:ext uri="{BB962C8B-B14F-4D97-AF65-F5344CB8AC3E}">
        <p14:creationId xmlns:p14="http://schemas.microsoft.com/office/powerpoint/2010/main" val="4276903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ca-E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5</a:t>
            </a:fld>
            <a:endParaRPr lang="zh-CN" altLang="en-US"/>
          </a:p>
        </p:txBody>
      </p:sp>
    </p:spTree>
    <p:extLst>
      <p:ext uri="{BB962C8B-B14F-4D97-AF65-F5344CB8AC3E}">
        <p14:creationId xmlns:p14="http://schemas.microsoft.com/office/powerpoint/2010/main" val="548502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CN" dirty="0"/>
              <a:t>Source</a:t>
            </a:r>
            <a:r>
              <a:rPr kumimoji="1" lang="zh-CN" altLang="en-US" dirty="0"/>
              <a:t>：</a:t>
            </a:r>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46</a:t>
            </a:fld>
            <a:endParaRPr lang="zh-CN" altLang="en-US"/>
          </a:p>
        </p:txBody>
      </p:sp>
    </p:spTree>
    <p:extLst>
      <p:ext uri="{BB962C8B-B14F-4D97-AF65-F5344CB8AC3E}">
        <p14:creationId xmlns:p14="http://schemas.microsoft.com/office/powerpoint/2010/main" val="1709851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47</a:t>
            </a:fld>
            <a:endParaRPr lang="zh-CN" altLang="en-US"/>
          </a:p>
        </p:txBody>
      </p:sp>
    </p:spTree>
    <p:extLst>
      <p:ext uri="{BB962C8B-B14F-4D97-AF65-F5344CB8AC3E}">
        <p14:creationId xmlns:p14="http://schemas.microsoft.com/office/powerpoint/2010/main" val="172936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48</a:t>
            </a:fld>
            <a:endParaRPr lang="zh-CN" altLang="en-US"/>
          </a:p>
        </p:txBody>
      </p:sp>
    </p:spTree>
    <p:extLst>
      <p:ext uri="{BB962C8B-B14F-4D97-AF65-F5344CB8AC3E}">
        <p14:creationId xmlns:p14="http://schemas.microsoft.com/office/powerpoint/2010/main" val="2250873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49</a:t>
            </a:fld>
            <a:endParaRPr lang="zh-CN" altLang="en-US"/>
          </a:p>
        </p:txBody>
      </p:sp>
    </p:spTree>
    <p:extLst>
      <p:ext uri="{BB962C8B-B14F-4D97-AF65-F5344CB8AC3E}">
        <p14:creationId xmlns:p14="http://schemas.microsoft.com/office/powerpoint/2010/main" val="724821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50</a:t>
            </a:fld>
            <a:endParaRPr lang="zh-CN" altLang="en-US"/>
          </a:p>
        </p:txBody>
      </p:sp>
    </p:spTree>
    <p:extLst>
      <p:ext uri="{BB962C8B-B14F-4D97-AF65-F5344CB8AC3E}">
        <p14:creationId xmlns:p14="http://schemas.microsoft.com/office/powerpoint/2010/main" val="1926381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ca-E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53</a:t>
            </a:fld>
            <a:endParaRPr lang="zh-CN" altLang="en-US"/>
          </a:p>
        </p:txBody>
      </p:sp>
    </p:spTree>
    <p:extLst>
      <p:ext uri="{BB962C8B-B14F-4D97-AF65-F5344CB8AC3E}">
        <p14:creationId xmlns:p14="http://schemas.microsoft.com/office/powerpoint/2010/main" val="3201587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ca-E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6</a:t>
            </a:fld>
            <a:endParaRPr lang="zh-CN" altLang="en-US"/>
          </a:p>
        </p:txBody>
      </p:sp>
    </p:spTree>
    <p:extLst>
      <p:ext uri="{BB962C8B-B14F-4D97-AF65-F5344CB8AC3E}">
        <p14:creationId xmlns:p14="http://schemas.microsoft.com/office/powerpoint/2010/main" val="1715734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ca-ES" altLang="zh-CN" dirty="0">
                <a:solidFill>
                  <a:schemeClr val="tx1"/>
                </a:solidFill>
              </a:rPr>
              <a:t>20</a:t>
            </a:r>
            <a:r>
              <a:rPr lang="en-US" altLang="zh-CN" dirty="0">
                <a:solidFill>
                  <a:schemeClr val="tx1"/>
                </a:solidFill>
              </a:rPr>
              <a:t>% </a:t>
            </a:r>
            <a:r>
              <a:rPr lang="zh-CN" altLang="en-US" dirty="0">
                <a:solidFill>
                  <a:schemeClr val="tx1"/>
                </a:solidFill>
              </a:rPr>
              <a:t>访谈</a:t>
            </a:r>
            <a:r>
              <a:rPr lang="en-US" altLang="zh-CN" dirty="0">
                <a:solidFill>
                  <a:schemeClr val="tx1"/>
                </a:solidFill>
              </a:rPr>
              <a:t> </a:t>
            </a:r>
          </a:p>
          <a:p>
            <a:pPr algn="l"/>
            <a:r>
              <a:rPr lang="en-US" altLang="zh-CN" dirty="0">
                <a:solidFill>
                  <a:schemeClr val="tx1"/>
                </a:solidFill>
              </a:rPr>
              <a:t>20% workshop</a:t>
            </a:r>
          </a:p>
          <a:p>
            <a:endParaRPr lang="ca-E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7</a:t>
            </a:fld>
            <a:endParaRPr lang="zh-CN" altLang="en-US"/>
          </a:p>
        </p:txBody>
      </p:sp>
    </p:spTree>
    <p:extLst>
      <p:ext uri="{BB962C8B-B14F-4D97-AF65-F5344CB8AC3E}">
        <p14:creationId xmlns:p14="http://schemas.microsoft.com/office/powerpoint/2010/main" val="1771074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后面顺序稍微调整如下</a:t>
            </a:r>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8</a:t>
            </a:fld>
            <a:endParaRPr lang="zh-CN" altLang="en-US"/>
          </a:p>
        </p:txBody>
      </p:sp>
    </p:spTree>
    <p:extLst>
      <p:ext uri="{BB962C8B-B14F-4D97-AF65-F5344CB8AC3E}">
        <p14:creationId xmlns:p14="http://schemas.microsoft.com/office/powerpoint/2010/main" val="363017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buClr>
                <a:srgbClr val="2D97C8"/>
              </a:buClr>
            </a:pPr>
            <a:r>
              <a:rPr lang="zh-CN" altLang="en-US" sz="1200" dirty="0"/>
              <a:t>在千岛湖被污染之前保护它，实现可持续发展、人与自然和谐；在农民利益和环境保护中寻找平衡</a:t>
            </a:r>
            <a:endParaRPr lang="en-GB" altLang="zh-CN" sz="1200" dirty="0"/>
          </a:p>
          <a:p>
            <a:pPr algn="just">
              <a:buClr>
                <a:srgbClr val="2D97C8"/>
              </a:buClr>
            </a:pPr>
            <a:r>
              <a:rPr lang="zh-CN" altLang="en-US" sz="1200" dirty="0"/>
              <a:t>实现“保护环境</a:t>
            </a:r>
            <a:r>
              <a:rPr lang="en-US" altLang="zh-CN" sz="1200" dirty="0"/>
              <a:t>-</a:t>
            </a:r>
            <a:r>
              <a:rPr lang="zh-CN" altLang="en-US" sz="1200" dirty="0"/>
              <a:t>促进发展”的闭环：促进发展是宏观上的，要形成护水会惠农、惠农更护水的良性循环</a:t>
            </a:r>
            <a:endParaRPr lang="en-GB" altLang="zh-CN" sz="1200" dirty="0"/>
          </a:p>
          <a:p>
            <a:pPr algn="just">
              <a:buClr>
                <a:srgbClr val="2D97C8"/>
              </a:buClr>
            </a:pPr>
            <a:r>
              <a:rPr lang="zh-CN" altLang="en-US" sz="1200" dirty="0"/>
              <a:t>实现农民自主护水：最终农民发现保护环境后产品品质提高，从而自主保护环境，哪怕团队人员撤离，护水还在继续</a:t>
            </a:r>
            <a:endParaRPr lang="en-US" altLang="zh-CN" sz="1200" dirty="0"/>
          </a:p>
          <a:p>
            <a:pPr algn="just">
              <a:buClr>
                <a:srgbClr val="2D97C8"/>
              </a:buClr>
            </a:pPr>
            <a:endParaRPr lang="en-US" altLang="zh-CN" sz="1200" dirty="0"/>
          </a:p>
          <a:p>
            <a:pPr algn="just">
              <a:buClr>
                <a:srgbClr val="2D97C8"/>
              </a:buClr>
            </a:pPr>
            <a:r>
              <a:rPr lang="zh-CN" altLang="en-US" sz="1200" dirty="0"/>
              <a:t>项目从无到有落实到位需要很多精力，需要在工作中培养勇于探索、迎难而上的精神</a:t>
            </a:r>
          </a:p>
          <a:p>
            <a:pPr algn="just">
              <a:buClr>
                <a:srgbClr val="2D97C8"/>
              </a:buClr>
            </a:pPr>
            <a:r>
              <a:rPr lang="en-US" altLang="zh-CN" sz="1200" dirty="0"/>
              <a:t>––––</a:t>
            </a:r>
            <a:r>
              <a:rPr lang="zh-CN" altLang="en-US" sz="1200" dirty="0"/>
              <a:t>飞飞</a:t>
            </a:r>
          </a:p>
          <a:p>
            <a:pPr algn="just">
              <a:buClr>
                <a:srgbClr val="2D97C8"/>
              </a:buClr>
            </a:pPr>
            <a:endParaRPr lang="en-GB" altLang="zh-CN" sz="1200" dirty="0"/>
          </a:p>
          <a:p>
            <a:endParaRPr lang="ca-E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9</a:t>
            </a:fld>
            <a:endParaRPr lang="zh-CN" altLang="en-US"/>
          </a:p>
        </p:txBody>
      </p:sp>
    </p:spTree>
    <p:extLst>
      <p:ext uri="{BB962C8B-B14F-4D97-AF65-F5344CB8AC3E}">
        <p14:creationId xmlns:p14="http://schemas.microsoft.com/office/powerpoint/2010/main" val="478849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D4EA60A-13EB-4993-A940-1D6C680D2D53}" type="slidenum">
              <a:rPr lang="zh-CN" altLang="en-US" smtClean="0"/>
              <a:t>12</a:t>
            </a:fld>
            <a:endParaRPr lang="zh-CN" altLang="en-US"/>
          </a:p>
        </p:txBody>
      </p:sp>
    </p:spTree>
    <p:extLst>
      <p:ext uri="{BB962C8B-B14F-4D97-AF65-F5344CB8AC3E}">
        <p14:creationId xmlns:p14="http://schemas.microsoft.com/office/powerpoint/2010/main" val="1084356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ca-ES" dirty="0"/>
          </a:p>
        </p:txBody>
      </p:sp>
      <p:sp>
        <p:nvSpPr>
          <p:cNvPr id="4" name="灯片编号占位符 3"/>
          <p:cNvSpPr>
            <a:spLocks noGrp="1"/>
          </p:cNvSpPr>
          <p:nvPr>
            <p:ph type="sldNum" sz="quarter" idx="5"/>
          </p:nvPr>
        </p:nvSpPr>
        <p:spPr/>
        <p:txBody>
          <a:bodyPr/>
          <a:lstStyle/>
          <a:p>
            <a:fld id="{FD4EA60A-13EB-4993-A940-1D6C680D2D53}" type="slidenum">
              <a:rPr lang="zh-CN" altLang="en-US" smtClean="0"/>
              <a:t>25</a:t>
            </a:fld>
            <a:endParaRPr lang="zh-CN" altLang="en-US"/>
          </a:p>
        </p:txBody>
      </p:sp>
    </p:spTree>
    <p:extLst>
      <p:ext uri="{BB962C8B-B14F-4D97-AF65-F5344CB8AC3E}">
        <p14:creationId xmlns:p14="http://schemas.microsoft.com/office/powerpoint/2010/main" val="9480943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2.emf"/><Relationship Id="rId4" Type="http://schemas.openxmlformats.org/officeDocument/2006/relationships/oleObject" Target="../embeddings/oleObject2.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2.emf"/><Relationship Id="rId4" Type="http://schemas.openxmlformats.org/officeDocument/2006/relationships/oleObject" Target="../embeddings/oleObject3.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2.emf"/><Relationship Id="rId4" Type="http://schemas.openxmlformats.org/officeDocument/2006/relationships/oleObject" Target="../embeddings/oleObject4.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2.emf"/><Relationship Id="rId4" Type="http://schemas.openxmlformats.org/officeDocument/2006/relationships/oleObject" Target="../embeddings/oleObject5.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2.emf"/><Relationship Id="rId4" Type="http://schemas.openxmlformats.org/officeDocument/2006/relationships/oleObject" Target="../embeddings/oleObject6.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9">
            <a:extLst>
              <a:ext uri="{FF2B5EF4-FFF2-40B4-BE49-F238E27FC236}">
                <a16:creationId xmlns:a16="http://schemas.microsoft.com/office/drawing/2014/main" id="{4AC8DCF4-C98A-483E-AC8D-A5F9B9A78453}"/>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r="13885"/>
          <a:stretch/>
        </p:blipFill>
        <p:spPr>
          <a:xfrm>
            <a:off x="0" y="0"/>
            <a:ext cx="10498509" cy="6858000"/>
          </a:xfrm>
          <a:prstGeom prst="rect">
            <a:avLst/>
          </a:prstGeom>
        </p:spPr>
      </p:pic>
      <p:pic>
        <p:nvPicPr>
          <p:cNvPr id="7" name="Picture 7">
            <a:extLst>
              <a:ext uri="{FF2B5EF4-FFF2-40B4-BE49-F238E27FC236}">
                <a16:creationId xmlns:a16="http://schemas.microsoft.com/office/drawing/2014/main" id="{E18B62A2-7652-430C-89DF-06E329D7A4E1}"/>
              </a:ext>
            </a:extLst>
          </p:cNvPr>
          <p:cNvPicPr>
            <a:picLocks noChangeAspect="1"/>
          </p:cNvPicPr>
          <p:nvPr userDrawn="1"/>
        </p:nvPicPr>
        <p:blipFill>
          <a:blip r:embed="rId4"/>
          <a:stretch>
            <a:fillRect/>
          </a:stretch>
        </p:blipFill>
        <p:spPr>
          <a:xfrm>
            <a:off x="841101" y="6185960"/>
            <a:ext cx="1267100" cy="446162"/>
          </a:xfrm>
          <a:prstGeom prst="rect">
            <a:avLst/>
          </a:prstGeom>
        </p:spPr>
      </p:pic>
      <p:sp>
        <p:nvSpPr>
          <p:cNvPr id="10" name="标题 9">
            <a:extLst>
              <a:ext uri="{FF2B5EF4-FFF2-40B4-BE49-F238E27FC236}">
                <a16:creationId xmlns:a16="http://schemas.microsoft.com/office/drawing/2014/main" id="{4CDA31D1-EFAC-4C7C-A7C8-4B1F63F36F13}"/>
              </a:ext>
            </a:extLst>
          </p:cNvPr>
          <p:cNvSpPr>
            <a:spLocks noGrp="1"/>
          </p:cNvSpPr>
          <p:nvPr>
            <p:ph type="title" hasCustomPrompt="1"/>
          </p:nvPr>
        </p:nvSpPr>
        <p:spPr>
          <a:xfrm>
            <a:off x="2128155" y="1436914"/>
            <a:ext cx="5162551" cy="898075"/>
          </a:xfrm>
        </p:spPr>
        <p:txBody>
          <a:bodyPr>
            <a:noAutofit/>
          </a:bodyPr>
          <a:lstStyle>
            <a:lvl1pPr>
              <a:defRPr sz="6000">
                <a:solidFill>
                  <a:schemeClr val="accent6"/>
                </a:solidFill>
              </a:defRPr>
            </a:lvl1pPr>
          </a:lstStyle>
          <a:p>
            <a:r>
              <a:rPr lang="en-US" altLang="zh-CN" dirty="0"/>
              <a:t>Client name</a:t>
            </a:r>
            <a:endParaRPr lang="zh-CN" altLang="en-US" dirty="0"/>
          </a:p>
        </p:txBody>
      </p:sp>
      <p:sp>
        <p:nvSpPr>
          <p:cNvPr id="12" name="文本占位符 11">
            <a:extLst>
              <a:ext uri="{FF2B5EF4-FFF2-40B4-BE49-F238E27FC236}">
                <a16:creationId xmlns:a16="http://schemas.microsoft.com/office/drawing/2014/main" id="{6F29ED61-04B4-4183-B5C4-670A2B631629}"/>
              </a:ext>
            </a:extLst>
          </p:cNvPr>
          <p:cNvSpPr>
            <a:spLocks noGrp="1"/>
          </p:cNvSpPr>
          <p:nvPr>
            <p:ph type="body" sz="quarter" idx="12" hasCustomPrompt="1"/>
          </p:nvPr>
        </p:nvSpPr>
        <p:spPr>
          <a:xfrm>
            <a:off x="2479899" y="2592050"/>
            <a:ext cx="4386265" cy="396078"/>
          </a:xfrm>
        </p:spPr>
        <p:txBody>
          <a:bodyPr>
            <a:normAutofit/>
          </a:bodyPr>
          <a:lstStyle>
            <a:lvl1pPr marL="0" indent="0">
              <a:buNone/>
              <a:defRPr sz="2400"/>
            </a:lvl1pPr>
          </a:lstStyle>
          <a:p>
            <a:pPr lvl="0"/>
            <a:r>
              <a:rPr lang="en-US" altLang="zh-CN" dirty="0"/>
              <a:t>Document title</a:t>
            </a:r>
            <a:endParaRPr lang="zh-CN" altLang="en-US" dirty="0"/>
          </a:p>
        </p:txBody>
      </p:sp>
      <p:sp>
        <p:nvSpPr>
          <p:cNvPr id="14" name="文本占位符 13">
            <a:extLst>
              <a:ext uri="{FF2B5EF4-FFF2-40B4-BE49-F238E27FC236}">
                <a16:creationId xmlns:a16="http://schemas.microsoft.com/office/drawing/2014/main" id="{DE96355C-5911-4A06-88DD-444BF514DCD7}"/>
              </a:ext>
            </a:extLst>
          </p:cNvPr>
          <p:cNvSpPr>
            <a:spLocks noGrp="1"/>
          </p:cNvSpPr>
          <p:nvPr>
            <p:ph type="body" sz="quarter" idx="13" hasCustomPrompt="1"/>
          </p:nvPr>
        </p:nvSpPr>
        <p:spPr>
          <a:xfrm>
            <a:off x="2726344" y="3159467"/>
            <a:ext cx="2425700" cy="285750"/>
          </a:xfrm>
        </p:spPr>
        <p:txBody>
          <a:bodyPr>
            <a:normAutofit/>
          </a:bodyPr>
          <a:lstStyle>
            <a:lvl1pPr marL="0" indent="0">
              <a:buNone/>
              <a:defRPr sz="1200">
                <a:solidFill>
                  <a:schemeClr val="accent6"/>
                </a:solidFill>
              </a:defRPr>
            </a:lvl1pPr>
          </a:lstStyle>
          <a:p>
            <a:pPr lvl="0"/>
            <a:r>
              <a:rPr lang="en-US" altLang="zh-CN" dirty="0"/>
              <a:t>April 2017</a:t>
            </a:r>
            <a:endParaRPr lang="zh-CN" altLang="en-US" dirty="0"/>
          </a:p>
        </p:txBody>
      </p:sp>
    </p:spTree>
    <p:extLst>
      <p:ext uri="{BB962C8B-B14F-4D97-AF65-F5344CB8AC3E}">
        <p14:creationId xmlns:p14="http://schemas.microsoft.com/office/powerpoint/2010/main" val="159411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White-3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3"/>
          <p:cNvSpPr/>
          <p:nvPr userDrawn="1"/>
        </p:nvSpPr>
        <p:spPr>
          <a:xfrm>
            <a:off x="0" y="0"/>
            <a:ext cx="6060141" cy="6858000"/>
          </a:xfrm>
          <a:prstGeom prst="rect">
            <a:avLst/>
          </a:prstGeom>
          <a:solidFill>
            <a:schemeClr val="bg1">
              <a:alpha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552450" y="344383"/>
            <a:ext cx="5020577" cy="557439"/>
          </a:xfrm>
        </p:spPr>
        <p:txBody>
          <a:bodyPr/>
          <a:lstStyle>
            <a:lvl1pPr>
              <a:defRPr>
                <a:solidFill>
                  <a:srgbClr val="2D97C8"/>
                </a:solidFill>
              </a:defRPr>
            </a:lvl1pPr>
          </a:lstStyle>
          <a:p>
            <a:r>
              <a:rPr lang="zh-CN" altLang="en-US"/>
              <a:t>单击此处编辑母版标题样式</a:t>
            </a:r>
            <a:endParaRPr lang="zh-CN" altLang="en-US" dirty="0"/>
          </a:p>
        </p:txBody>
      </p:sp>
      <p:sp>
        <p:nvSpPr>
          <p:cNvPr id="17" name="文本占位符 16"/>
          <p:cNvSpPr>
            <a:spLocks noGrp="1"/>
          </p:cNvSpPr>
          <p:nvPr>
            <p:ph type="body" sz="quarter" idx="12"/>
          </p:nvPr>
        </p:nvSpPr>
        <p:spPr>
          <a:xfrm>
            <a:off x="663767" y="1634217"/>
            <a:ext cx="4999068" cy="3768769"/>
          </a:xfrm>
        </p:spPr>
        <p:txBody>
          <a:bodyPr>
            <a:normAutofit/>
          </a:bodyPr>
          <a:lstStyle>
            <a:lvl1pPr marL="284400" indent="-284400">
              <a:spcBef>
                <a:spcPts val="0"/>
              </a:spcBef>
              <a:buClr>
                <a:srgbClr val="2D97C8"/>
              </a:buClr>
              <a:buFont typeface="Arial" panose="020B0604020202020204" pitchFamily="34" charset="0"/>
              <a:buChar char="•"/>
              <a:defRPr sz="1400">
                <a:solidFill>
                  <a:schemeClr val="bg1">
                    <a:lumMod val="50000"/>
                  </a:schemeClr>
                </a:solidFill>
              </a:defRPr>
            </a:lvl1pPr>
          </a:lstStyle>
          <a:p>
            <a:pPr lvl="0"/>
            <a:r>
              <a:rPr lang="zh-CN" altLang="en-US"/>
              <a:t>单击此处编辑母版文本样式</a:t>
            </a:r>
          </a:p>
        </p:txBody>
      </p:sp>
      <p:sp>
        <p:nvSpPr>
          <p:cNvPr id="18" name="文本占位符 16"/>
          <p:cNvSpPr>
            <a:spLocks noGrp="1"/>
          </p:cNvSpPr>
          <p:nvPr>
            <p:ph type="body" sz="quarter" idx="13"/>
          </p:nvPr>
        </p:nvSpPr>
        <p:spPr>
          <a:xfrm>
            <a:off x="642257" y="918150"/>
            <a:ext cx="5020577" cy="595024"/>
          </a:xfrm>
        </p:spPr>
        <p:txBody>
          <a:bodyPr>
            <a:normAutofit/>
          </a:bodyPr>
          <a:lstStyle>
            <a:lvl1pPr marL="0" indent="0">
              <a:buFont typeface="Arial" panose="020B0604020202020204" pitchFamily="34" charset="0"/>
              <a:buNone/>
              <a:defRPr sz="1800">
                <a:solidFill>
                  <a:srgbClr val="2D97C8"/>
                </a:solidFill>
              </a:defRPr>
            </a:lvl1pPr>
          </a:lstStyle>
          <a:p>
            <a:pPr lvl="0"/>
            <a:r>
              <a:rPr lang="zh-CN" altLang="en-US"/>
              <a:t>单击此处编辑母版文本样式</a:t>
            </a:r>
          </a:p>
        </p:txBody>
      </p:sp>
      <p:grpSp>
        <p:nvGrpSpPr>
          <p:cNvPr id="22" name="组合 21">
            <a:extLst>
              <a:ext uri="{FF2B5EF4-FFF2-40B4-BE49-F238E27FC236}">
                <a16:creationId xmlns:a16="http://schemas.microsoft.com/office/drawing/2014/main" id="{15766C0F-C57F-4C68-A117-3EDDC68B77A8}"/>
              </a:ext>
            </a:extLst>
          </p:cNvPr>
          <p:cNvGrpSpPr/>
          <p:nvPr userDrawn="1"/>
        </p:nvGrpSpPr>
        <p:grpSpPr>
          <a:xfrm>
            <a:off x="1005561" y="6469618"/>
            <a:ext cx="699109" cy="173092"/>
            <a:chOff x="9132884" y="6469618"/>
            <a:chExt cx="699109" cy="173092"/>
          </a:xfrm>
        </p:grpSpPr>
        <p:cxnSp>
          <p:nvCxnSpPr>
            <p:cNvPr id="23" name="Straight Connector 26">
              <a:extLst>
                <a:ext uri="{FF2B5EF4-FFF2-40B4-BE49-F238E27FC236}">
                  <a16:creationId xmlns:a16="http://schemas.microsoft.com/office/drawing/2014/main" id="{48B71A9D-E728-4C32-AB42-C8DC6450540A}"/>
                </a:ext>
              </a:extLst>
            </p:cNvPr>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24" name="Picture 27">
              <a:extLst>
                <a:ext uri="{FF2B5EF4-FFF2-40B4-BE49-F238E27FC236}">
                  <a16:creationId xmlns:a16="http://schemas.microsoft.com/office/drawing/2014/main" id="{4277B180-A0EE-4413-BABF-BC00B4D9D07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283985" y="6504006"/>
              <a:ext cx="396907" cy="138704"/>
            </a:xfrm>
            <a:prstGeom prst="rect">
              <a:avLst/>
            </a:prstGeom>
          </p:spPr>
        </p:pic>
        <p:cxnSp>
          <p:nvCxnSpPr>
            <p:cNvPr id="25" name="Straight Connector 29">
              <a:extLst>
                <a:ext uri="{FF2B5EF4-FFF2-40B4-BE49-F238E27FC236}">
                  <a16:creationId xmlns:a16="http://schemas.microsoft.com/office/drawing/2014/main" id="{AFBC9866-AF04-478C-9530-82F91BA5BBE0}"/>
                </a:ext>
              </a:extLst>
            </p:cNvPr>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26" name="灯片编号占位符 15">
            <a:extLst>
              <a:ext uri="{FF2B5EF4-FFF2-40B4-BE49-F238E27FC236}">
                <a16:creationId xmlns:a16="http://schemas.microsoft.com/office/drawing/2014/main" id="{566D19B8-26F0-4DD7-A3D8-9FB5D5728238}"/>
              </a:ext>
            </a:extLst>
          </p:cNvPr>
          <p:cNvSpPr>
            <a:spLocks noGrp="1"/>
          </p:cNvSpPr>
          <p:nvPr>
            <p:ph type="sldNum" sz="quarter" idx="14"/>
          </p:nvPr>
        </p:nvSpPr>
        <p:spPr>
          <a:xfrm>
            <a:off x="491441" y="6364514"/>
            <a:ext cx="490268" cy="365125"/>
          </a:xfrm>
          <a:prstGeom prst="rect">
            <a:avLst/>
          </a:prstGeom>
        </p:spPr>
        <p:txBody>
          <a:bodyPr/>
          <a:lstStyle>
            <a:lvl1pPr>
              <a:defRPr lang="zh-CN" altLang="en-US" sz="1200" b="1" kern="1200" smtClean="0">
                <a:solidFill>
                  <a:prstClr val="black">
                    <a:alpha val="70000"/>
                  </a:prstClr>
                </a:solidFill>
                <a:latin typeface="Heiti SC Light" charset="-122"/>
                <a:ea typeface="Heiti SC Light" charset="-122"/>
                <a:cs typeface="Heiti SC Light" charset="-122"/>
              </a:defRPr>
            </a:lvl1pPr>
          </a:lstStyle>
          <a:p>
            <a:fld id="{E6049C3D-CCF1-41B9-A681-D61E0CAE4A17}" type="slidenum">
              <a:rPr lang="en-US" altLang="zh-CN" smtClean="0"/>
              <a:pPr/>
              <a:t>‹#›</a:t>
            </a:fld>
            <a:endParaRPr lang="en-US" dirty="0"/>
          </a:p>
        </p:txBody>
      </p:sp>
      <p:sp>
        <p:nvSpPr>
          <p:cNvPr id="27" name="文本占位符 5">
            <a:extLst>
              <a:ext uri="{FF2B5EF4-FFF2-40B4-BE49-F238E27FC236}">
                <a16:creationId xmlns:a16="http://schemas.microsoft.com/office/drawing/2014/main" id="{0B8AA93C-01A3-4076-A677-39E6DF8DB578}"/>
              </a:ext>
            </a:extLst>
          </p:cNvPr>
          <p:cNvSpPr>
            <a:spLocks noGrp="1"/>
          </p:cNvSpPr>
          <p:nvPr>
            <p:ph type="body" sz="quarter" idx="15" hasCustomPrompt="1"/>
          </p:nvPr>
        </p:nvSpPr>
        <p:spPr>
          <a:xfrm>
            <a:off x="1788907" y="6347970"/>
            <a:ext cx="3140144" cy="398845"/>
          </a:xfrm>
        </p:spPr>
        <p:txBody>
          <a:bodyPr anchor="ctr">
            <a:normAutofit/>
          </a:bodyPr>
          <a:lstStyle>
            <a:lvl1pPr marL="0" indent="0">
              <a:buNone/>
              <a:defRPr sz="1200" b="1">
                <a:solidFill>
                  <a:schemeClr val="tx1">
                    <a:lumMod val="75000"/>
                    <a:lumOff val="25000"/>
                  </a:schemeClr>
                </a:solidFill>
              </a:defRPr>
            </a:lvl1pPr>
          </a:lstStyle>
          <a:p>
            <a:pPr lvl="0"/>
            <a:r>
              <a:rPr lang="zh-CN" altLang="en-US" dirty="0"/>
              <a:t>项目名称</a:t>
            </a:r>
          </a:p>
        </p:txBody>
      </p:sp>
    </p:spTree>
    <p:extLst>
      <p:ext uri="{BB962C8B-B14F-4D97-AF65-F5344CB8AC3E}">
        <p14:creationId xmlns:p14="http://schemas.microsoft.com/office/powerpoint/2010/main" val="820274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White-2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9"/>
          <p:cNvSpPr/>
          <p:nvPr userDrawn="1"/>
        </p:nvSpPr>
        <p:spPr>
          <a:xfrm>
            <a:off x="-1" y="0"/>
            <a:ext cx="4132385" cy="6858000"/>
          </a:xfrm>
          <a:prstGeom prst="rect">
            <a:avLst/>
          </a:prstGeom>
          <a:solidFill>
            <a:schemeClr val="bg1">
              <a:alpha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标题 1"/>
          <p:cNvSpPr>
            <a:spLocks noGrp="1"/>
          </p:cNvSpPr>
          <p:nvPr>
            <p:ph type="title" hasCustomPrompt="1"/>
          </p:nvPr>
        </p:nvSpPr>
        <p:spPr>
          <a:xfrm>
            <a:off x="566014" y="1387177"/>
            <a:ext cx="3141777" cy="1099407"/>
          </a:xfrm>
        </p:spPr>
        <p:txBody>
          <a:bodyPr>
            <a:noAutofit/>
          </a:bodyPr>
          <a:lstStyle>
            <a:lvl1pPr>
              <a:lnSpc>
                <a:spcPct val="150000"/>
              </a:lnSpc>
              <a:defRPr sz="4000" b="0">
                <a:solidFill>
                  <a:srgbClr val="2D97C8"/>
                </a:solidFill>
              </a:defRPr>
            </a:lvl1pPr>
          </a:lstStyle>
          <a:p>
            <a:r>
              <a:rPr lang="zh-CN" altLang="en-US" dirty="0"/>
              <a:t>标题</a:t>
            </a:r>
          </a:p>
        </p:txBody>
      </p:sp>
      <p:sp>
        <p:nvSpPr>
          <p:cNvPr id="18" name="文本占位符 16"/>
          <p:cNvSpPr>
            <a:spLocks noGrp="1"/>
          </p:cNvSpPr>
          <p:nvPr>
            <p:ph type="body" sz="quarter" idx="13"/>
          </p:nvPr>
        </p:nvSpPr>
        <p:spPr>
          <a:xfrm>
            <a:off x="585097" y="410933"/>
            <a:ext cx="3403534" cy="378338"/>
          </a:xfrm>
        </p:spPr>
        <p:txBody>
          <a:bodyPr>
            <a:normAutofit/>
          </a:bodyPr>
          <a:lstStyle>
            <a:lvl1pPr marL="0" indent="0">
              <a:buFont typeface="Arial" panose="020B0604020202020204" pitchFamily="34" charset="0"/>
              <a:buNone/>
              <a:defRPr sz="1400" b="1">
                <a:solidFill>
                  <a:schemeClr val="bg1">
                    <a:lumMod val="50000"/>
                  </a:schemeClr>
                </a:solidFill>
              </a:defRPr>
            </a:lvl1pPr>
          </a:lstStyle>
          <a:p>
            <a:pPr lvl="0"/>
            <a:r>
              <a:rPr lang="zh-CN" altLang="en-US"/>
              <a:t>单击此处编辑母版文本样式</a:t>
            </a:r>
          </a:p>
        </p:txBody>
      </p:sp>
      <p:grpSp>
        <p:nvGrpSpPr>
          <p:cNvPr id="13" name="组合 12">
            <a:extLst>
              <a:ext uri="{FF2B5EF4-FFF2-40B4-BE49-F238E27FC236}">
                <a16:creationId xmlns:a16="http://schemas.microsoft.com/office/drawing/2014/main" id="{B9896B4F-A1CA-4A38-8397-8C053533FB62}"/>
              </a:ext>
            </a:extLst>
          </p:cNvPr>
          <p:cNvGrpSpPr/>
          <p:nvPr userDrawn="1"/>
        </p:nvGrpSpPr>
        <p:grpSpPr>
          <a:xfrm>
            <a:off x="1005561" y="6469618"/>
            <a:ext cx="699109" cy="173092"/>
            <a:chOff x="9132884" y="6469618"/>
            <a:chExt cx="699109" cy="173092"/>
          </a:xfrm>
        </p:grpSpPr>
        <p:cxnSp>
          <p:nvCxnSpPr>
            <p:cNvPr id="21" name="Straight Connector 26">
              <a:extLst>
                <a:ext uri="{FF2B5EF4-FFF2-40B4-BE49-F238E27FC236}">
                  <a16:creationId xmlns:a16="http://schemas.microsoft.com/office/drawing/2014/main" id="{6E52A5CA-C9C0-47CE-936D-9394F1088C12}"/>
                </a:ext>
              </a:extLst>
            </p:cNvPr>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22" name="Picture 27">
              <a:extLst>
                <a:ext uri="{FF2B5EF4-FFF2-40B4-BE49-F238E27FC236}">
                  <a16:creationId xmlns:a16="http://schemas.microsoft.com/office/drawing/2014/main" id="{75AEBEFB-C92B-4892-9F7F-F6E0746C46C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283985" y="6504006"/>
              <a:ext cx="396907" cy="138704"/>
            </a:xfrm>
            <a:prstGeom prst="rect">
              <a:avLst/>
            </a:prstGeom>
          </p:spPr>
        </p:pic>
        <p:cxnSp>
          <p:nvCxnSpPr>
            <p:cNvPr id="23" name="Straight Connector 29">
              <a:extLst>
                <a:ext uri="{FF2B5EF4-FFF2-40B4-BE49-F238E27FC236}">
                  <a16:creationId xmlns:a16="http://schemas.microsoft.com/office/drawing/2014/main" id="{3399B7EA-C3A4-4939-9DB9-BD6328400E09}"/>
                </a:ext>
              </a:extLst>
            </p:cNvPr>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24" name="灯片编号占位符 15">
            <a:extLst>
              <a:ext uri="{FF2B5EF4-FFF2-40B4-BE49-F238E27FC236}">
                <a16:creationId xmlns:a16="http://schemas.microsoft.com/office/drawing/2014/main" id="{722A670D-206F-4C58-8F4F-D8A95B6FD0EA}"/>
              </a:ext>
            </a:extLst>
          </p:cNvPr>
          <p:cNvSpPr>
            <a:spLocks noGrp="1"/>
          </p:cNvSpPr>
          <p:nvPr>
            <p:ph type="sldNum" sz="quarter" idx="14"/>
          </p:nvPr>
        </p:nvSpPr>
        <p:spPr>
          <a:xfrm>
            <a:off x="491441" y="6364514"/>
            <a:ext cx="490268" cy="365125"/>
          </a:xfrm>
          <a:prstGeom prst="rect">
            <a:avLst/>
          </a:prstGeom>
        </p:spPr>
        <p:txBody>
          <a:bodyPr/>
          <a:lstStyle>
            <a:lvl1pPr>
              <a:defRPr lang="zh-CN" altLang="en-US" sz="1200" b="1" kern="1200" smtClean="0">
                <a:solidFill>
                  <a:prstClr val="black">
                    <a:alpha val="70000"/>
                  </a:prstClr>
                </a:solidFill>
                <a:latin typeface="Heiti SC Light" charset="-122"/>
                <a:ea typeface="Heiti SC Light" charset="-122"/>
                <a:cs typeface="Heiti SC Light" charset="-122"/>
              </a:defRPr>
            </a:lvl1pPr>
          </a:lstStyle>
          <a:p>
            <a:fld id="{E6049C3D-CCF1-41B9-A681-D61E0CAE4A17}" type="slidenum">
              <a:rPr lang="en-US" altLang="zh-CN" smtClean="0"/>
              <a:pPr/>
              <a:t>‹#›</a:t>
            </a:fld>
            <a:endParaRPr lang="en-US" dirty="0"/>
          </a:p>
        </p:txBody>
      </p:sp>
      <p:sp>
        <p:nvSpPr>
          <p:cNvPr id="25" name="文本占位符 5">
            <a:extLst>
              <a:ext uri="{FF2B5EF4-FFF2-40B4-BE49-F238E27FC236}">
                <a16:creationId xmlns:a16="http://schemas.microsoft.com/office/drawing/2014/main" id="{B185E244-8049-42D5-B74A-509C60E0EACB}"/>
              </a:ext>
            </a:extLst>
          </p:cNvPr>
          <p:cNvSpPr>
            <a:spLocks noGrp="1"/>
          </p:cNvSpPr>
          <p:nvPr>
            <p:ph type="body" sz="quarter" idx="15" hasCustomPrompt="1"/>
          </p:nvPr>
        </p:nvSpPr>
        <p:spPr>
          <a:xfrm>
            <a:off x="1788907" y="6347970"/>
            <a:ext cx="3140144" cy="398845"/>
          </a:xfrm>
        </p:spPr>
        <p:txBody>
          <a:bodyPr anchor="ctr">
            <a:normAutofit/>
          </a:bodyPr>
          <a:lstStyle>
            <a:lvl1pPr marL="0" indent="0">
              <a:buNone/>
              <a:defRPr sz="1200" b="1">
                <a:solidFill>
                  <a:schemeClr val="tx1">
                    <a:lumMod val="75000"/>
                    <a:lumOff val="25000"/>
                  </a:schemeClr>
                </a:solidFill>
              </a:defRPr>
            </a:lvl1pPr>
          </a:lstStyle>
          <a:p>
            <a:pPr lvl="0"/>
            <a:r>
              <a:rPr lang="zh-CN" altLang="en-US" dirty="0"/>
              <a:t>项目名称</a:t>
            </a:r>
          </a:p>
        </p:txBody>
      </p:sp>
    </p:spTree>
    <p:extLst>
      <p:ext uri="{BB962C8B-B14F-4D97-AF65-F5344CB8AC3E}">
        <p14:creationId xmlns:p14="http://schemas.microsoft.com/office/powerpoint/2010/main" val="4148443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5" name="Picture 1">
            <a:extLst>
              <a:ext uri="{FF2B5EF4-FFF2-40B4-BE49-F238E27FC236}">
                <a16:creationId xmlns:a16="http://schemas.microsoft.com/office/drawing/2014/main" id="{9F72D54A-49EF-45E1-83F8-594BAAE5878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108"/>
          <a:stretch/>
        </p:blipFill>
        <p:spPr>
          <a:xfrm>
            <a:off x="0" y="0"/>
            <a:ext cx="12205218" cy="6858000"/>
          </a:xfrm>
          <a:prstGeom prst="rect">
            <a:avLst/>
          </a:prstGeom>
        </p:spPr>
      </p:pic>
      <p:sp>
        <p:nvSpPr>
          <p:cNvPr id="17" name="TextBox 2">
            <a:extLst>
              <a:ext uri="{FF2B5EF4-FFF2-40B4-BE49-F238E27FC236}">
                <a16:creationId xmlns:a16="http://schemas.microsoft.com/office/drawing/2014/main" id="{A2143342-17EE-4E2F-A1F2-7F30CE067ADD}"/>
              </a:ext>
            </a:extLst>
          </p:cNvPr>
          <p:cNvSpPr txBox="1"/>
          <p:nvPr userDrawn="1"/>
        </p:nvSpPr>
        <p:spPr>
          <a:xfrm>
            <a:off x="658813" y="627937"/>
            <a:ext cx="1631216" cy="1384995"/>
          </a:xfrm>
          <a:prstGeom prst="rect">
            <a:avLst/>
          </a:prstGeom>
          <a:noFill/>
        </p:spPr>
        <p:txBody>
          <a:bodyPr wrap="none" lIns="0" rtlCol="0">
            <a:spAutoFit/>
          </a:bodyPr>
          <a:lstStyle/>
          <a:p>
            <a:pPr>
              <a:buClr>
                <a:srgbClr val="2D97C8"/>
              </a:buClr>
            </a:pPr>
            <a:r>
              <a:rPr lang="zh-CN" altLang="en-US" sz="6000" dirty="0">
                <a:solidFill>
                  <a:schemeClr val="bg1"/>
                </a:solidFill>
                <a:latin typeface="Heiti SC Light" charset="-122"/>
                <a:ea typeface="Heiti SC Light" charset="-122"/>
                <a:cs typeface="Heiti SC Light" charset="-122"/>
              </a:rPr>
              <a:t>谢谢</a:t>
            </a:r>
            <a:endParaRPr lang="en-US" altLang="zh-CN" sz="6000" dirty="0">
              <a:solidFill>
                <a:schemeClr val="bg1"/>
              </a:solidFill>
              <a:latin typeface="Heiti SC Light" charset="-122"/>
              <a:ea typeface="Heiti SC Light" charset="-122"/>
              <a:cs typeface="Heiti SC Light" charset="-122"/>
            </a:endParaRPr>
          </a:p>
          <a:p>
            <a:pPr>
              <a:buClr>
                <a:srgbClr val="2D97C8"/>
              </a:buClr>
            </a:pPr>
            <a:r>
              <a:rPr lang="zh-CN" altLang="en-US" sz="2200" dirty="0">
                <a:solidFill>
                  <a:schemeClr val="bg1"/>
                </a:solidFill>
                <a:latin typeface="Arial" charset="0"/>
                <a:ea typeface="Arial" charset="0"/>
                <a:cs typeface="Arial" charset="0"/>
              </a:rPr>
              <a:t> </a:t>
            </a:r>
            <a:r>
              <a:rPr lang="en-US" altLang="zh-CN" sz="2200" dirty="0">
                <a:solidFill>
                  <a:schemeClr val="bg1"/>
                </a:solidFill>
                <a:latin typeface="Arial" charset="0"/>
                <a:ea typeface="Arial" charset="0"/>
                <a:cs typeface="Arial" charset="0"/>
              </a:rPr>
              <a:t>Thank</a:t>
            </a:r>
            <a:r>
              <a:rPr lang="zh-CN" altLang="en-US" sz="2200" dirty="0">
                <a:solidFill>
                  <a:schemeClr val="bg1"/>
                </a:solidFill>
                <a:latin typeface="Arial" charset="0"/>
                <a:ea typeface="Arial" charset="0"/>
                <a:cs typeface="Arial" charset="0"/>
              </a:rPr>
              <a:t> </a:t>
            </a:r>
            <a:r>
              <a:rPr lang="en-US" altLang="zh-CN" sz="2200" dirty="0">
                <a:solidFill>
                  <a:schemeClr val="bg1"/>
                </a:solidFill>
                <a:latin typeface="Arial" charset="0"/>
                <a:ea typeface="Arial" charset="0"/>
                <a:cs typeface="Arial" charset="0"/>
              </a:rPr>
              <a:t>You</a:t>
            </a:r>
            <a:endParaRPr lang="en-US" sz="2200" dirty="0">
              <a:solidFill>
                <a:schemeClr val="bg1"/>
              </a:solidFill>
              <a:latin typeface="Arial" charset="0"/>
              <a:ea typeface="Arial" charset="0"/>
              <a:cs typeface="Arial" charset="0"/>
            </a:endParaRPr>
          </a:p>
        </p:txBody>
      </p:sp>
      <p:sp>
        <p:nvSpPr>
          <p:cNvPr id="18" name="TextBox 3">
            <a:extLst>
              <a:ext uri="{FF2B5EF4-FFF2-40B4-BE49-F238E27FC236}">
                <a16:creationId xmlns:a16="http://schemas.microsoft.com/office/drawing/2014/main" id="{D5DCDA83-E18E-4C80-8B26-17EAF962EDA1}"/>
              </a:ext>
            </a:extLst>
          </p:cNvPr>
          <p:cNvSpPr txBox="1"/>
          <p:nvPr userDrawn="1"/>
        </p:nvSpPr>
        <p:spPr>
          <a:xfrm>
            <a:off x="9266542" y="5493345"/>
            <a:ext cx="2266646" cy="923330"/>
          </a:xfrm>
          <a:prstGeom prst="rect">
            <a:avLst/>
          </a:prstGeom>
          <a:noFill/>
        </p:spPr>
        <p:txBody>
          <a:bodyPr wrap="none" lIns="0" tIns="0" rIns="0" bIns="0" rtlCol="0">
            <a:spAutoFit/>
          </a:bodyPr>
          <a:lstStyle/>
          <a:p>
            <a:pPr>
              <a:buClr>
                <a:srgbClr val="2D97C8"/>
              </a:buClr>
            </a:pPr>
            <a:r>
              <a:rPr lang="en-US" altLang="zh-CN" sz="6000" dirty="0">
                <a:solidFill>
                  <a:schemeClr val="bg1"/>
                </a:solidFill>
                <a:latin typeface="Arial" charset="0"/>
                <a:ea typeface="Arial" charset="0"/>
                <a:cs typeface="Arial" charset="0"/>
              </a:rPr>
              <a:t>Grazie</a:t>
            </a:r>
            <a:endParaRPr lang="en-US" sz="600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705417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7F872-0D1F-43AF-9C08-CED76F9563DA}"/>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745E1E3D-3DD3-490D-89A4-C4C6BED51F41}"/>
              </a:ext>
            </a:extLst>
          </p:cNvPr>
          <p:cNvSpPr>
            <a:spLocks noGrp="1"/>
          </p:cNvSpPr>
          <p:nvPr>
            <p:ph type="ftr" sz="quarter" idx="10"/>
          </p:nvPr>
        </p:nvSpPr>
        <p:spPr/>
        <p:txBody>
          <a:bodyPr/>
          <a:lstStyle/>
          <a:p>
            <a:r>
              <a:rPr lang="zh-CN" altLang="en-US"/>
              <a:t>项目名称</a:t>
            </a:r>
            <a:endParaRPr lang="zh-CN" altLang="en-US" dirty="0"/>
          </a:p>
        </p:txBody>
      </p:sp>
      <p:sp>
        <p:nvSpPr>
          <p:cNvPr id="4" name="灯片编号占位符 3">
            <a:extLst>
              <a:ext uri="{FF2B5EF4-FFF2-40B4-BE49-F238E27FC236}">
                <a16:creationId xmlns:a16="http://schemas.microsoft.com/office/drawing/2014/main" id="{544DFCA2-FF19-4180-ACA1-5004FC63981D}"/>
              </a:ext>
            </a:extLst>
          </p:cNvPr>
          <p:cNvSpPr>
            <a:spLocks noGrp="1"/>
          </p:cNvSpPr>
          <p:nvPr>
            <p:ph type="sldNum" sz="quarter" idx="11"/>
          </p:nvPr>
        </p:nvSpPr>
        <p:spPr/>
        <p:txBody>
          <a:bodyPr/>
          <a:lstStyle/>
          <a:p>
            <a:fld id="{C167BD86-1AB1-4B86-B553-5831AE3AD45E}" type="slidenum">
              <a:rPr lang="zh-CN" altLang="en-US" smtClean="0"/>
              <a:pPr/>
              <a:t>‹#›</a:t>
            </a:fld>
            <a:endParaRPr lang="zh-CN" altLang="en-US" dirty="0"/>
          </a:p>
        </p:txBody>
      </p:sp>
    </p:spTree>
    <p:extLst>
      <p:ext uri="{BB962C8B-B14F-4D97-AF65-F5344CB8AC3E}">
        <p14:creationId xmlns:p14="http://schemas.microsoft.com/office/powerpoint/2010/main" val="3413927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65954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148629644"/>
              </p:ext>
            </p:extLst>
          </p:nvPr>
        </p:nvGraphicFramePr>
        <p:xfrm>
          <a:off x="1884" y="1496"/>
          <a:ext cx="1809" cy="1439"/>
        </p:xfrm>
        <a:graphic>
          <a:graphicData uri="http://schemas.openxmlformats.org/presentationml/2006/ole">
            <mc:AlternateContent xmlns:mc="http://schemas.openxmlformats.org/markup-compatibility/2006">
              <mc:Choice xmlns:v="urn:schemas-microsoft-com:vml" Requires="v">
                <p:oleObj spid="_x0000_s15446"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884" y="1496"/>
                        <a:ext cx="1809" cy="1439"/>
                      </a:xfrm>
                      <a:prstGeom prst="rect">
                        <a:avLst/>
                      </a:prstGeom>
                    </p:spPr>
                  </p:pic>
                </p:oleObj>
              </mc:Fallback>
            </mc:AlternateContent>
          </a:graphicData>
        </a:graphic>
      </p:graphicFrame>
      <p:sp>
        <p:nvSpPr>
          <p:cNvPr id="2" name="Title 1"/>
          <p:cNvSpPr>
            <a:spLocks noGrp="1"/>
          </p:cNvSpPr>
          <p:nvPr>
            <p:ph type="ctrTitle"/>
          </p:nvPr>
        </p:nvSpPr>
        <p:spPr>
          <a:xfrm>
            <a:off x="3054167" y="609894"/>
            <a:ext cx="7320000" cy="334981"/>
          </a:xfrm>
          <a:prstGeom prst="rect">
            <a:avLst/>
          </a:prstGeom>
        </p:spPr>
        <p:txBody>
          <a:bodyPr anchor="t" anchorCtr="0">
            <a:noAutofit/>
          </a:bodyPr>
          <a:lstStyle>
            <a:lvl1pPr>
              <a:lnSpc>
                <a:spcPct val="100000"/>
              </a:lnSpc>
              <a:defRPr sz="2177">
                <a:solidFill>
                  <a:schemeClr val="bg2"/>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3054167" y="1534943"/>
            <a:ext cx="7320000" cy="251236"/>
          </a:xfrm>
          <a:prstGeom prst="rect">
            <a:avLst/>
          </a:prstGeom>
        </p:spPr>
        <p:txBody>
          <a:bodyPr anchor="t" anchorCtr="0">
            <a:noAutofit/>
          </a:bodyPr>
          <a:lstStyle>
            <a:lvl1pPr marL="0" indent="0" algn="l">
              <a:lnSpc>
                <a:spcPct val="100000"/>
              </a:lnSpc>
              <a:buNone/>
              <a:defRPr lang="en-GB" sz="1633" kern="0" dirty="0">
                <a:solidFill>
                  <a:srgbClr val="808080"/>
                </a:solidFill>
                <a:latin typeface="EYInterstate Light"/>
                <a:ea typeface="+mn-ea"/>
                <a:cs typeface="+mn-cs"/>
                <a:sym typeface="EYInterstate Light"/>
              </a:defRPr>
            </a:lvl1pPr>
            <a:lvl2pPr marL="0" indent="0" algn="l">
              <a:buNone/>
              <a:defRPr sz="1633">
                <a:solidFill>
                  <a:schemeClr val="tx1">
                    <a:tint val="75000"/>
                  </a:schemeClr>
                </a:solidFill>
              </a:defRPr>
            </a:lvl2pPr>
            <a:lvl3pPr marL="934107" indent="0" algn="ctr">
              <a:buNone/>
              <a:defRPr>
                <a:solidFill>
                  <a:schemeClr val="tx1">
                    <a:tint val="75000"/>
                  </a:schemeClr>
                </a:solidFill>
              </a:defRPr>
            </a:lvl3pPr>
            <a:lvl4pPr marL="1401158" indent="0" algn="ctr">
              <a:buNone/>
              <a:defRPr>
                <a:solidFill>
                  <a:schemeClr val="tx1">
                    <a:tint val="75000"/>
                  </a:schemeClr>
                </a:solidFill>
              </a:defRPr>
            </a:lvl4pPr>
            <a:lvl5pPr marL="1868221" indent="0" algn="ctr">
              <a:buNone/>
              <a:defRPr>
                <a:solidFill>
                  <a:schemeClr val="tx1">
                    <a:tint val="75000"/>
                  </a:schemeClr>
                </a:solidFill>
              </a:defRPr>
            </a:lvl5pPr>
            <a:lvl6pPr marL="2335272" indent="0" algn="ctr">
              <a:buNone/>
              <a:defRPr>
                <a:solidFill>
                  <a:schemeClr val="tx1">
                    <a:tint val="75000"/>
                  </a:schemeClr>
                </a:solidFill>
              </a:defRPr>
            </a:lvl6pPr>
            <a:lvl7pPr marL="2802320" indent="0" algn="ctr">
              <a:buNone/>
              <a:defRPr>
                <a:solidFill>
                  <a:schemeClr val="tx1">
                    <a:tint val="75000"/>
                  </a:schemeClr>
                </a:solidFill>
              </a:defRPr>
            </a:lvl7pPr>
            <a:lvl8pPr marL="3269381" indent="0" algn="ctr">
              <a:buNone/>
              <a:defRPr>
                <a:solidFill>
                  <a:schemeClr val="tx1">
                    <a:tint val="75000"/>
                  </a:schemeClr>
                </a:solidFill>
              </a:defRPr>
            </a:lvl8pPr>
            <a:lvl9pPr marL="3736434" indent="0" algn="ctr">
              <a:buNone/>
              <a:defRPr>
                <a:solidFill>
                  <a:schemeClr val="tx1">
                    <a:tint val="75000"/>
                  </a:schemeClr>
                </a:solidFill>
              </a:defRPr>
            </a:lvl9pPr>
          </a:lstStyle>
          <a:p>
            <a:r>
              <a:rPr lang="en-US" dirty="0"/>
              <a:t>Click to edit Master subtitle style</a:t>
            </a:r>
            <a:endParaRPr lang="en-GB" dirty="0"/>
          </a:p>
        </p:txBody>
      </p:sp>
      <p:sp>
        <p:nvSpPr>
          <p:cNvPr id="11" name="Text Placeholder 7"/>
          <p:cNvSpPr>
            <a:spLocks noGrp="1"/>
          </p:cNvSpPr>
          <p:nvPr>
            <p:ph type="body" sz="quarter" idx="12" hasCustomPrompt="1"/>
          </p:nvPr>
        </p:nvSpPr>
        <p:spPr>
          <a:xfrm>
            <a:off x="3054167" y="1100817"/>
            <a:ext cx="3489634" cy="167490"/>
          </a:xfrm>
          <a:noFill/>
          <a:ln w="9525">
            <a:noFill/>
            <a:miter lim="800000"/>
            <a:headEnd/>
            <a:tailEnd/>
          </a:ln>
          <a:effectLst/>
        </p:spPr>
        <p:txBody>
          <a:bodyPr anchor="t" anchorCtr="0">
            <a:noAutofit/>
          </a:bodyPr>
          <a:lstStyle>
            <a:lvl1pPr algn="l" defTabSz="891395" rtl="0" fontAlgn="base">
              <a:lnSpc>
                <a:spcPct val="100000"/>
              </a:lnSpc>
              <a:spcBef>
                <a:spcPct val="0"/>
              </a:spcBef>
              <a:spcAft>
                <a:spcPct val="50000"/>
              </a:spcAft>
              <a:buClr>
                <a:schemeClr val="accent2"/>
              </a:buClr>
              <a:buSzPct val="80000"/>
              <a:buFont typeface="Arial" charset="0"/>
              <a:buNone/>
              <a:defRPr lang="en-US" sz="1179" kern="1200" baseline="0" smtClean="0">
                <a:solidFill>
                  <a:srgbClr val="000000"/>
                </a:solidFill>
                <a:latin typeface="EYInterstate Light"/>
                <a:ea typeface="+mn-ea"/>
                <a:cs typeface="+mn-cs"/>
                <a:sym typeface="EYInterstate Light"/>
              </a:defRPr>
            </a:lvl1pPr>
            <a:lvl2pPr algn="l" defTabSz="891395" rtl="0" fontAlgn="base">
              <a:spcBef>
                <a:spcPct val="0"/>
              </a:spcBef>
              <a:spcAft>
                <a:spcPct val="50000"/>
              </a:spcAft>
              <a:buClr>
                <a:schemeClr val="accent2"/>
              </a:buClr>
              <a:buSzPct val="80000"/>
              <a:buFont typeface="Arial" charset="0"/>
              <a:defRPr lang="en-US" sz="1179" kern="1200" smtClean="0">
                <a:solidFill>
                  <a:srgbClr val="000000"/>
                </a:solidFill>
                <a:latin typeface="EYInterstate" pitchFamily="2" charset="0"/>
                <a:ea typeface="+mn-ea"/>
                <a:cs typeface="+mn-cs"/>
              </a:defRPr>
            </a:lvl2pPr>
            <a:lvl3pPr algn="l" defTabSz="891395" rtl="0" fontAlgn="base">
              <a:spcBef>
                <a:spcPct val="0"/>
              </a:spcBef>
              <a:spcAft>
                <a:spcPct val="50000"/>
              </a:spcAft>
              <a:buClr>
                <a:schemeClr val="accent2"/>
              </a:buClr>
              <a:buSzPct val="80000"/>
              <a:buFont typeface="Arial" charset="0"/>
              <a:defRPr lang="en-US" sz="1179" kern="1200" smtClean="0">
                <a:solidFill>
                  <a:srgbClr val="000000"/>
                </a:solidFill>
                <a:latin typeface="EYInterstate" pitchFamily="2" charset="0"/>
                <a:ea typeface="+mn-ea"/>
                <a:cs typeface="+mn-cs"/>
              </a:defRPr>
            </a:lvl3pPr>
            <a:lvl4pPr algn="l" defTabSz="891395" rtl="0" fontAlgn="base">
              <a:spcBef>
                <a:spcPct val="0"/>
              </a:spcBef>
              <a:spcAft>
                <a:spcPct val="50000"/>
              </a:spcAft>
              <a:buClr>
                <a:schemeClr val="accent2"/>
              </a:buClr>
              <a:buSzPct val="80000"/>
              <a:buFont typeface="Arial" charset="0"/>
              <a:defRPr lang="en-US" sz="1179" kern="1200" smtClean="0">
                <a:solidFill>
                  <a:srgbClr val="000000"/>
                </a:solidFill>
                <a:latin typeface="EYInterstate" pitchFamily="2" charset="0"/>
                <a:ea typeface="+mn-ea"/>
                <a:cs typeface="+mn-cs"/>
              </a:defRPr>
            </a:lvl4pPr>
            <a:lvl5pPr algn="l" defTabSz="891395" rtl="0" fontAlgn="base">
              <a:spcBef>
                <a:spcPct val="0"/>
              </a:spcBef>
              <a:spcAft>
                <a:spcPct val="50000"/>
              </a:spcAft>
              <a:buClr>
                <a:schemeClr val="accent2"/>
              </a:buClr>
              <a:buSzPct val="80000"/>
              <a:buFont typeface="Arial" charset="0"/>
              <a:defRPr lang="en-US" sz="1179" kern="1200">
                <a:solidFill>
                  <a:srgbClr val="000000"/>
                </a:solidFill>
                <a:latin typeface="EYInterstate" pitchFamily="2" charset="0"/>
                <a:ea typeface="+mn-ea"/>
                <a:cs typeface="+mn-cs"/>
              </a:defRPr>
            </a:lvl5pPr>
          </a:lstStyle>
          <a:p>
            <a:pPr lvl="0"/>
            <a:r>
              <a:rPr lang="en-US" noProof="0" dirty="0"/>
              <a:t>Click to edit date</a:t>
            </a:r>
          </a:p>
        </p:txBody>
      </p:sp>
    </p:spTree>
    <p:extLst>
      <p:ext uri="{BB962C8B-B14F-4D97-AF65-F5344CB8AC3E}">
        <p14:creationId xmlns:p14="http://schemas.microsoft.com/office/powerpoint/2010/main" val="4260447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3141654101"/>
              </p:ext>
            </p:extLst>
          </p:nvPr>
        </p:nvGraphicFramePr>
        <p:xfrm>
          <a:off x="1884" y="1496"/>
          <a:ext cx="1809" cy="1439"/>
        </p:xfrm>
        <a:graphic>
          <a:graphicData uri="http://schemas.openxmlformats.org/presentationml/2006/ole">
            <mc:AlternateContent xmlns:mc="http://schemas.openxmlformats.org/markup-compatibility/2006">
              <mc:Choice xmlns:v="urn:schemas-microsoft-com:vml" Requires="v">
                <p:oleObj spid="_x0000_s1647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884" y="1496"/>
                        <a:ext cx="1809" cy="1439"/>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lvl1pPr>
          </a:lstStyle>
          <a:p>
            <a:r>
              <a:rPr lang="en-US" dirty="0"/>
              <a:t>Click to edit Master title style</a:t>
            </a:r>
            <a:endParaRPr lang="de-CH" dirty="0"/>
          </a:p>
        </p:txBody>
      </p:sp>
    </p:spTree>
    <p:extLst>
      <p:ext uri="{BB962C8B-B14F-4D97-AF65-F5344CB8AC3E}">
        <p14:creationId xmlns:p14="http://schemas.microsoft.com/office/powerpoint/2010/main" val="21949738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287696606"/>
              </p:ext>
            </p:extLst>
          </p:nvPr>
        </p:nvGraphicFramePr>
        <p:xfrm>
          <a:off x="1884" y="1496"/>
          <a:ext cx="1809" cy="1439"/>
        </p:xfrm>
        <a:graphic>
          <a:graphicData uri="http://schemas.openxmlformats.org/presentationml/2006/ole">
            <mc:AlternateContent xmlns:mc="http://schemas.openxmlformats.org/markup-compatibility/2006">
              <mc:Choice xmlns:v="urn:schemas-microsoft-com:vml" Requires="v">
                <p:oleObj spid="_x0000_s17494"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884" y="1496"/>
                        <a:ext cx="1809" cy="1439"/>
                      </a:xfrm>
                      <a:prstGeom prst="rect">
                        <a:avLst/>
                      </a:prstGeom>
                    </p:spPr>
                  </p:pic>
                </p:oleObj>
              </mc:Fallback>
            </mc:AlternateContent>
          </a:graphicData>
        </a:graphic>
      </p:graphicFrame>
      <p:sp>
        <p:nvSpPr>
          <p:cNvPr id="2" name="Title 1"/>
          <p:cNvSpPr>
            <a:spLocks noGrp="1"/>
          </p:cNvSpPr>
          <p:nvPr>
            <p:ph type="title"/>
          </p:nvPr>
        </p:nvSpPr>
        <p:spPr>
          <a:xfrm>
            <a:off x="687793" y="294490"/>
            <a:ext cx="3478773" cy="522012"/>
          </a:xfrm>
        </p:spPr>
        <p:txBody>
          <a:bodyPr anchor="t"/>
          <a:lstStyle>
            <a:lvl1pPr>
              <a:defRPr baseline="0">
                <a:solidFill>
                  <a:schemeClr val="bg2"/>
                </a:solidFill>
              </a:defRPr>
            </a:lvl1pPr>
          </a:lstStyle>
          <a:p>
            <a:r>
              <a:rPr lang="en-US" noProof="0"/>
              <a:t>Click to edit Master title style</a:t>
            </a:r>
          </a:p>
        </p:txBody>
      </p:sp>
      <p:sp>
        <p:nvSpPr>
          <p:cNvPr id="15" name="Text Placeholder 14"/>
          <p:cNvSpPr>
            <a:spLocks noGrp="1"/>
          </p:cNvSpPr>
          <p:nvPr>
            <p:ph type="body" sz="quarter" idx="15" hasCustomPrompt="1"/>
          </p:nvPr>
        </p:nvSpPr>
        <p:spPr>
          <a:xfrm>
            <a:off x="4371189" y="4190763"/>
            <a:ext cx="3449815" cy="2045295"/>
          </a:xfrm>
          <a:noFill/>
          <a:ln w="9525">
            <a:noFill/>
            <a:miter lim="800000"/>
            <a:headEnd/>
            <a:tailEnd/>
          </a:ln>
          <a:effectLst/>
        </p:spPr>
        <p:txBody>
          <a:bodyPr>
            <a:noAutofit/>
          </a:bodyPr>
          <a:lstStyle>
            <a:lvl1pPr marL="163488" marR="0" indent="-163488" algn="l" defTabSz="934048" rtl="0" eaLnBrk="0" fontAlgn="base" latinLnBrk="0" hangingPunct="0">
              <a:lnSpc>
                <a:spcPct val="100000"/>
              </a:lnSpc>
              <a:spcBef>
                <a:spcPct val="0"/>
              </a:spcBef>
              <a:spcAft>
                <a:spcPts val="544"/>
              </a:spcAft>
              <a:buClr>
                <a:schemeClr val="accent2"/>
              </a:buClr>
              <a:buSzPct val="80000"/>
              <a:buFontTx/>
              <a:buNone/>
              <a:tabLst>
                <a:tab pos="2647177" algn="r"/>
              </a:tabLst>
              <a:defRPr lang="en-US" sz="816" smtClean="0">
                <a:solidFill>
                  <a:srgbClr val="000000"/>
                </a:solidFill>
                <a:latin typeface="+mn-lt"/>
                <a:ea typeface="+mn-ea"/>
                <a:cs typeface="+mn-cs"/>
              </a:defRPr>
            </a:lvl1pPr>
            <a:lvl2pPr marL="159217" indent="-159217" algn="l" defTabSz="934048" rtl="0" eaLnBrk="0" fontAlgn="base" hangingPunct="0">
              <a:spcBef>
                <a:spcPct val="0"/>
              </a:spcBef>
              <a:spcAft>
                <a:spcPts val="544"/>
              </a:spcAft>
              <a:buClr>
                <a:schemeClr val="accent2"/>
              </a:buClr>
              <a:buSzPct val="80000"/>
              <a:buFont typeface="Arial" charset="0"/>
              <a:buChar char="►"/>
              <a:tabLst>
                <a:tab pos="2647177" algn="r"/>
              </a:tabLst>
              <a:defRPr lang="en-US" sz="816" smtClean="0">
                <a:solidFill>
                  <a:srgbClr val="000000"/>
                </a:solidFill>
                <a:latin typeface="+mn-lt"/>
                <a:ea typeface="+mn-ea"/>
                <a:cs typeface="+mn-cs"/>
              </a:defRPr>
            </a:lvl2pPr>
            <a:lvl3pPr marL="321294" indent="-157810" algn="l" defTabSz="934048" rtl="0" eaLnBrk="0" fontAlgn="base" hangingPunct="0">
              <a:spcBef>
                <a:spcPct val="0"/>
              </a:spcBef>
              <a:spcAft>
                <a:spcPts val="544"/>
              </a:spcAft>
              <a:buClr>
                <a:schemeClr val="accent6"/>
              </a:buClr>
              <a:buSzPct val="80000"/>
              <a:buFont typeface="Arial" charset="0"/>
              <a:buChar char="►"/>
              <a:tabLst>
                <a:tab pos="2647177" algn="r"/>
              </a:tabLst>
              <a:defRPr lang="de-CH" sz="816" noProof="0" dirty="0" smtClean="0">
                <a:solidFill>
                  <a:srgbClr val="000000"/>
                </a:solidFill>
                <a:latin typeface="+mn-lt"/>
                <a:ea typeface="+mn-ea"/>
                <a:cs typeface="+mn-cs"/>
              </a:defRPr>
            </a:lvl3pPr>
            <a:lvl4pPr marL="446405" indent="-125118" algn="l" defTabSz="934048" rtl="0" eaLnBrk="0" fontAlgn="base" hangingPunct="0">
              <a:spcBef>
                <a:spcPct val="0"/>
              </a:spcBef>
              <a:spcAft>
                <a:spcPts val="544"/>
              </a:spcAft>
              <a:buClr>
                <a:schemeClr val="tx1"/>
              </a:buClr>
              <a:buSzPct val="80000"/>
              <a:buFont typeface="EYInterstate Light" pitchFamily="2" charset="0"/>
              <a:buChar char="—"/>
              <a:tabLst>
                <a:tab pos="2647177" algn="r"/>
              </a:tabLst>
              <a:defRPr lang="en-US" sz="816" smtClean="0">
                <a:solidFill>
                  <a:srgbClr val="000000"/>
                </a:solidFill>
                <a:latin typeface="+mn-lt"/>
                <a:ea typeface="+mn-ea"/>
                <a:cs typeface="+mn-cs"/>
              </a:defRPr>
            </a:lvl4pPr>
            <a:lvl5pPr marL="804674" indent="-163488" algn="l" defTabSz="934048" rtl="0" eaLnBrk="0" fontAlgn="base" hangingPunct="0">
              <a:spcBef>
                <a:spcPct val="0"/>
              </a:spcBef>
              <a:spcAft>
                <a:spcPts val="544"/>
              </a:spcAft>
              <a:buClr>
                <a:schemeClr val="accent2"/>
              </a:buClr>
              <a:buSzPct val="80000"/>
              <a:buFont typeface="Arial" charset="0"/>
              <a:buChar char="►"/>
              <a:tabLst>
                <a:tab pos="2647177" algn="r"/>
              </a:tabLst>
              <a:defRPr lang="en-US" sz="816" dirty="0" smtClean="0">
                <a:solidFill>
                  <a:srgbClr val="000000"/>
                </a:solidFill>
                <a:latin typeface="+mn-lt"/>
                <a:ea typeface="+mn-ea"/>
                <a:cs typeface="+mn-cs"/>
              </a:defRPr>
            </a:lvl5pPr>
          </a:lstStyle>
          <a:p>
            <a:pPr lvl="1"/>
            <a:r>
              <a:rPr lang="en-US" noProof="0"/>
              <a:t>Click to edit body text</a:t>
            </a:r>
          </a:p>
          <a:p>
            <a:pPr lvl="2"/>
            <a:r>
              <a:rPr lang="en-US" noProof="0"/>
              <a:t>Second level</a:t>
            </a:r>
          </a:p>
        </p:txBody>
      </p:sp>
      <p:sp>
        <p:nvSpPr>
          <p:cNvPr id="16" name="Text Placeholder 14"/>
          <p:cNvSpPr>
            <a:spLocks noGrp="1"/>
          </p:cNvSpPr>
          <p:nvPr>
            <p:ph type="body" sz="quarter" idx="16" hasCustomPrompt="1"/>
          </p:nvPr>
        </p:nvSpPr>
        <p:spPr>
          <a:xfrm>
            <a:off x="8024715" y="4190763"/>
            <a:ext cx="3494580" cy="2045295"/>
          </a:xfrm>
          <a:noFill/>
          <a:ln w="9525">
            <a:noFill/>
            <a:miter lim="800000"/>
            <a:headEnd/>
            <a:tailEnd/>
          </a:ln>
          <a:effectLst/>
        </p:spPr>
        <p:txBody>
          <a:bodyPr>
            <a:noAutofit/>
          </a:bodyPr>
          <a:lstStyle>
            <a:lvl1pPr marL="163488" marR="0" indent="-163488" algn="l" defTabSz="934048" rtl="0" eaLnBrk="0" fontAlgn="base" latinLnBrk="0" hangingPunct="0">
              <a:lnSpc>
                <a:spcPct val="100000"/>
              </a:lnSpc>
              <a:spcBef>
                <a:spcPct val="0"/>
              </a:spcBef>
              <a:spcAft>
                <a:spcPts val="544"/>
              </a:spcAft>
              <a:buClr>
                <a:schemeClr val="accent2"/>
              </a:buClr>
              <a:buSzPct val="80000"/>
              <a:buFont typeface="Arial" charset="0"/>
              <a:buNone/>
              <a:tabLst>
                <a:tab pos="2647177" algn="r"/>
              </a:tabLst>
              <a:defRPr lang="en-US" sz="816">
                <a:solidFill>
                  <a:srgbClr val="000000"/>
                </a:solidFill>
                <a:latin typeface="+mn-lt"/>
                <a:ea typeface="+mn-ea"/>
                <a:cs typeface="+mn-cs"/>
              </a:defRPr>
            </a:lvl1pPr>
            <a:lvl2pPr marL="159217" indent="-159217" algn="l" defTabSz="934048" rtl="0" eaLnBrk="0" fontAlgn="base" hangingPunct="0">
              <a:spcBef>
                <a:spcPct val="0"/>
              </a:spcBef>
              <a:spcAft>
                <a:spcPts val="544"/>
              </a:spcAft>
              <a:buClr>
                <a:schemeClr val="accent2"/>
              </a:buClr>
              <a:buSzPct val="80000"/>
              <a:buFont typeface="Arial" charset="0"/>
              <a:buChar char="►"/>
              <a:tabLst>
                <a:tab pos="2729632" algn="r"/>
              </a:tabLst>
              <a:defRPr lang="en-US" sz="816" smtClean="0">
                <a:solidFill>
                  <a:srgbClr val="000000"/>
                </a:solidFill>
                <a:latin typeface="+mn-lt"/>
                <a:ea typeface="+mn-ea"/>
                <a:cs typeface="+mn-cs"/>
              </a:defRPr>
            </a:lvl2pPr>
            <a:lvl3pPr marL="321294" indent="-157810" algn="l" defTabSz="934048" rtl="0" eaLnBrk="0" fontAlgn="base" hangingPunct="0">
              <a:spcBef>
                <a:spcPct val="0"/>
              </a:spcBef>
              <a:spcAft>
                <a:spcPts val="544"/>
              </a:spcAft>
              <a:buClr>
                <a:schemeClr val="accent6"/>
              </a:buClr>
              <a:buSzPct val="80000"/>
              <a:buFont typeface="Arial" charset="0"/>
              <a:buChar char="►"/>
              <a:tabLst>
                <a:tab pos="2729632" algn="r"/>
              </a:tabLst>
              <a:defRPr lang="de-CH" sz="816" noProof="0" dirty="0" smtClean="0">
                <a:solidFill>
                  <a:srgbClr val="000000"/>
                </a:solidFill>
                <a:latin typeface="+mn-lt"/>
                <a:ea typeface="+mn-ea"/>
                <a:cs typeface="+mn-cs"/>
              </a:defRPr>
            </a:lvl3pPr>
            <a:lvl4pPr marL="446405" indent="-125118" algn="l" defTabSz="934048" rtl="0" eaLnBrk="0" fontAlgn="base" hangingPunct="0">
              <a:spcBef>
                <a:spcPct val="0"/>
              </a:spcBef>
              <a:spcAft>
                <a:spcPts val="544"/>
              </a:spcAft>
              <a:buClr>
                <a:schemeClr val="tx1"/>
              </a:buClr>
              <a:buSzPct val="80000"/>
              <a:buFont typeface="EYInterstate Light" pitchFamily="2" charset="0"/>
              <a:buChar char="—"/>
              <a:tabLst>
                <a:tab pos="2729632" algn="r"/>
              </a:tabLst>
              <a:defRPr lang="en-US" sz="816" smtClean="0">
                <a:solidFill>
                  <a:srgbClr val="000000"/>
                </a:solidFill>
                <a:latin typeface="+mn-lt"/>
                <a:ea typeface="+mn-ea"/>
                <a:cs typeface="+mn-cs"/>
              </a:defRPr>
            </a:lvl4pPr>
            <a:lvl5pPr marL="804674" indent="-163488" algn="l" defTabSz="934048" rtl="0" eaLnBrk="0" fontAlgn="base" hangingPunct="0">
              <a:spcBef>
                <a:spcPct val="0"/>
              </a:spcBef>
              <a:spcAft>
                <a:spcPts val="544"/>
              </a:spcAft>
              <a:buClr>
                <a:schemeClr val="accent2"/>
              </a:buClr>
              <a:buSzPct val="80000"/>
              <a:buFont typeface="Arial" charset="0"/>
              <a:buChar char="►"/>
              <a:tabLst>
                <a:tab pos="2729632" algn="r"/>
              </a:tabLst>
              <a:defRPr lang="en-US" sz="816" dirty="0" smtClean="0">
                <a:solidFill>
                  <a:srgbClr val="000000"/>
                </a:solidFill>
                <a:latin typeface="+mn-lt"/>
                <a:ea typeface="+mn-ea"/>
                <a:cs typeface="+mn-cs"/>
              </a:defRPr>
            </a:lvl5pPr>
          </a:lstStyle>
          <a:p>
            <a:pPr lvl="1"/>
            <a:r>
              <a:rPr lang="en-US" noProof="0"/>
              <a:t>Click to edit body text</a:t>
            </a:r>
          </a:p>
          <a:p>
            <a:pPr lvl="2"/>
            <a:r>
              <a:rPr lang="en-US" noProof="0"/>
              <a:t>Second level</a:t>
            </a:r>
          </a:p>
        </p:txBody>
      </p:sp>
      <p:sp>
        <p:nvSpPr>
          <p:cNvPr id="10" name="Text Placeholder 11"/>
          <p:cNvSpPr>
            <a:spLocks noGrp="1"/>
          </p:cNvSpPr>
          <p:nvPr>
            <p:ph type="body" sz="quarter" idx="39"/>
          </p:nvPr>
        </p:nvSpPr>
        <p:spPr>
          <a:xfrm>
            <a:off x="676931" y="4190762"/>
            <a:ext cx="3489634" cy="2045295"/>
          </a:xfrm>
        </p:spPr>
        <p:txBody>
          <a:bodyPr>
            <a:noAutofit/>
          </a:bodyPr>
          <a:lstStyle>
            <a:lvl1pPr>
              <a:defRPr sz="1179">
                <a:solidFill>
                  <a:schemeClr val="bg2"/>
                </a:solidFill>
              </a:defRPr>
            </a:lvl1pPr>
            <a:lvl2pPr>
              <a:defRPr sz="1179">
                <a:solidFill>
                  <a:schemeClr val="tx2"/>
                </a:solidFill>
              </a:defRPr>
            </a:lvl2pPr>
            <a:lvl3pPr marL="0" indent="0">
              <a:spcAft>
                <a:spcPts val="0"/>
              </a:spcAft>
              <a:buNone/>
              <a:defRPr b="1">
                <a:solidFill>
                  <a:schemeClr val="tx2"/>
                </a:solidFill>
              </a:defRPr>
            </a:lvl3pPr>
            <a:lvl4pPr marL="0" indent="0">
              <a:spcAft>
                <a:spcPts val="0"/>
              </a:spcAft>
              <a:buNone/>
              <a:defRPr i="0">
                <a:solidFill>
                  <a:schemeClr val="tx2"/>
                </a:solidFill>
              </a:defRPr>
            </a:lvl4pPr>
            <a:lvl5pPr marL="162065" indent="-162065">
              <a:spcAft>
                <a:spcPts val="0"/>
              </a:spcAft>
              <a:buFont typeface="Arial" pitchFamily="34" charset="0"/>
              <a:buChar char="►"/>
              <a:defRPr>
                <a:solidFill>
                  <a:schemeClr val="tx2"/>
                </a:solidFill>
              </a:defRPr>
            </a:lvl5pPr>
          </a:lstStyle>
          <a:p>
            <a:pPr lvl="0"/>
            <a:r>
              <a:rPr lang="en-US" noProof="0"/>
              <a:t>Click to edit Master text styles</a:t>
            </a:r>
          </a:p>
        </p:txBody>
      </p:sp>
      <p:sp>
        <p:nvSpPr>
          <p:cNvPr id="12" name="Picture Placeholder 13"/>
          <p:cNvSpPr>
            <a:spLocks noGrp="1"/>
          </p:cNvSpPr>
          <p:nvPr>
            <p:ph type="pic" sz="quarter" idx="40" hasCustomPrompt="1"/>
          </p:nvPr>
        </p:nvSpPr>
        <p:spPr bwMode="auto">
          <a:xfrm>
            <a:off x="4371099" y="260614"/>
            <a:ext cx="7148196" cy="3281242"/>
          </a:xfrm>
          <a:custGeom>
            <a:avLst/>
            <a:gdLst>
              <a:gd name="connsiteX0" fmla="*/ 0 w 4965768"/>
              <a:gd name="connsiteY0" fmla="*/ 0 h 4016430"/>
              <a:gd name="connsiteX1" fmla="*/ 4965768 w 4965768"/>
              <a:gd name="connsiteY1" fmla="*/ 0 h 4016430"/>
              <a:gd name="connsiteX2" fmla="*/ 4965768 w 4965768"/>
              <a:gd name="connsiteY2" fmla="*/ 4016430 h 4016430"/>
              <a:gd name="connsiteX3" fmla="*/ 0 w 4965768"/>
              <a:gd name="connsiteY3" fmla="*/ 4016430 h 4016430"/>
              <a:gd name="connsiteX4" fmla="*/ 0 w 4965768"/>
              <a:gd name="connsiteY4" fmla="*/ 0 h 4016430"/>
              <a:gd name="connsiteX0" fmla="*/ 0 w 7266011"/>
              <a:gd name="connsiteY0" fmla="*/ 0 h 5172074"/>
              <a:gd name="connsiteX1" fmla="*/ 4965768 w 7266011"/>
              <a:gd name="connsiteY1" fmla="*/ 0 h 5172074"/>
              <a:gd name="connsiteX2" fmla="*/ 4965768 w 7266011"/>
              <a:gd name="connsiteY2" fmla="*/ 4016430 h 5172074"/>
              <a:gd name="connsiteX3" fmla="*/ 7266011 w 7266011"/>
              <a:gd name="connsiteY3" fmla="*/ 5172074 h 5172074"/>
              <a:gd name="connsiteX4" fmla="*/ 0 w 7266011"/>
              <a:gd name="connsiteY4" fmla="*/ 4016430 h 5172074"/>
              <a:gd name="connsiteX5" fmla="*/ 0 w 7266011"/>
              <a:gd name="connsiteY5" fmla="*/ 0 h 5172074"/>
              <a:gd name="connsiteX0" fmla="*/ 0 w 7266011"/>
              <a:gd name="connsiteY0" fmla="*/ 0 h 5172074"/>
              <a:gd name="connsiteX1" fmla="*/ 4965768 w 7266011"/>
              <a:gd name="connsiteY1" fmla="*/ 0 h 5172074"/>
              <a:gd name="connsiteX2" fmla="*/ 4965768 w 7266011"/>
              <a:gd name="connsiteY2" fmla="*/ 4016430 h 5172074"/>
              <a:gd name="connsiteX3" fmla="*/ 7266011 w 7266011"/>
              <a:gd name="connsiteY3" fmla="*/ 5172074 h 5172074"/>
              <a:gd name="connsiteX4" fmla="*/ 0 w 7266011"/>
              <a:gd name="connsiteY4" fmla="*/ 5168125 h 5172074"/>
              <a:gd name="connsiteX5" fmla="*/ 0 w 7266011"/>
              <a:gd name="connsiteY5" fmla="*/ 0 h 5172074"/>
              <a:gd name="connsiteX0" fmla="*/ 0 w 8253449"/>
              <a:gd name="connsiteY0" fmla="*/ 72 h 5172146"/>
              <a:gd name="connsiteX1" fmla="*/ 4965768 w 8253449"/>
              <a:gd name="connsiteY1" fmla="*/ 72 h 5172146"/>
              <a:gd name="connsiteX2" fmla="*/ 4965768 w 8253449"/>
              <a:gd name="connsiteY2" fmla="*/ 4016502 h 5172146"/>
              <a:gd name="connsiteX3" fmla="*/ 8253449 w 8253449"/>
              <a:gd name="connsiteY3" fmla="*/ 0 h 5172146"/>
              <a:gd name="connsiteX4" fmla="*/ 7266011 w 8253449"/>
              <a:gd name="connsiteY4" fmla="*/ 5172146 h 5172146"/>
              <a:gd name="connsiteX5" fmla="*/ 0 w 8253449"/>
              <a:gd name="connsiteY5" fmla="*/ 5168197 h 5172146"/>
              <a:gd name="connsiteX6" fmla="*/ 0 w 8253449"/>
              <a:gd name="connsiteY6" fmla="*/ 72 h 5172146"/>
              <a:gd name="connsiteX0" fmla="*/ 0 w 8253449"/>
              <a:gd name="connsiteY0" fmla="*/ 72 h 5172146"/>
              <a:gd name="connsiteX1" fmla="*/ 4965768 w 8253449"/>
              <a:gd name="connsiteY1" fmla="*/ 72 h 5172146"/>
              <a:gd name="connsiteX2" fmla="*/ 8253449 w 8253449"/>
              <a:gd name="connsiteY2" fmla="*/ 0 h 5172146"/>
              <a:gd name="connsiteX3" fmla="*/ 7266011 w 8253449"/>
              <a:gd name="connsiteY3" fmla="*/ 5172146 h 5172146"/>
              <a:gd name="connsiteX4" fmla="*/ 0 w 8253449"/>
              <a:gd name="connsiteY4" fmla="*/ 5168197 h 5172146"/>
              <a:gd name="connsiteX5" fmla="*/ 0 w 8253449"/>
              <a:gd name="connsiteY5" fmla="*/ 72 h 5172146"/>
              <a:gd name="connsiteX0" fmla="*/ 0 w 8253449"/>
              <a:gd name="connsiteY0" fmla="*/ 72 h 5172146"/>
              <a:gd name="connsiteX1" fmla="*/ 8253449 w 8253449"/>
              <a:gd name="connsiteY1" fmla="*/ 0 h 5172146"/>
              <a:gd name="connsiteX2" fmla="*/ 7266011 w 8253449"/>
              <a:gd name="connsiteY2" fmla="*/ 5172146 h 5172146"/>
              <a:gd name="connsiteX3" fmla="*/ 0 w 8253449"/>
              <a:gd name="connsiteY3" fmla="*/ 5168197 h 5172146"/>
              <a:gd name="connsiteX4" fmla="*/ 0 w 8253449"/>
              <a:gd name="connsiteY4" fmla="*/ 72 h 5172146"/>
              <a:gd name="connsiteX0" fmla="*/ 0 w 8253449"/>
              <a:gd name="connsiteY0" fmla="*/ 72 h 5168197"/>
              <a:gd name="connsiteX1" fmla="*/ 8253449 w 8253449"/>
              <a:gd name="connsiteY1" fmla="*/ 0 h 5168197"/>
              <a:gd name="connsiteX2" fmla="*/ 8250901 w 8253449"/>
              <a:gd name="connsiteY2" fmla="*/ 5150911 h 5168197"/>
              <a:gd name="connsiteX3" fmla="*/ 0 w 8253449"/>
              <a:gd name="connsiteY3" fmla="*/ 5168197 h 5168197"/>
              <a:gd name="connsiteX4" fmla="*/ 0 w 8253449"/>
              <a:gd name="connsiteY4" fmla="*/ 72 h 5168197"/>
              <a:gd name="connsiteX0" fmla="*/ 3324990 w 11578439"/>
              <a:gd name="connsiteY0" fmla="*/ 72 h 5150912"/>
              <a:gd name="connsiteX1" fmla="*/ 11578439 w 11578439"/>
              <a:gd name="connsiteY1" fmla="*/ 0 h 5150912"/>
              <a:gd name="connsiteX2" fmla="*/ 11575891 w 11578439"/>
              <a:gd name="connsiteY2" fmla="*/ 5150911 h 5150912"/>
              <a:gd name="connsiteX3" fmla="*/ 0 w 11578439"/>
              <a:gd name="connsiteY3" fmla="*/ 5150912 h 5150912"/>
              <a:gd name="connsiteX4" fmla="*/ 3324990 w 11578439"/>
              <a:gd name="connsiteY4" fmla="*/ 72 h 5150912"/>
              <a:gd name="connsiteX0" fmla="*/ 985182 w 11578439"/>
              <a:gd name="connsiteY0" fmla="*/ 0 h 5172207"/>
              <a:gd name="connsiteX1" fmla="*/ 11578439 w 11578439"/>
              <a:gd name="connsiteY1" fmla="*/ 21295 h 5172207"/>
              <a:gd name="connsiteX2" fmla="*/ 11575891 w 11578439"/>
              <a:gd name="connsiteY2" fmla="*/ 5172206 h 5172207"/>
              <a:gd name="connsiteX3" fmla="*/ 0 w 11578439"/>
              <a:gd name="connsiteY3" fmla="*/ 5172207 h 5172207"/>
              <a:gd name="connsiteX4" fmla="*/ 985182 w 11578439"/>
              <a:gd name="connsiteY4" fmla="*/ 0 h 5172207"/>
              <a:gd name="connsiteX0" fmla="*/ 1046756 w 11578439"/>
              <a:gd name="connsiteY0" fmla="*/ 0 h 5172207"/>
              <a:gd name="connsiteX1" fmla="*/ 11578439 w 11578439"/>
              <a:gd name="connsiteY1" fmla="*/ 21295 h 5172207"/>
              <a:gd name="connsiteX2" fmla="*/ 11575891 w 11578439"/>
              <a:gd name="connsiteY2" fmla="*/ 5172206 h 5172207"/>
              <a:gd name="connsiteX3" fmla="*/ 0 w 11578439"/>
              <a:gd name="connsiteY3" fmla="*/ 5172207 h 5172207"/>
              <a:gd name="connsiteX4" fmla="*/ 1046756 w 11578439"/>
              <a:gd name="connsiteY4" fmla="*/ 0 h 5172207"/>
              <a:gd name="connsiteX0" fmla="*/ 1011989 w 11578439"/>
              <a:gd name="connsiteY0" fmla="*/ 1520 h 5150912"/>
              <a:gd name="connsiteX1" fmla="*/ 11578439 w 11578439"/>
              <a:gd name="connsiteY1" fmla="*/ 0 h 5150912"/>
              <a:gd name="connsiteX2" fmla="*/ 11575891 w 11578439"/>
              <a:gd name="connsiteY2" fmla="*/ 5150911 h 5150912"/>
              <a:gd name="connsiteX3" fmla="*/ 0 w 11578439"/>
              <a:gd name="connsiteY3" fmla="*/ 5150912 h 5150912"/>
              <a:gd name="connsiteX4" fmla="*/ 1011989 w 11578439"/>
              <a:gd name="connsiteY4" fmla="*/ 1520 h 5150912"/>
              <a:gd name="connsiteX0" fmla="*/ 1222738 w 11578439"/>
              <a:gd name="connsiteY0" fmla="*/ 1 h 5150912"/>
              <a:gd name="connsiteX1" fmla="*/ 11578439 w 11578439"/>
              <a:gd name="connsiteY1" fmla="*/ 0 h 5150912"/>
              <a:gd name="connsiteX2" fmla="*/ 11575891 w 11578439"/>
              <a:gd name="connsiteY2" fmla="*/ 5150911 h 5150912"/>
              <a:gd name="connsiteX3" fmla="*/ 0 w 11578439"/>
              <a:gd name="connsiteY3" fmla="*/ 5150912 h 5150912"/>
              <a:gd name="connsiteX4" fmla="*/ 1222738 w 11578439"/>
              <a:gd name="connsiteY4" fmla="*/ 1 h 5150912"/>
              <a:gd name="connsiteX0" fmla="*/ 1503380 w 11578439"/>
              <a:gd name="connsiteY0" fmla="*/ 1 h 5150912"/>
              <a:gd name="connsiteX1" fmla="*/ 11578439 w 11578439"/>
              <a:gd name="connsiteY1" fmla="*/ 0 h 5150912"/>
              <a:gd name="connsiteX2" fmla="*/ 11575891 w 11578439"/>
              <a:gd name="connsiteY2" fmla="*/ 5150911 h 5150912"/>
              <a:gd name="connsiteX3" fmla="*/ 0 w 11578439"/>
              <a:gd name="connsiteY3" fmla="*/ 5150912 h 5150912"/>
              <a:gd name="connsiteX4" fmla="*/ 1503380 w 11578439"/>
              <a:gd name="connsiteY4" fmla="*/ 1 h 5150912"/>
              <a:gd name="connsiteX0" fmla="*/ 0 w 10075059"/>
              <a:gd name="connsiteY0" fmla="*/ 1 h 5150912"/>
              <a:gd name="connsiteX1" fmla="*/ 10075059 w 10075059"/>
              <a:gd name="connsiteY1" fmla="*/ 0 h 5150912"/>
              <a:gd name="connsiteX2" fmla="*/ 10072511 w 10075059"/>
              <a:gd name="connsiteY2" fmla="*/ 5150911 h 5150912"/>
              <a:gd name="connsiteX3" fmla="*/ 0 w 10075059"/>
              <a:gd name="connsiteY3" fmla="*/ 5150912 h 5150912"/>
              <a:gd name="connsiteX4" fmla="*/ 0 w 10075059"/>
              <a:gd name="connsiteY4" fmla="*/ 1 h 5150912"/>
              <a:gd name="connsiteX0" fmla="*/ 0 w 10075908"/>
              <a:gd name="connsiteY0" fmla="*/ 1 h 5150912"/>
              <a:gd name="connsiteX1" fmla="*/ 10075059 w 10075908"/>
              <a:gd name="connsiteY1" fmla="*/ 0 h 5150912"/>
              <a:gd name="connsiteX2" fmla="*/ 10075059 w 10075908"/>
              <a:gd name="connsiteY2" fmla="*/ 3751998 h 5150912"/>
              <a:gd name="connsiteX3" fmla="*/ 0 w 10075908"/>
              <a:gd name="connsiteY3" fmla="*/ 5150912 h 5150912"/>
              <a:gd name="connsiteX4" fmla="*/ 0 w 10075908"/>
              <a:gd name="connsiteY4" fmla="*/ 1 h 5150912"/>
              <a:gd name="connsiteX0" fmla="*/ 0 w 10075908"/>
              <a:gd name="connsiteY0" fmla="*/ 379010 h 5150912"/>
              <a:gd name="connsiteX1" fmla="*/ 10075059 w 10075908"/>
              <a:gd name="connsiteY1" fmla="*/ 0 h 5150912"/>
              <a:gd name="connsiteX2" fmla="*/ 10075059 w 10075908"/>
              <a:gd name="connsiteY2" fmla="*/ 3751998 h 5150912"/>
              <a:gd name="connsiteX3" fmla="*/ 0 w 10075908"/>
              <a:gd name="connsiteY3" fmla="*/ 5150912 h 5150912"/>
              <a:gd name="connsiteX4" fmla="*/ 0 w 10075908"/>
              <a:gd name="connsiteY4" fmla="*/ 379010 h 5150912"/>
              <a:gd name="connsiteX0" fmla="*/ 0 w 10075908"/>
              <a:gd name="connsiteY0" fmla="*/ 0 h 4771902"/>
              <a:gd name="connsiteX1" fmla="*/ 10075908 w 10075908"/>
              <a:gd name="connsiteY1" fmla="*/ 0 h 4771902"/>
              <a:gd name="connsiteX2" fmla="*/ 10075059 w 10075908"/>
              <a:gd name="connsiteY2" fmla="*/ 3372988 h 4771902"/>
              <a:gd name="connsiteX3" fmla="*/ 0 w 10075908"/>
              <a:gd name="connsiteY3" fmla="*/ 4771902 h 4771902"/>
              <a:gd name="connsiteX4" fmla="*/ 0 w 10075908"/>
              <a:gd name="connsiteY4" fmla="*/ 0 h 4771902"/>
              <a:gd name="connsiteX0" fmla="*/ 0 w 10075908"/>
              <a:gd name="connsiteY0" fmla="*/ 0 h 4771902"/>
              <a:gd name="connsiteX1" fmla="*/ 10075908 w 10075908"/>
              <a:gd name="connsiteY1" fmla="*/ 0 h 4771902"/>
              <a:gd name="connsiteX2" fmla="*/ 10074039 w 10075908"/>
              <a:gd name="connsiteY2" fmla="*/ 3347754 h 4771902"/>
              <a:gd name="connsiteX3" fmla="*/ 0 w 10075908"/>
              <a:gd name="connsiteY3" fmla="*/ 4771902 h 4771902"/>
              <a:gd name="connsiteX4" fmla="*/ 0 w 10075908"/>
              <a:gd name="connsiteY4" fmla="*/ 0 h 4771902"/>
              <a:gd name="connsiteX0" fmla="*/ 0 w 10075908"/>
              <a:gd name="connsiteY0" fmla="*/ 0 h 4771902"/>
              <a:gd name="connsiteX1" fmla="*/ 10075908 w 10075908"/>
              <a:gd name="connsiteY1" fmla="*/ 0 h 4771902"/>
              <a:gd name="connsiteX2" fmla="*/ 10067067 w 10075908"/>
              <a:gd name="connsiteY2" fmla="*/ 3309119 h 4771902"/>
              <a:gd name="connsiteX3" fmla="*/ 0 w 10075908"/>
              <a:gd name="connsiteY3" fmla="*/ 4771902 h 4771902"/>
              <a:gd name="connsiteX4" fmla="*/ 0 w 10075908"/>
              <a:gd name="connsiteY4" fmla="*/ 0 h 4771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5908" h="4771902">
                <a:moveTo>
                  <a:pt x="0" y="0"/>
                </a:moveTo>
                <a:lnTo>
                  <a:pt x="10075908" y="0"/>
                </a:lnTo>
                <a:cubicBezTo>
                  <a:pt x="10075059" y="1716970"/>
                  <a:pt x="10067916" y="1592149"/>
                  <a:pt x="10067067" y="3309119"/>
                </a:cubicBezTo>
                <a:lnTo>
                  <a:pt x="0" y="4771902"/>
                </a:lnTo>
                <a:lnTo>
                  <a:pt x="0" y="0"/>
                </a:lnTo>
                <a:close/>
              </a:path>
            </a:pathLst>
          </a:custGeom>
          <a:noFill/>
          <a:ln w="9525">
            <a:noFill/>
            <a:miter lim="800000"/>
            <a:headEnd/>
            <a:tailEnd/>
          </a:ln>
          <a:effectLst/>
        </p:spPr>
        <p:txBody>
          <a:bodyPr vert="horz" wrap="square" lIns="0" tIns="0" rIns="0" bIns="0" numCol="1" anchor="ctr" anchorCtr="1" compatLnSpc="1">
            <a:prstTxWarp prst="textNoShape">
              <a:avLst/>
            </a:prstTxWarp>
            <a:noAutofit/>
          </a:bodyPr>
          <a:lstStyle>
            <a:lvl1pPr marL="0" indent="0" algn="l" defTabSz="934048" rtl="0" eaLnBrk="0" fontAlgn="base" hangingPunct="0">
              <a:lnSpc>
                <a:spcPct val="150000"/>
              </a:lnSpc>
              <a:spcBef>
                <a:spcPct val="0"/>
              </a:spcBef>
              <a:spcAft>
                <a:spcPts val="544"/>
              </a:spcAft>
              <a:buClr>
                <a:schemeClr val="accent2"/>
              </a:buClr>
              <a:buSzTx/>
              <a:buFont typeface="Arial" charset="0"/>
              <a:buNone/>
              <a:defRPr lang="en-US" sz="1179" noProof="0" dirty="0" smtClean="0">
                <a:solidFill>
                  <a:schemeClr val="accent1"/>
                </a:solidFill>
                <a:latin typeface="+mn-lt"/>
                <a:ea typeface="+mn-ea"/>
                <a:cs typeface="+mn-cs"/>
              </a:defRPr>
            </a:lvl1pPr>
          </a:lstStyle>
          <a:p>
            <a:pPr marL="0" lvl="0" indent="0" algn="l" defTabSz="934048" rtl="0" eaLnBrk="0" fontAlgn="base" hangingPunct="0">
              <a:spcBef>
                <a:spcPct val="0"/>
              </a:spcBef>
              <a:spcAft>
                <a:spcPts val="544"/>
              </a:spcAft>
              <a:buClr>
                <a:schemeClr val="accent2"/>
              </a:buClr>
              <a:buFont typeface="Arial" charset="0"/>
              <a:buNone/>
            </a:pPr>
            <a:r>
              <a:rPr lang="en-US" noProof="0"/>
              <a:t>Click icon to add picture</a:t>
            </a:r>
          </a:p>
        </p:txBody>
      </p:sp>
    </p:spTree>
    <p:extLst>
      <p:ext uri="{BB962C8B-B14F-4D97-AF65-F5344CB8AC3E}">
        <p14:creationId xmlns:p14="http://schemas.microsoft.com/office/powerpoint/2010/main" val="33115385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Title and content ">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1544961552"/>
              </p:ext>
            </p:extLst>
          </p:nvPr>
        </p:nvGraphicFramePr>
        <p:xfrm>
          <a:off x="1884" y="1496"/>
          <a:ext cx="1809" cy="1439"/>
        </p:xfrm>
        <a:graphic>
          <a:graphicData uri="http://schemas.openxmlformats.org/presentationml/2006/ole">
            <mc:AlternateContent xmlns:mc="http://schemas.openxmlformats.org/markup-compatibility/2006">
              <mc:Choice xmlns:v="urn:schemas-microsoft-com:vml" Requires="v">
                <p:oleObj spid="_x0000_s1851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884" y="1496"/>
                        <a:ext cx="1809" cy="1439"/>
                      </a:xfrm>
                      <a:prstGeom prst="rect">
                        <a:avLst/>
                      </a:prstGeom>
                    </p:spPr>
                  </p:pic>
                </p:oleObj>
              </mc:Fallback>
            </mc:AlternateContent>
          </a:graphicData>
        </a:graphic>
      </p:graphicFrame>
      <p:sp>
        <p:nvSpPr>
          <p:cNvPr id="2" name="Title 1"/>
          <p:cNvSpPr>
            <a:spLocks noGrp="1"/>
          </p:cNvSpPr>
          <p:nvPr>
            <p:ph type="title"/>
          </p:nvPr>
        </p:nvSpPr>
        <p:spPr>
          <a:xfrm>
            <a:off x="4371094" y="1114776"/>
            <a:ext cx="7143976" cy="307066"/>
          </a:xfrm>
        </p:spPr>
        <p:txBody>
          <a:bodyPr/>
          <a:lstStyle>
            <a:lvl1pPr marL="0" marR="0" indent="0" algn="l" defTabSz="934107" rtl="0" eaLnBrk="1" fontAlgn="auto" latinLnBrk="0" hangingPunct="1">
              <a:lnSpc>
                <a:spcPct val="100000"/>
              </a:lnSpc>
              <a:spcBef>
                <a:spcPct val="0"/>
              </a:spcBef>
              <a:spcAft>
                <a:spcPts val="0"/>
              </a:spcAft>
              <a:buClrTx/>
              <a:buSzTx/>
              <a:buFontTx/>
              <a:buNone/>
              <a:tabLst/>
              <a:defRPr lang="en-US" sz="1995" b="0" kern="1200" noProof="0" dirty="0">
                <a:solidFill>
                  <a:schemeClr val="bg2"/>
                </a:solidFill>
                <a:latin typeface="EYInterstate Light"/>
                <a:ea typeface="+mj-ea"/>
                <a:cs typeface="+mj-cs"/>
                <a:sym typeface="EYInterstate Light"/>
              </a:defRPr>
            </a:lvl1pPr>
          </a:lstStyle>
          <a:p>
            <a:r>
              <a:rPr lang="en-US" noProof="0" dirty="0"/>
              <a:t>Click to edit Master title style</a:t>
            </a:r>
          </a:p>
        </p:txBody>
      </p:sp>
      <p:sp>
        <p:nvSpPr>
          <p:cNvPr id="6" name="Text Placeholder 5"/>
          <p:cNvSpPr>
            <a:spLocks noGrp="1"/>
          </p:cNvSpPr>
          <p:nvPr>
            <p:ph type="body" sz="quarter" idx="12"/>
          </p:nvPr>
        </p:nvSpPr>
        <p:spPr>
          <a:xfrm>
            <a:off x="4371189" y="2285040"/>
            <a:ext cx="3449815" cy="907240"/>
          </a:xfrm>
        </p:spPr>
        <p:txBody>
          <a:bodyPr/>
          <a:lstStyle>
            <a:lvl1pPr>
              <a:defRPr/>
            </a:lvl1pPr>
            <a:lvl2pPr>
              <a:defRPr/>
            </a:lvl2pPr>
            <a:lvl3pPr>
              <a:defRPr/>
            </a:lvl3pPr>
            <a:lvl4pPr>
              <a:buClr>
                <a:schemeClr val="accent4"/>
              </a:buClr>
              <a:defRPr/>
            </a:lvl4pPr>
            <a:lvl5pPr>
              <a:buClr>
                <a:schemeClr val="accent4"/>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30"/>
          <p:cNvSpPr>
            <a:spLocks noGrp="1"/>
          </p:cNvSpPr>
          <p:nvPr>
            <p:ph type="body" sz="quarter" idx="35" hasCustomPrompt="1"/>
          </p:nvPr>
        </p:nvSpPr>
        <p:spPr>
          <a:xfrm>
            <a:off x="4371189" y="258317"/>
            <a:ext cx="3449815" cy="97703"/>
          </a:xfrm>
        </p:spPr>
        <p:txBody>
          <a:bodyPr/>
          <a:lstStyle>
            <a:lvl1pPr>
              <a:defRPr lang="de-CH" sz="635" b="1" noProof="0" dirty="0" smtClean="0">
                <a:solidFill>
                  <a:schemeClr val="bg2"/>
                </a:solidFill>
                <a:latin typeface="EYInterstate Light"/>
                <a:ea typeface="+mn-ea"/>
                <a:cs typeface="+mn-cs"/>
                <a:sym typeface="EYInterstate Light"/>
              </a:defRPr>
            </a:lvl1pPr>
          </a:lstStyle>
          <a:p>
            <a:pPr lvl="0"/>
            <a:r>
              <a:rPr lang="en-US" noProof="0"/>
              <a:t>Section or chapter title</a:t>
            </a:r>
          </a:p>
        </p:txBody>
      </p:sp>
      <p:sp>
        <p:nvSpPr>
          <p:cNvPr id="9" name="Text Placeholder 8"/>
          <p:cNvSpPr>
            <a:spLocks noGrp="1"/>
          </p:cNvSpPr>
          <p:nvPr>
            <p:ph type="body" sz="quarter" idx="36"/>
          </p:nvPr>
        </p:nvSpPr>
        <p:spPr>
          <a:xfrm>
            <a:off x="8025435" y="2285040"/>
            <a:ext cx="3489634" cy="907240"/>
          </a:xfrm>
        </p:spPr>
        <p:txBody>
          <a:bodyPr/>
          <a:lstStyle>
            <a:lvl1pPr>
              <a:defRPr/>
            </a:lvl1pPr>
            <a:lvl2pPr>
              <a:defRPr/>
            </a:lvl2pPr>
            <a:lvl3pPr>
              <a:defRPr/>
            </a:lvl3pPr>
            <a:lvl4pPr>
              <a:buClr>
                <a:schemeClr val="accent4"/>
              </a:buClr>
              <a:defRPr/>
            </a:lvl4pPr>
            <a:lvl5pPr>
              <a:buClr>
                <a:schemeClr val="accent4"/>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1"/>
          <p:cNvSpPr>
            <a:spLocks noGrp="1"/>
          </p:cNvSpPr>
          <p:nvPr>
            <p:ph type="body" sz="quarter" idx="39"/>
          </p:nvPr>
        </p:nvSpPr>
        <p:spPr>
          <a:xfrm>
            <a:off x="676931" y="2285045"/>
            <a:ext cx="3489634" cy="181448"/>
          </a:xfrm>
        </p:spPr>
        <p:txBody>
          <a:bodyPr/>
          <a:lstStyle>
            <a:lvl1pPr>
              <a:defRPr sz="1179" baseline="0">
                <a:solidFill>
                  <a:schemeClr val="bg2"/>
                </a:solidFill>
              </a:defRPr>
            </a:lvl1pPr>
            <a:lvl2pPr>
              <a:defRPr sz="1179">
                <a:solidFill>
                  <a:schemeClr val="tx2"/>
                </a:solidFill>
              </a:defRPr>
            </a:lvl2pPr>
            <a:lvl3pPr marL="0" indent="0">
              <a:spcAft>
                <a:spcPts val="0"/>
              </a:spcAft>
              <a:buNone/>
              <a:defRPr b="1">
                <a:solidFill>
                  <a:schemeClr val="tx2"/>
                </a:solidFill>
              </a:defRPr>
            </a:lvl3pPr>
            <a:lvl4pPr marL="0" indent="0">
              <a:spcAft>
                <a:spcPts val="0"/>
              </a:spcAft>
              <a:buNone/>
              <a:defRPr i="0">
                <a:solidFill>
                  <a:schemeClr val="tx2"/>
                </a:solidFill>
              </a:defRPr>
            </a:lvl4pPr>
            <a:lvl5pPr marL="162065" indent="-162065">
              <a:spcAft>
                <a:spcPts val="0"/>
              </a:spcAft>
              <a:buFont typeface="Arial" pitchFamily="34" charset="0"/>
              <a:buChar char="►"/>
              <a:defRPr>
                <a:solidFill>
                  <a:schemeClr val="tx2"/>
                </a:solidFill>
              </a:defRPr>
            </a:lvl5pPr>
          </a:lstStyle>
          <a:p>
            <a:pPr lvl="0"/>
            <a:r>
              <a:rPr lang="en-US" noProof="0"/>
              <a:t>Click to edit Master text styles</a:t>
            </a:r>
          </a:p>
        </p:txBody>
      </p:sp>
    </p:spTree>
    <p:extLst>
      <p:ext uri="{BB962C8B-B14F-4D97-AF65-F5344CB8AC3E}">
        <p14:creationId xmlns:p14="http://schemas.microsoft.com/office/powerpoint/2010/main" val="3787435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561396761"/>
              </p:ext>
            </p:extLst>
          </p:nvPr>
        </p:nvGraphicFramePr>
        <p:xfrm>
          <a:off x="1884" y="1496"/>
          <a:ext cx="1809" cy="1439"/>
        </p:xfrm>
        <a:graphic>
          <a:graphicData uri="http://schemas.openxmlformats.org/presentationml/2006/ole">
            <mc:AlternateContent xmlns:mc="http://schemas.openxmlformats.org/markup-compatibility/2006">
              <mc:Choice xmlns:v="urn:schemas-microsoft-com:vml" Requires="v">
                <p:oleObj spid="_x0000_s19542"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884" y="1496"/>
                        <a:ext cx="1809" cy="1439"/>
                      </a:xfrm>
                      <a:prstGeom prst="rect">
                        <a:avLst/>
                      </a:prstGeom>
                    </p:spPr>
                  </p:pic>
                </p:oleObj>
              </mc:Fallback>
            </mc:AlternateContent>
          </a:graphicData>
        </a:graphic>
      </p:graphicFrame>
      <p:sp>
        <p:nvSpPr>
          <p:cNvPr id="2" name="Title 1"/>
          <p:cNvSpPr>
            <a:spLocks noGrp="1"/>
          </p:cNvSpPr>
          <p:nvPr>
            <p:ph type="title"/>
          </p:nvPr>
        </p:nvSpPr>
        <p:spPr>
          <a:xfrm>
            <a:off x="4371189" y="1110125"/>
            <a:ext cx="7133116" cy="307066"/>
          </a:xfrm>
        </p:spPr>
        <p:txBody>
          <a:bodyPr/>
          <a:lstStyle>
            <a:lvl1pPr>
              <a:lnSpc>
                <a:spcPct val="100000"/>
              </a:lnSpc>
              <a:defRPr/>
            </a:lvl1pPr>
          </a:lstStyle>
          <a:p>
            <a:r>
              <a:rPr lang="en-US" noProof="0" dirty="0"/>
              <a:t>Click to edit Master title style</a:t>
            </a:r>
          </a:p>
        </p:txBody>
      </p:sp>
      <p:sp>
        <p:nvSpPr>
          <p:cNvPr id="7" name="Text Placeholder 30"/>
          <p:cNvSpPr>
            <a:spLocks noGrp="1"/>
          </p:cNvSpPr>
          <p:nvPr>
            <p:ph type="body" sz="quarter" idx="35" hasCustomPrompt="1"/>
          </p:nvPr>
        </p:nvSpPr>
        <p:spPr>
          <a:xfrm>
            <a:off x="4371189" y="258317"/>
            <a:ext cx="3449815" cy="97703"/>
          </a:xfrm>
        </p:spPr>
        <p:txBody>
          <a:bodyPr/>
          <a:lstStyle>
            <a:lvl1pPr>
              <a:defRPr lang="de-CH" sz="635" b="1" noProof="0" dirty="0" smtClean="0">
                <a:solidFill>
                  <a:schemeClr val="bg2"/>
                </a:solidFill>
                <a:latin typeface="EYInterstate Light"/>
                <a:ea typeface="+mn-ea"/>
                <a:cs typeface="+mn-cs"/>
                <a:sym typeface="EYInterstate Light"/>
              </a:defRPr>
            </a:lvl1pPr>
          </a:lstStyle>
          <a:p>
            <a:pPr lvl="0"/>
            <a:r>
              <a:rPr lang="en-US" noProof="0"/>
              <a:t>Section or chapter title</a:t>
            </a:r>
          </a:p>
        </p:txBody>
      </p:sp>
      <p:sp>
        <p:nvSpPr>
          <p:cNvPr id="13" name="Text Placeholder 12"/>
          <p:cNvSpPr>
            <a:spLocks noGrp="1"/>
          </p:cNvSpPr>
          <p:nvPr>
            <p:ph type="body" sz="quarter" idx="38"/>
          </p:nvPr>
        </p:nvSpPr>
        <p:spPr>
          <a:xfrm>
            <a:off x="4371189" y="2289359"/>
            <a:ext cx="3449815" cy="90724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14" name="Text Placeholder 12"/>
          <p:cNvSpPr>
            <a:spLocks noGrp="1"/>
          </p:cNvSpPr>
          <p:nvPr>
            <p:ph type="body" sz="quarter" idx="39"/>
          </p:nvPr>
        </p:nvSpPr>
        <p:spPr>
          <a:xfrm>
            <a:off x="654722" y="2289359"/>
            <a:ext cx="3517275" cy="90724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15" name="Text Placeholder 12"/>
          <p:cNvSpPr>
            <a:spLocks noGrp="1"/>
          </p:cNvSpPr>
          <p:nvPr>
            <p:ph type="body" sz="quarter" idx="40"/>
          </p:nvPr>
        </p:nvSpPr>
        <p:spPr>
          <a:xfrm>
            <a:off x="8024530" y="2289359"/>
            <a:ext cx="3449815" cy="907240"/>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Tree>
    <p:extLst>
      <p:ext uri="{BB962C8B-B14F-4D97-AF65-F5344CB8AC3E}">
        <p14:creationId xmlns:p14="http://schemas.microsoft.com/office/powerpoint/2010/main" val="969630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76C3B84D-C8AD-4E1C-BF6B-4ED21D1B9F3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r="18633"/>
          <a:stretch/>
        </p:blipFill>
        <p:spPr>
          <a:xfrm>
            <a:off x="0" y="0"/>
            <a:ext cx="9919607" cy="6858000"/>
          </a:xfrm>
          <a:prstGeom prst="rect">
            <a:avLst/>
          </a:prstGeom>
        </p:spPr>
      </p:pic>
      <p:pic>
        <p:nvPicPr>
          <p:cNvPr id="7" name="Picture 7">
            <a:extLst>
              <a:ext uri="{FF2B5EF4-FFF2-40B4-BE49-F238E27FC236}">
                <a16:creationId xmlns:a16="http://schemas.microsoft.com/office/drawing/2014/main" id="{E18B62A2-7652-430C-89DF-06E329D7A4E1}"/>
              </a:ext>
            </a:extLst>
          </p:cNvPr>
          <p:cNvPicPr>
            <a:picLocks noChangeAspect="1"/>
          </p:cNvPicPr>
          <p:nvPr userDrawn="1"/>
        </p:nvPicPr>
        <p:blipFill>
          <a:blip r:embed="rId4"/>
          <a:stretch>
            <a:fillRect/>
          </a:stretch>
        </p:blipFill>
        <p:spPr>
          <a:xfrm>
            <a:off x="392064" y="6185960"/>
            <a:ext cx="1267100" cy="446162"/>
          </a:xfrm>
          <a:prstGeom prst="rect">
            <a:avLst/>
          </a:prstGeom>
        </p:spPr>
      </p:pic>
      <p:sp>
        <p:nvSpPr>
          <p:cNvPr id="10" name="标题 9">
            <a:extLst>
              <a:ext uri="{FF2B5EF4-FFF2-40B4-BE49-F238E27FC236}">
                <a16:creationId xmlns:a16="http://schemas.microsoft.com/office/drawing/2014/main" id="{4CDA31D1-EFAC-4C7C-A7C8-4B1F63F36F13}"/>
              </a:ext>
            </a:extLst>
          </p:cNvPr>
          <p:cNvSpPr>
            <a:spLocks noGrp="1"/>
          </p:cNvSpPr>
          <p:nvPr>
            <p:ph type="title" hasCustomPrompt="1"/>
          </p:nvPr>
        </p:nvSpPr>
        <p:spPr>
          <a:xfrm>
            <a:off x="348339" y="898070"/>
            <a:ext cx="4901297" cy="898075"/>
          </a:xfrm>
        </p:spPr>
        <p:txBody>
          <a:bodyPr>
            <a:noAutofit/>
          </a:bodyPr>
          <a:lstStyle>
            <a:lvl1pPr>
              <a:defRPr sz="6000">
                <a:solidFill>
                  <a:schemeClr val="accent6"/>
                </a:solidFill>
              </a:defRPr>
            </a:lvl1pPr>
          </a:lstStyle>
          <a:p>
            <a:r>
              <a:rPr lang="en-US" altLang="zh-CN" dirty="0"/>
              <a:t>Client name</a:t>
            </a:r>
            <a:endParaRPr lang="zh-CN" altLang="en-US" dirty="0"/>
          </a:p>
        </p:txBody>
      </p:sp>
      <p:sp>
        <p:nvSpPr>
          <p:cNvPr id="12" name="文本占位符 11">
            <a:extLst>
              <a:ext uri="{FF2B5EF4-FFF2-40B4-BE49-F238E27FC236}">
                <a16:creationId xmlns:a16="http://schemas.microsoft.com/office/drawing/2014/main" id="{6F29ED61-04B4-4183-B5C4-670A2B631629}"/>
              </a:ext>
            </a:extLst>
          </p:cNvPr>
          <p:cNvSpPr>
            <a:spLocks noGrp="1"/>
          </p:cNvSpPr>
          <p:nvPr>
            <p:ph type="body" sz="quarter" idx="12" hasCustomPrompt="1"/>
          </p:nvPr>
        </p:nvSpPr>
        <p:spPr>
          <a:xfrm>
            <a:off x="381675" y="2053206"/>
            <a:ext cx="4582211" cy="396078"/>
          </a:xfrm>
        </p:spPr>
        <p:txBody>
          <a:bodyPr>
            <a:normAutofit/>
          </a:bodyPr>
          <a:lstStyle>
            <a:lvl1pPr marL="0" indent="0">
              <a:buNone/>
              <a:defRPr sz="2400"/>
            </a:lvl1pPr>
          </a:lstStyle>
          <a:p>
            <a:pPr lvl="0"/>
            <a:r>
              <a:rPr lang="en-US" altLang="zh-CN" dirty="0"/>
              <a:t>Document title</a:t>
            </a:r>
            <a:endParaRPr lang="zh-CN" altLang="en-US" dirty="0"/>
          </a:p>
        </p:txBody>
      </p:sp>
      <p:sp>
        <p:nvSpPr>
          <p:cNvPr id="14" name="文本占位符 13">
            <a:extLst>
              <a:ext uri="{FF2B5EF4-FFF2-40B4-BE49-F238E27FC236}">
                <a16:creationId xmlns:a16="http://schemas.microsoft.com/office/drawing/2014/main" id="{DE96355C-5911-4A06-88DD-444BF514DCD7}"/>
              </a:ext>
            </a:extLst>
          </p:cNvPr>
          <p:cNvSpPr>
            <a:spLocks noGrp="1"/>
          </p:cNvSpPr>
          <p:nvPr>
            <p:ph type="body" sz="quarter" idx="13" hasCustomPrompt="1"/>
          </p:nvPr>
        </p:nvSpPr>
        <p:spPr>
          <a:xfrm>
            <a:off x="424013" y="2620623"/>
            <a:ext cx="2425700" cy="285750"/>
          </a:xfrm>
        </p:spPr>
        <p:txBody>
          <a:bodyPr>
            <a:normAutofit/>
          </a:bodyPr>
          <a:lstStyle>
            <a:lvl1pPr marL="0" indent="0">
              <a:buNone/>
              <a:defRPr sz="1200">
                <a:solidFill>
                  <a:schemeClr val="accent6"/>
                </a:solidFill>
              </a:defRPr>
            </a:lvl1pPr>
          </a:lstStyle>
          <a:p>
            <a:pPr lvl="0"/>
            <a:r>
              <a:rPr lang="en-US" altLang="zh-CN" dirty="0"/>
              <a:t>April 2017</a:t>
            </a:r>
            <a:endParaRPr lang="zh-CN" altLang="en-US" dirty="0"/>
          </a:p>
        </p:txBody>
      </p:sp>
    </p:spTree>
    <p:extLst>
      <p:ext uri="{BB962C8B-B14F-4D97-AF65-F5344CB8AC3E}">
        <p14:creationId xmlns:p14="http://schemas.microsoft.com/office/powerpoint/2010/main" val="17401682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450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2">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fontAlgn="base">
              <a:lnSpc>
                <a:spcPct val="85000"/>
              </a:lnSpc>
              <a:spcAft>
                <a:spcPct val="0"/>
              </a:spcAft>
              <a:defRPr>
                <a:solidFill>
                  <a:schemeClr val="bg1"/>
                </a:solidFill>
                <a:latin typeface="+mn-lt"/>
                <a:cs typeface="Arial" pitchFamily="34" charset="0"/>
              </a:defRPr>
            </a:lvl1pPr>
          </a:lstStyle>
          <a:p>
            <a:pPr lvl="0" algn="l" fontAlgn="base">
              <a:lnSpc>
                <a:spcPct val="85000"/>
              </a:lnSpc>
              <a:spcAft>
                <a:spcPct val="0"/>
              </a:spcAft>
            </a:pPr>
            <a:r>
              <a:rPr lang="zh-TW" altLang="en-US" dirty="0"/>
              <a:t>按一下以編輯母片標題樣式</a:t>
            </a:r>
            <a:endParaRPr lang="en-US" dirty="0"/>
          </a:p>
        </p:txBody>
      </p:sp>
      <p:sp>
        <p:nvSpPr>
          <p:cNvPr id="4101" name="Freeform 5"/>
          <p:cNvSpPr>
            <a:spLocks/>
          </p:cNvSpPr>
          <p:nvPr userDrawn="1"/>
        </p:nvSpPr>
        <p:spPr bwMode="gray">
          <a:xfrm>
            <a:off x="609600" y="1042417"/>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4605" tIns="47302" rIns="94605" bIns="47302" numCol="1" anchor="t" anchorCtr="0" compatLnSpc="1">
            <a:prstTxWarp prst="textNoShape">
              <a:avLst/>
            </a:prstTxWarp>
          </a:bodyPr>
          <a:lstStyle/>
          <a:p>
            <a:endParaRPr lang="en-GB" sz="1633">
              <a:solidFill>
                <a:schemeClr val="bg1"/>
              </a:solidFill>
              <a:latin typeface="+mn-lt"/>
              <a:cs typeface="Arial" pitchFamily="34" charset="0"/>
            </a:endParaRPr>
          </a:p>
        </p:txBody>
      </p:sp>
    </p:spTree>
    <p:extLst>
      <p:ext uri="{BB962C8B-B14F-4D97-AF65-F5344CB8AC3E}">
        <p14:creationId xmlns:p14="http://schemas.microsoft.com/office/powerpoint/2010/main" val="743500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273F6F57-60ED-4CCF-B122-A9F0C639A7A9}"/>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15336"/>
          <a:stretch/>
        </p:blipFill>
        <p:spPr>
          <a:xfrm>
            <a:off x="1869620" y="0"/>
            <a:ext cx="10321617" cy="6858000"/>
          </a:xfrm>
          <a:prstGeom prst="rect">
            <a:avLst/>
          </a:prstGeom>
        </p:spPr>
      </p:pic>
      <p:pic>
        <p:nvPicPr>
          <p:cNvPr id="7" name="Picture 7">
            <a:extLst>
              <a:ext uri="{FF2B5EF4-FFF2-40B4-BE49-F238E27FC236}">
                <a16:creationId xmlns:a16="http://schemas.microsoft.com/office/drawing/2014/main" id="{E18B62A2-7652-430C-89DF-06E329D7A4E1}"/>
              </a:ext>
            </a:extLst>
          </p:cNvPr>
          <p:cNvPicPr>
            <a:picLocks noChangeAspect="1"/>
          </p:cNvPicPr>
          <p:nvPr userDrawn="1"/>
        </p:nvPicPr>
        <p:blipFill>
          <a:blip r:embed="rId4"/>
          <a:stretch>
            <a:fillRect/>
          </a:stretch>
        </p:blipFill>
        <p:spPr>
          <a:xfrm>
            <a:off x="10532108" y="6167063"/>
            <a:ext cx="1267100" cy="446162"/>
          </a:xfrm>
          <a:prstGeom prst="rect">
            <a:avLst/>
          </a:prstGeom>
        </p:spPr>
      </p:pic>
      <p:sp>
        <p:nvSpPr>
          <p:cNvPr id="10" name="标题 9">
            <a:extLst>
              <a:ext uri="{FF2B5EF4-FFF2-40B4-BE49-F238E27FC236}">
                <a16:creationId xmlns:a16="http://schemas.microsoft.com/office/drawing/2014/main" id="{4CDA31D1-EFAC-4C7C-A7C8-4B1F63F36F13}"/>
              </a:ext>
            </a:extLst>
          </p:cNvPr>
          <p:cNvSpPr>
            <a:spLocks noGrp="1"/>
          </p:cNvSpPr>
          <p:nvPr>
            <p:ph type="title" hasCustomPrompt="1"/>
          </p:nvPr>
        </p:nvSpPr>
        <p:spPr>
          <a:xfrm>
            <a:off x="3067048" y="1069457"/>
            <a:ext cx="4868638" cy="898075"/>
          </a:xfrm>
        </p:spPr>
        <p:txBody>
          <a:bodyPr>
            <a:noAutofit/>
          </a:bodyPr>
          <a:lstStyle>
            <a:lvl1pPr>
              <a:defRPr sz="6000">
                <a:solidFill>
                  <a:schemeClr val="accent6"/>
                </a:solidFill>
              </a:defRPr>
            </a:lvl1pPr>
          </a:lstStyle>
          <a:p>
            <a:r>
              <a:rPr lang="en-US" altLang="zh-CN" dirty="0"/>
              <a:t>Client name</a:t>
            </a:r>
            <a:endParaRPr lang="zh-CN" altLang="en-US" dirty="0"/>
          </a:p>
        </p:txBody>
      </p:sp>
      <p:sp>
        <p:nvSpPr>
          <p:cNvPr id="12" name="文本占位符 11">
            <a:extLst>
              <a:ext uri="{FF2B5EF4-FFF2-40B4-BE49-F238E27FC236}">
                <a16:creationId xmlns:a16="http://schemas.microsoft.com/office/drawing/2014/main" id="{6F29ED61-04B4-4183-B5C4-670A2B631629}"/>
              </a:ext>
            </a:extLst>
          </p:cNvPr>
          <p:cNvSpPr>
            <a:spLocks noGrp="1"/>
          </p:cNvSpPr>
          <p:nvPr>
            <p:ph type="body" sz="quarter" idx="12" hasCustomPrompt="1"/>
          </p:nvPr>
        </p:nvSpPr>
        <p:spPr>
          <a:xfrm>
            <a:off x="3067048" y="2081676"/>
            <a:ext cx="4697188" cy="396078"/>
          </a:xfrm>
        </p:spPr>
        <p:txBody>
          <a:bodyPr>
            <a:normAutofit/>
          </a:bodyPr>
          <a:lstStyle>
            <a:lvl1pPr marL="0" indent="0">
              <a:buNone/>
              <a:defRPr sz="2400"/>
            </a:lvl1pPr>
          </a:lstStyle>
          <a:p>
            <a:pPr lvl="0"/>
            <a:r>
              <a:rPr lang="en-US" altLang="zh-CN" dirty="0"/>
              <a:t>Document title</a:t>
            </a:r>
            <a:endParaRPr lang="zh-CN" altLang="en-US" dirty="0"/>
          </a:p>
        </p:txBody>
      </p:sp>
      <p:sp>
        <p:nvSpPr>
          <p:cNvPr id="14" name="文本占位符 13">
            <a:extLst>
              <a:ext uri="{FF2B5EF4-FFF2-40B4-BE49-F238E27FC236}">
                <a16:creationId xmlns:a16="http://schemas.microsoft.com/office/drawing/2014/main" id="{DE96355C-5911-4A06-88DD-444BF514DCD7}"/>
              </a:ext>
            </a:extLst>
          </p:cNvPr>
          <p:cNvSpPr>
            <a:spLocks noGrp="1"/>
          </p:cNvSpPr>
          <p:nvPr>
            <p:ph type="body" sz="quarter" idx="13" hasCustomPrompt="1"/>
          </p:nvPr>
        </p:nvSpPr>
        <p:spPr>
          <a:xfrm>
            <a:off x="3067048" y="2677652"/>
            <a:ext cx="2425700" cy="285750"/>
          </a:xfrm>
        </p:spPr>
        <p:txBody>
          <a:bodyPr>
            <a:normAutofit/>
          </a:bodyPr>
          <a:lstStyle>
            <a:lvl1pPr marL="0" indent="0">
              <a:buNone/>
              <a:defRPr sz="1200">
                <a:solidFill>
                  <a:schemeClr val="accent6"/>
                </a:solidFill>
              </a:defRPr>
            </a:lvl1pPr>
          </a:lstStyle>
          <a:p>
            <a:pPr lvl="0"/>
            <a:r>
              <a:rPr lang="en-US" altLang="zh-CN" dirty="0"/>
              <a:t>April 2017</a:t>
            </a:r>
            <a:endParaRPr lang="zh-CN" altLang="en-US" dirty="0"/>
          </a:p>
        </p:txBody>
      </p:sp>
    </p:spTree>
    <p:extLst>
      <p:ext uri="{BB962C8B-B14F-4D97-AF65-F5344CB8AC3E}">
        <p14:creationId xmlns:p14="http://schemas.microsoft.com/office/powerpoint/2010/main" val="3948369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Pr>
        <a:gradFill>
          <a:gsLst>
            <a:gs pos="0">
              <a:srgbClr val="8FD2E9"/>
            </a:gs>
            <a:gs pos="100000">
              <a:srgbClr val="2EA9DF"/>
            </a:gs>
          </a:gsLst>
          <a:lin ang="2700000" scaled="0"/>
        </a:gradFill>
        <a:effectLst/>
      </p:bgPr>
    </p:bg>
    <p:spTree>
      <p:nvGrpSpPr>
        <p:cNvPr id="1" name=""/>
        <p:cNvGrpSpPr/>
        <p:nvPr/>
      </p:nvGrpSpPr>
      <p:grpSpPr>
        <a:xfrm>
          <a:off x="0" y="0"/>
          <a:ext cx="0" cy="0"/>
          <a:chOff x="0" y="0"/>
          <a:chExt cx="0" cy="0"/>
        </a:xfrm>
      </p:grpSpPr>
      <p:sp>
        <p:nvSpPr>
          <p:cNvPr id="9" name="内容占位符 8"/>
          <p:cNvSpPr>
            <a:spLocks noGrp="1"/>
          </p:cNvSpPr>
          <p:nvPr>
            <p:ph sz="quarter" idx="13" hasCustomPrompt="1"/>
          </p:nvPr>
        </p:nvSpPr>
        <p:spPr>
          <a:xfrm>
            <a:off x="9239198" y="571500"/>
            <a:ext cx="3340100" cy="7786688"/>
          </a:xfrm>
        </p:spPr>
        <p:txBody>
          <a:bodyPr>
            <a:noAutofit/>
          </a:bodyPr>
          <a:lstStyle>
            <a:lvl1pPr marL="0" indent="0" algn="r">
              <a:buNone/>
              <a:defRPr sz="50000" b="1" baseline="0">
                <a:solidFill>
                  <a:srgbClr val="2D97C8"/>
                </a:solidFill>
                <a:latin typeface="Impact" panose="020B0806030902050204" pitchFamily="34" charset="0"/>
              </a:defRPr>
            </a:lvl1pPr>
            <a:lvl2pPr>
              <a:defRPr sz="9600"/>
            </a:lvl2pPr>
            <a:lvl3pPr>
              <a:defRPr sz="9600"/>
            </a:lvl3pPr>
            <a:lvl4pPr>
              <a:defRPr sz="9600"/>
            </a:lvl4pPr>
            <a:lvl5pPr>
              <a:defRPr sz="9600"/>
            </a:lvl5pPr>
          </a:lstStyle>
          <a:p>
            <a:pPr lvl="0"/>
            <a:r>
              <a:rPr lang="en-US" altLang="zh-CN" dirty="0"/>
              <a:t>1</a:t>
            </a:r>
            <a:endParaRPr lang="zh-CN" altLang="en-US" dirty="0"/>
          </a:p>
        </p:txBody>
      </p:sp>
      <p:sp>
        <p:nvSpPr>
          <p:cNvPr id="12" name="文本占位符 11"/>
          <p:cNvSpPr>
            <a:spLocks noGrp="1"/>
          </p:cNvSpPr>
          <p:nvPr>
            <p:ph type="body" sz="quarter" idx="14"/>
          </p:nvPr>
        </p:nvSpPr>
        <p:spPr>
          <a:xfrm>
            <a:off x="770633" y="1644653"/>
            <a:ext cx="6865938" cy="2307600"/>
          </a:xfrm>
        </p:spPr>
        <p:txBody>
          <a:bodyPr>
            <a:normAutofit/>
          </a:bodyPr>
          <a:lstStyle>
            <a:lvl1pPr marL="284400" indent="-284400">
              <a:spcBef>
                <a:spcPts val="0"/>
              </a:spcBef>
              <a:buFont typeface="Arial" panose="020B0604020202020204" pitchFamily="34" charset="0"/>
              <a:buChar char="•"/>
              <a:defRPr sz="1800" b="1">
                <a:solidFill>
                  <a:schemeClr val="bg1"/>
                </a:solidFill>
              </a:defRPr>
            </a:lvl1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4946855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6A6A7-E46A-462E-A7C2-968A70180301}"/>
              </a:ext>
            </a:extLst>
          </p:cNvPr>
          <p:cNvSpPr>
            <a:spLocks noGrp="1"/>
          </p:cNvSpPr>
          <p:nvPr>
            <p:ph type="title"/>
          </p:nvPr>
        </p:nvSpPr>
        <p:spPr>
          <a:xfrm>
            <a:off x="601434" y="438604"/>
            <a:ext cx="6648450" cy="460800"/>
          </a:xfrm>
        </p:spPr>
        <p:txBody>
          <a:bodyPr/>
          <a:lstStyle>
            <a:lvl1pPr>
              <a:defRPr>
                <a:solidFill>
                  <a:srgbClr val="2D97C8"/>
                </a:solidFill>
              </a:defRPr>
            </a:lvl1pPr>
          </a:lstStyle>
          <a:p>
            <a:r>
              <a:rPr lang="zh-CN" altLang="en-US"/>
              <a:t>单击此处编辑母版标题样式</a:t>
            </a:r>
            <a:endParaRPr lang="zh-CN" altLang="en-US" dirty="0"/>
          </a:p>
        </p:txBody>
      </p:sp>
      <p:sp>
        <p:nvSpPr>
          <p:cNvPr id="4" name="文本占位符 3">
            <a:extLst>
              <a:ext uri="{FF2B5EF4-FFF2-40B4-BE49-F238E27FC236}">
                <a16:creationId xmlns:a16="http://schemas.microsoft.com/office/drawing/2014/main" id="{CCDC6E7E-55E5-4278-9E4B-FDA90A4CBFC0}"/>
              </a:ext>
            </a:extLst>
          </p:cNvPr>
          <p:cNvSpPr>
            <a:spLocks noGrp="1"/>
          </p:cNvSpPr>
          <p:nvPr>
            <p:ph type="body" sz="quarter" idx="10"/>
          </p:nvPr>
        </p:nvSpPr>
        <p:spPr>
          <a:xfrm>
            <a:off x="719138" y="1698625"/>
            <a:ext cx="4809600" cy="4097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内容占位符 5">
            <a:extLst>
              <a:ext uri="{FF2B5EF4-FFF2-40B4-BE49-F238E27FC236}">
                <a16:creationId xmlns:a16="http://schemas.microsoft.com/office/drawing/2014/main" id="{82F3EB4D-99F7-4570-A9AE-68858219AFC4}"/>
              </a:ext>
            </a:extLst>
          </p:cNvPr>
          <p:cNvSpPr>
            <a:spLocks noGrp="1"/>
          </p:cNvSpPr>
          <p:nvPr>
            <p:ph sz="quarter" idx="11"/>
          </p:nvPr>
        </p:nvSpPr>
        <p:spPr>
          <a:xfrm>
            <a:off x="6613297" y="1698625"/>
            <a:ext cx="4809600" cy="4097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8" name="文本占位符 7">
            <a:extLst>
              <a:ext uri="{FF2B5EF4-FFF2-40B4-BE49-F238E27FC236}">
                <a16:creationId xmlns:a16="http://schemas.microsoft.com/office/drawing/2014/main" id="{A2814C56-CF68-4CED-BFE8-83E387F082B6}"/>
              </a:ext>
            </a:extLst>
          </p:cNvPr>
          <p:cNvSpPr>
            <a:spLocks noGrp="1"/>
          </p:cNvSpPr>
          <p:nvPr>
            <p:ph type="body" sz="quarter" idx="12"/>
          </p:nvPr>
        </p:nvSpPr>
        <p:spPr>
          <a:xfrm>
            <a:off x="699633" y="930961"/>
            <a:ext cx="10682444" cy="648000"/>
          </a:xfrm>
        </p:spPr>
        <p:txBody>
          <a:bodyPr>
            <a:normAutofit/>
          </a:bodyPr>
          <a:lstStyle>
            <a:lvl1pPr marL="0" indent="0">
              <a:lnSpc>
                <a:spcPct val="90000"/>
              </a:lnSpc>
              <a:spcBef>
                <a:spcPts val="0"/>
              </a:spcBef>
              <a:buFont typeface="Arial" panose="020B0604020202020204" pitchFamily="34" charset="0"/>
              <a:buNone/>
              <a:defRPr sz="1800">
                <a:solidFill>
                  <a:srgbClr val="2D97C8"/>
                </a:solidFill>
              </a:defRPr>
            </a:lvl1pPr>
          </a:lstStyle>
          <a:p>
            <a:pPr lvl="0"/>
            <a:r>
              <a:rPr lang="zh-CN" altLang="en-US"/>
              <a:t>单击此处编辑母版文本样式</a:t>
            </a:r>
          </a:p>
        </p:txBody>
      </p:sp>
      <p:grpSp>
        <p:nvGrpSpPr>
          <p:cNvPr id="3" name="组合 2">
            <a:extLst>
              <a:ext uri="{FF2B5EF4-FFF2-40B4-BE49-F238E27FC236}">
                <a16:creationId xmlns:a16="http://schemas.microsoft.com/office/drawing/2014/main" id="{929F9DA3-139C-49D2-BAEE-860531A23602}"/>
              </a:ext>
            </a:extLst>
          </p:cNvPr>
          <p:cNvGrpSpPr/>
          <p:nvPr userDrawn="1"/>
        </p:nvGrpSpPr>
        <p:grpSpPr>
          <a:xfrm>
            <a:off x="1005556" y="6469618"/>
            <a:ext cx="699109" cy="173092"/>
            <a:chOff x="9132884" y="6469618"/>
            <a:chExt cx="699109" cy="173092"/>
          </a:xfrm>
        </p:grpSpPr>
        <p:cxnSp>
          <p:nvCxnSpPr>
            <p:cNvPr id="10" name="Straight Connector 26">
              <a:extLst>
                <a:ext uri="{FF2B5EF4-FFF2-40B4-BE49-F238E27FC236}">
                  <a16:creationId xmlns:a16="http://schemas.microsoft.com/office/drawing/2014/main" id="{8A6FF49D-7D20-4BEB-A71B-6CFDFCA041B0}"/>
                </a:ext>
              </a:extLst>
            </p:cNvPr>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11" name="Picture 27">
              <a:extLst>
                <a:ext uri="{FF2B5EF4-FFF2-40B4-BE49-F238E27FC236}">
                  <a16:creationId xmlns:a16="http://schemas.microsoft.com/office/drawing/2014/main" id="{540503AA-CECE-47A7-BD9C-8A9264EF219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83985" y="6504006"/>
              <a:ext cx="396907" cy="138704"/>
            </a:xfrm>
            <a:prstGeom prst="rect">
              <a:avLst/>
            </a:prstGeom>
          </p:spPr>
        </p:pic>
        <p:cxnSp>
          <p:nvCxnSpPr>
            <p:cNvPr id="13" name="Straight Connector 29">
              <a:extLst>
                <a:ext uri="{FF2B5EF4-FFF2-40B4-BE49-F238E27FC236}">
                  <a16:creationId xmlns:a16="http://schemas.microsoft.com/office/drawing/2014/main" id="{4115CF93-947F-4145-B610-71FA273912CF}"/>
                </a:ext>
              </a:extLst>
            </p:cNvPr>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16" name="灯片编号占位符 15">
            <a:extLst>
              <a:ext uri="{FF2B5EF4-FFF2-40B4-BE49-F238E27FC236}">
                <a16:creationId xmlns:a16="http://schemas.microsoft.com/office/drawing/2014/main" id="{56CCBBF4-6E89-472B-9807-F3B1E4430103}"/>
              </a:ext>
            </a:extLst>
          </p:cNvPr>
          <p:cNvSpPr>
            <a:spLocks noGrp="1"/>
          </p:cNvSpPr>
          <p:nvPr userDrawn="1">
            <p:ph type="sldNum" sz="quarter" idx="14"/>
          </p:nvPr>
        </p:nvSpPr>
        <p:spPr>
          <a:xfrm>
            <a:off x="491436" y="6364514"/>
            <a:ext cx="490268" cy="365125"/>
          </a:xfrm>
          <a:prstGeom prst="rect">
            <a:avLst/>
          </a:prstGeom>
        </p:spPr>
        <p:txBody>
          <a:bodyPr/>
          <a:lstStyle>
            <a:lvl1pPr>
              <a:defRPr lang="zh-CN" altLang="en-US" sz="1200" b="1" kern="1200" smtClean="0">
                <a:solidFill>
                  <a:prstClr val="black">
                    <a:alpha val="70000"/>
                  </a:prstClr>
                </a:solidFill>
                <a:latin typeface="Heiti SC Light" charset="-122"/>
                <a:ea typeface="Heiti SC Light" charset="-122"/>
                <a:cs typeface="Heiti SC Light" charset="-122"/>
              </a:defRPr>
            </a:lvl1pPr>
          </a:lstStyle>
          <a:p>
            <a:fld id="{E6049C3D-CCF1-41B9-A681-D61E0CAE4A17}" type="slidenum">
              <a:rPr lang="en-US" altLang="zh-CN" smtClean="0"/>
              <a:pPr/>
              <a:t>‹#›</a:t>
            </a:fld>
            <a:endParaRPr lang="en-US" dirty="0"/>
          </a:p>
        </p:txBody>
      </p:sp>
      <p:sp>
        <p:nvSpPr>
          <p:cNvPr id="22" name="文本占位符 5">
            <a:extLst>
              <a:ext uri="{FF2B5EF4-FFF2-40B4-BE49-F238E27FC236}">
                <a16:creationId xmlns:a16="http://schemas.microsoft.com/office/drawing/2014/main" id="{DD3AA3EC-411F-4947-BC23-3DA337A6E0BB}"/>
              </a:ext>
            </a:extLst>
          </p:cNvPr>
          <p:cNvSpPr>
            <a:spLocks noGrp="1"/>
          </p:cNvSpPr>
          <p:nvPr>
            <p:ph type="body" sz="quarter" idx="15" hasCustomPrompt="1"/>
          </p:nvPr>
        </p:nvSpPr>
        <p:spPr>
          <a:xfrm>
            <a:off x="1788902" y="6347970"/>
            <a:ext cx="3140144" cy="398845"/>
          </a:xfrm>
        </p:spPr>
        <p:txBody>
          <a:bodyPr anchor="ctr">
            <a:normAutofit/>
          </a:bodyPr>
          <a:lstStyle>
            <a:lvl1pPr marL="0" indent="0">
              <a:buNone/>
              <a:defRPr sz="1200" b="1">
                <a:solidFill>
                  <a:schemeClr val="tx1">
                    <a:lumMod val="75000"/>
                    <a:lumOff val="25000"/>
                  </a:schemeClr>
                </a:solidFill>
              </a:defRPr>
            </a:lvl1pPr>
          </a:lstStyle>
          <a:p>
            <a:pPr lvl="0"/>
            <a:r>
              <a:rPr lang="zh-CN" altLang="en-US" sz="1200" dirty="0"/>
              <a:t>千岛湖水基金品牌咨询项目</a:t>
            </a:r>
            <a:endParaRPr lang="zh-CN" altLang="en-US" dirty="0"/>
          </a:p>
        </p:txBody>
      </p:sp>
    </p:spTree>
    <p:extLst>
      <p:ext uri="{BB962C8B-B14F-4D97-AF65-F5344CB8AC3E}">
        <p14:creationId xmlns:p14="http://schemas.microsoft.com/office/powerpoint/2010/main" val="447807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6A6A7-E46A-462E-A7C2-968A70180301}"/>
              </a:ext>
            </a:extLst>
          </p:cNvPr>
          <p:cNvSpPr>
            <a:spLocks noGrp="1"/>
          </p:cNvSpPr>
          <p:nvPr>
            <p:ph type="title"/>
          </p:nvPr>
        </p:nvSpPr>
        <p:spPr>
          <a:xfrm>
            <a:off x="601434" y="438604"/>
            <a:ext cx="6648450" cy="460800"/>
          </a:xfrm>
        </p:spPr>
        <p:txBody>
          <a:bodyPr/>
          <a:lstStyle>
            <a:lvl1pPr>
              <a:defRPr>
                <a:solidFill>
                  <a:srgbClr val="2D97C8"/>
                </a:solidFill>
              </a:defRPr>
            </a:lvl1pPr>
          </a:lstStyle>
          <a:p>
            <a:r>
              <a:rPr lang="zh-CN" altLang="en-US"/>
              <a:t>单击此处编辑母版标题样式</a:t>
            </a:r>
            <a:endParaRPr lang="zh-CN" altLang="en-US" dirty="0"/>
          </a:p>
        </p:txBody>
      </p:sp>
      <p:grpSp>
        <p:nvGrpSpPr>
          <p:cNvPr id="3" name="组合 2">
            <a:extLst>
              <a:ext uri="{FF2B5EF4-FFF2-40B4-BE49-F238E27FC236}">
                <a16:creationId xmlns:a16="http://schemas.microsoft.com/office/drawing/2014/main" id="{929F9DA3-139C-49D2-BAEE-860531A23602}"/>
              </a:ext>
            </a:extLst>
          </p:cNvPr>
          <p:cNvGrpSpPr/>
          <p:nvPr userDrawn="1"/>
        </p:nvGrpSpPr>
        <p:grpSpPr>
          <a:xfrm>
            <a:off x="1005562" y="6469618"/>
            <a:ext cx="699109" cy="173092"/>
            <a:chOff x="9132884" y="6469618"/>
            <a:chExt cx="699109" cy="173092"/>
          </a:xfrm>
        </p:grpSpPr>
        <p:cxnSp>
          <p:nvCxnSpPr>
            <p:cNvPr id="10" name="Straight Connector 26">
              <a:extLst>
                <a:ext uri="{FF2B5EF4-FFF2-40B4-BE49-F238E27FC236}">
                  <a16:creationId xmlns:a16="http://schemas.microsoft.com/office/drawing/2014/main" id="{8A6FF49D-7D20-4BEB-A71B-6CFDFCA041B0}"/>
                </a:ext>
              </a:extLst>
            </p:cNvPr>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11" name="Picture 27">
              <a:extLst>
                <a:ext uri="{FF2B5EF4-FFF2-40B4-BE49-F238E27FC236}">
                  <a16:creationId xmlns:a16="http://schemas.microsoft.com/office/drawing/2014/main" id="{540503AA-CECE-47A7-BD9C-8A9264EF219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83985" y="6504006"/>
              <a:ext cx="396907" cy="138704"/>
            </a:xfrm>
            <a:prstGeom prst="rect">
              <a:avLst/>
            </a:prstGeom>
          </p:spPr>
        </p:pic>
        <p:cxnSp>
          <p:nvCxnSpPr>
            <p:cNvPr id="13" name="Straight Connector 29">
              <a:extLst>
                <a:ext uri="{FF2B5EF4-FFF2-40B4-BE49-F238E27FC236}">
                  <a16:creationId xmlns:a16="http://schemas.microsoft.com/office/drawing/2014/main" id="{4115CF93-947F-4145-B610-71FA273912CF}"/>
                </a:ext>
              </a:extLst>
            </p:cNvPr>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16" name="灯片编号占位符 15">
            <a:extLst>
              <a:ext uri="{FF2B5EF4-FFF2-40B4-BE49-F238E27FC236}">
                <a16:creationId xmlns:a16="http://schemas.microsoft.com/office/drawing/2014/main" id="{56CCBBF4-6E89-472B-9807-F3B1E4430103}"/>
              </a:ext>
            </a:extLst>
          </p:cNvPr>
          <p:cNvSpPr>
            <a:spLocks noGrp="1"/>
          </p:cNvSpPr>
          <p:nvPr userDrawn="1">
            <p:ph type="sldNum" sz="quarter" idx="14"/>
          </p:nvPr>
        </p:nvSpPr>
        <p:spPr>
          <a:xfrm>
            <a:off x="491442" y="6364514"/>
            <a:ext cx="490268" cy="365125"/>
          </a:xfrm>
          <a:prstGeom prst="rect">
            <a:avLst/>
          </a:prstGeom>
        </p:spPr>
        <p:txBody>
          <a:bodyPr/>
          <a:lstStyle>
            <a:lvl1pPr>
              <a:defRPr lang="zh-CN" altLang="en-US" sz="1200" b="1" kern="1200" smtClean="0">
                <a:solidFill>
                  <a:prstClr val="black">
                    <a:alpha val="70000"/>
                  </a:prstClr>
                </a:solidFill>
                <a:latin typeface="Heiti SC Light" charset="-122"/>
                <a:ea typeface="Heiti SC Light" charset="-122"/>
                <a:cs typeface="Heiti SC Light" charset="-122"/>
              </a:defRPr>
            </a:lvl1pPr>
          </a:lstStyle>
          <a:p>
            <a:fld id="{E6049C3D-CCF1-41B9-A681-D61E0CAE4A17}" type="slidenum">
              <a:rPr lang="en-US" altLang="zh-CN" smtClean="0"/>
              <a:pPr/>
              <a:t>‹#›</a:t>
            </a:fld>
            <a:endParaRPr lang="en-US" dirty="0"/>
          </a:p>
        </p:txBody>
      </p:sp>
      <p:sp>
        <p:nvSpPr>
          <p:cNvPr id="22" name="文本占位符 5">
            <a:extLst>
              <a:ext uri="{FF2B5EF4-FFF2-40B4-BE49-F238E27FC236}">
                <a16:creationId xmlns:a16="http://schemas.microsoft.com/office/drawing/2014/main" id="{DD3AA3EC-411F-4947-BC23-3DA337A6E0BB}"/>
              </a:ext>
            </a:extLst>
          </p:cNvPr>
          <p:cNvSpPr>
            <a:spLocks noGrp="1"/>
          </p:cNvSpPr>
          <p:nvPr>
            <p:ph type="body" sz="quarter" idx="15" hasCustomPrompt="1"/>
          </p:nvPr>
        </p:nvSpPr>
        <p:spPr>
          <a:xfrm>
            <a:off x="1788908" y="6347970"/>
            <a:ext cx="3140144" cy="398845"/>
          </a:xfrm>
        </p:spPr>
        <p:txBody>
          <a:bodyPr anchor="ctr">
            <a:normAutofit/>
          </a:bodyPr>
          <a:lstStyle>
            <a:lvl1pPr marL="0" indent="0">
              <a:buNone/>
              <a:defRPr sz="1200" b="1">
                <a:solidFill>
                  <a:schemeClr val="tx1">
                    <a:lumMod val="75000"/>
                    <a:lumOff val="25000"/>
                  </a:schemeClr>
                </a:solidFill>
              </a:defRPr>
            </a:lvl1pPr>
          </a:lstStyle>
          <a:p>
            <a:pPr lvl="0"/>
            <a:r>
              <a:rPr lang="zh-CN" altLang="en-US" sz="1200" dirty="0"/>
              <a:t>千岛湖水基金品牌咨询项目</a:t>
            </a:r>
            <a:endParaRPr lang="zh-CN" altLang="en-US" dirty="0"/>
          </a:p>
        </p:txBody>
      </p:sp>
    </p:spTree>
    <p:extLst>
      <p:ext uri="{BB962C8B-B14F-4D97-AF65-F5344CB8AC3E}">
        <p14:creationId xmlns:p14="http://schemas.microsoft.com/office/powerpoint/2010/main" val="2450803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29F9DA3-139C-49D2-BAEE-860531A23602}"/>
              </a:ext>
            </a:extLst>
          </p:cNvPr>
          <p:cNvGrpSpPr/>
          <p:nvPr userDrawn="1"/>
        </p:nvGrpSpPr>
        <p:grpSpPr>
          <a:xfrm>
            <a:off x="1005562" y="6469618"/>
            <a:ext cx="699109" cy="173092"/>
            <a:chOff x="9132884" y="6469618"/>
            <a:chExt cx="699109" cy="173092"/>
          </a:xfrm>
        </p:grpSpPr>
        <p:cxnSp>
          <p:nvCxnSpPr>
            <p:cNvPr id="10" name="Straight Connector 26">
              <a:extLst>
                <a:ext uri="{FF2B5EF4-FFF2-40B4-BE49-F238E27FC236}">
                  <a16:creationId xmlns:a16="http://schemas.microsoft.com/office/drawing/2014/main" id="{8A6FF49D-7D20-4BEB-A71B-6CFDFCA041B0}"/>
                </a:ext>
              </a:extLst>
            </p:cNvPr>
            <p:cNvCxnSpPr/>
            <p:nvPr/>
          </p:nvCxnSpPr>
          <p:spPr>
            <a:xfrm>
              <a:off x="9132884" y="6469618"/>
              <a:ext cx="1627" cy="138298"/>
            </a:xfrm>
            <a:prstGeom prst="line">
              <a:avLst/>
            </a:prstGeom>
          </p:spPr>
          <p:style>
            <a:lnRef idx="1">
              <a:schemeClr val="dk1"/>
            </a:lnRef>
            <a:fillRef idx="0">
              <a:schemeClr val="dk1"/>
            </a:fillRef>
            <a:effectRef idx="0">
              <a:schemeClr val="dk1"/>
            </a:effectRef>
            <a:fontRef idx="minor">
              <a:schemeClr val="tx1"/>
            </a:fontRef>
          </p:style>
        </p:cxnSp>
        <p:pic>
          <p:nvPicPr>
            <p:cNvPr id="11" name="Picture 27">
              <a:extLst>
                <a:ext uri="{FF2B5EF4-FFF2-40B4-BE49-F238E27FC236}">
                  <a16:creationId xmlns:a16="http://schemas.microsoft.com/office/drawing/2014/main" id="{540503AA-CECE-47A7-BD9C-8A9264EF219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83985" y="6504006"/>
              <a:ext cx="396907" cy="138704"/>
            </a:xfrm>
            <a:prstGeom prst="rect">
              <a:avLst/>
            </a:prstGeom>
          </p:spPr>
        </p:pic>
        <p:cxnSp>
          <p:nvCxnSpPr>
            <p:cNvPr id="13" name="Straight Connector 29">
              <a:extLst>
                <a:ext uri="{FF2B5EF4-FFF2-40B4-BE49-F238E27FC236}">
                  <a16:creationId xmlns:a16="http://schemas.microsoft.com/office/drawing/2014/main" id="{4115CF93-947F-4145-B610-71FA273912CF}"/>
                </a:ext>
              </a:extLst>
            </p:cNvPr>
            <p:cNvCxnSpPr/>
            <p:nvPr/>
          </p:nvCxnSpPr>
          <p:spPr>
            <a:xfrm>
              <a:off x="9830366" y="6469618"/>
              <a:ext cx="1627" cy="138298"/>
            </a:xfrm>
            <a:prstGeom prst="line">
              <a:avLst/>
            </a:prstGeom>
          </p:spPr>
          <p:style>
            <a:lnRef idx="1">
              <a:schemeClr val="dk1"/>
            </a:lnRef>
            <a:fillRef idx="0">
              <a:schemeClr val="dk1"/>
            </a:fillRef>
            <a:effectRef idx="0">
              <a:schemeClr val="dk1"/>
            </a:effectRef>
            <a:fontRef idx="minor">
              <a:schemeClr val="tx1"/>
            </a:fontRef>
          </p:style>
        </p:cxnSp>
      </p:grpSp>
      <p:sp>
        <p:nvSpPr>
          <p:cNvPr id="16" name="灯片编号占位符 15">
            <a:extLst>
              <a:ext uri="{FF2B5EF4-FFF2-40B4-BE49-F238E27FC236}">
                <a16:creationId xmlns:a16="http://schemas.microsoft.com/office/drawing/2014/main" id="{56CCBBF4-6E89-472B-9807-F3B1E4430103}"/>
              </a:ext>
            </a:extLst>
          </p:cNvPr>
          <p:cNvSpPr>
            <a:spLocks noGrp="1"/>
          </p:cNvSpPr>
          <p:nvPr userDrawn="1">
            <p:ph type="sldNum" sz="quarter" idx="14"/>
          </p:nvPr>
        </p:nvSpPr>
        <p:spPr>
          <a:xfrm>
            <a:off x="491442" y="6364514"/>
            <a:ext cx="490268" cy="365125"/>
          </a:xfrm>
          <a:prstGeom prst="rect">
            <a:avLst/>
          </a:prstGeom>
        </p:spPr>
        <p:txBody>
          <a:bodyPr/>
          <a:lstStyle>
            <a:lvl1pPr>
              <a:defRPr lang="zh-CN" altLang="en-US" sz="1200" b="1" kern="1200" smtClean="0">
                <a:solidFill>
                  <a:prstClr val="black">
                    <a:alpha val="70000"/>
                  </a:prstClr>
                </a:solidFill>
                <a:latin typeface="Heiti SC Light" charset="-122"/>
                <a:ea typeface="Heiti SC Light" charset="-122"/>
                <a:cs typeface="Heiti SC Light" charset="-122"/>
              </a:defRPr>
            </a:lvl1pPr>
          </a:lstStyle>
          <a:p>
            <a:fld id="{E6049C3D-CCF1-41B9-A681-D61E0CAE4A17}" type="slidenum">
              <a:rPr lang="en-US" altLang="zh-CN" smtClean="0"/>
              <a:pPr/>
              <a:t>‹#›</a:t>
            </a:fld>
            <a:endParaRPr lang="en-US" dirty="0"/>
          </a:p>
        </p:txBody>
      </p:sp>
      <p:sp>
        <p:nvSpPr>
          <p:cNvPr id="22" name="文本占位符 5">
            <a:extLst>
              <a:ext uri="{FF2B5EF4-FFF2-40B4-BE49-F238E27FC236}">
                <a16:creationId xmlns:a16="http://schemas.microsoft.com/office/drawing/2014/main" id="{DD3AA3EC-411F-4947-BC23-3DA337A6E0BB}"/>
              </a:ext>
            </a:extLst>
          </p:cNvPr>
          <p:cNvSpPr>
            <a:spLocks noGrp="1"/>
          </p:cNvSpPr>
          <p:nvPr>
            <p:ph type="body" sz="quarter" idx="15" hasCustomPrompt="1"/>
          </p:nvPr>
        </p:nvSpPr>
        <p:spPr>
          <a:xfrm>
            <a:off x="1788908" y="6347970"/>
            <a:ext cx="3140144" cy="398845"/>
          </a:xfrm>
        </p:spPr>
        <p:txBody>
          <a:bodyPr anchor="ctr">
            <a:normAutofit/>
          </a:bodyPr>
          <a:lstStyle>
            <a:lvl1pPr marL="0" indent="0">
              <a:buNone/>
              <a:defRPr sz="1200" b="1">
                <a:solidFill>
                  <a:schemeClr val="tx1">
                    <a:lumMod val="75000"/>
                    <a:lumOff val="25000"/>
                  </a:schemeClr>
                </a:solidFill>
              </a:defRPr>
            </a:lvl1pPr>
          </a:lstStyle>
          <a:p>
            <a:pPr lvl="0"/>
            <a:r>
              <a:rPr lang="zh-CN" altLang="en-US" sz="1200" dirty="0"/>
              <a:t>千岛湖水基金品牌咨询项目</a:t>
            </a:r>
            <a:endParaRPr lang="zh-CN" altLang="en-US" dirty="0"/>
          </a:p>
        </p:txBody>
      </p:sp>
    </p:spTree>
    <p:extLst>
      <p:ext uri="{BB962C8B-B14F-4D97-AF65-F5344CB8AC3E}">
        <p14:creationId xmlns:p14="http://schemas.microsoft.com/office/powerpoint/2010/main" val="4089723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Black-3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6"/>
          <p:cNvSpPr/>
          <p:nvPr userDrawn="1"/>
        </p:nvSpPr>
        <p:spPr>
          <a:xfrm>
            <a:off x="0" y="0"/>
            <a:ext cx="6060141" cy="6858000"/>
          </a:xfrm>
          <a:prstGeom prst="rect">
            <a:avLst/>
          </a:prstGeom>
          <a:solidFill>
            <a:schemeClr val="dk1">
              <a:alpha val="7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552450" y="344383"/>
            <a:ext cx="5020577" cy="557439"/>
          </a:xfrm>
        </p:spPr>
        <p:txBody>
          <a:bodyPr/>
          <a:lstStyle>
            <a:lvl1pPr>
              <a:defRPr>
                <a:solidFill>
                  <a:schemeClr val="bg1"/>
                </a:solidFill>
              </a:defRPr>
            </a:lvl1pPr>
          </a:lstStyle>
          <a:p>
            <a:r>
              <a:rPr lang="zh-CN" altLang="en-US"/>
              <a:t>单击此处编辑母版标题样式</a:t>
            </a:r>
            <a:endParaRPr lang="zh-CN" altLang="en-US" dirty="0"/>
          </a:p>
        </p:txBody>
      </p:sp>
      <p:sp>
        <p:nvSpPr>
          <p:cNvPr id="17" name="文本占位符 16"/>
          <p:cNvSpPr>
            <a:spLocks noGrp="1"/>
          </p:cNvSpPr>
          <p:nvPr>
            <p:ph type="body" sz="quarter" idx="12"/>
          </p:nvPr>
        </p:nvSpPr>
        <p:spPr>
          <a:xfrm>
            <a:off x="663763" y="1650541"/>
            <a:ext cx="4999068" cy="3768769"/>
          </a:xfrm>
        </p:spPr>
        <p:txBody>
          <a:bodyPr>
            <a:normAutofit/>
          </a:bodyPr>
          <a:lstStyle>
            <a:lvl1pPr marL="284400" indent="-284400">
              <a:spcBef>
                <a:spcPts val="0"/>
              </a:spcBef>
              <a:buFont typeface="Arial" panose="020B0604020202020204" pitchFamily="34" charset="0"/>
              <a:buChar char="•"/>
              <a:defRPr sz="1400">
                <a:solidFill>
                  <a:schemeClr val="bg1"/>
                </a:solidFill>
              </a:defRPr>
            </a:lvl1pPr>
          </a:lstStyle>
          <a:p>
            <a:pPr lvl="0"/>
            <a:r>
              <a:rPr lang="zh-CN" altLang="en-US"/>
              <a:t>单击此处编辑母版文本样式</a:t>
            </a:r>
          </a:p>
        </p:txBody>
      </p:sp>
      <p:sp>
        <p:nvSpPr>
          <p:cNvPr id="18" name="文本占位符 16"/>
          <p:cNvSpPr>
            <a:spLocks noGrp="1"/>
          </p:cNvSpPr>
          <p:nvPr>
            <p:ph type="body" sz="quarter" idx="13"/>
          </p:nvPr>
        </p:nvSpPr>
        <p:spPr>
          <a:xfrm>
            <a:off x="642253" y="926314"/>
            <a:ext cx="5020577" cy="595024"/>
          </a:xfrm>
        </p:spPr>
        <p:txBody>
          <a:bodyPr>
            <a:normAutofit/>
          </a:bodyPr>
          <a:lstStyle>
            <a:lvl1pPr marL="0" indent="0">
              <a:buFont typeface="Arial" panose="020B0604020202020204" pitchFamily="34" charset="0"/>
              <a:buNone/>
              <a:defRPr sz="1800">
                <a:solidFill>
                  <a:schemeClr val="bg1"/>
                </a:solidFill>
              </a:defRPr>
            </a:lvl1pPr>
          </a:lstStyle>
          <a:p>
            <a:pPr lvl="0"/>
            <a:r>
              <a:rPr lang="zh-CN" altLang="en-US"/>
              <a:t>单击此处编辑母版文本样式</a:t>
            </a:r>
          </a:p>
        </p:txBody>
      </p:sp>
      <p:cxnSp>
        <p:nvCxnSpPr>
          <p:cNvPr id="27" name="Straight Connector 26">
            <a:extLst>
              <a:ext uri="{FF2B5EF4-FFF2-40B4-BE49-F238E27FC236}">
                <a16:creationId xmlns:a16="http://schemas.microsoft.com/office/drawing/2014/main" id="{B19039E3-41F6-4366-AB70-52468ACD228F}"/>
              </a:ext>
            </a:extLst>
          </p:cNvPr>
          <p:cNvCxnSpPr/>
          <p:nvPr/>
        </p:nvCxnSpPr>
        <p:spPr>
          <a:xfrm>
            <a:off x="1005562" y="6469618"/>
            <a:ext cx="1627" cy="138298"/>
          </a:xfrm>
          <a:prstGeom prst="line">
            <a:avLst/>
          </a:prstGeom>
        </p:spPr>
        <p:style>
          <a:lnRef idx="1">
            <a:schemeClr val="accent6"/>
          </a:lnRef>
          <a:fillRef idx="0">
            <a:schemeClr val="accent6"/>
          </a:fillRef>
          <a:effectRef idx="0">
            <a:schemeClr val="accent6"/>
          </a:effectRef>
          <a:fontRef idx="minor">
            <a:schemeClr val="tx1"/>
          </a:fontRef>
        </p:style>
      </p:cxnSp>
      <p:pic>
        <p:nvPicPr>
          <p:cNvPr id="28" name="Picture 27">
            <a:extLst>
              <a:ext uri="{FF2B5EF4-FFF2-40B4-BE49-F238E27FC236}">
                <a16:creationId xmlns:a16="http://schemas.microsoft.com/office/drawing/2014/main" id="{743056AF-0A87-42C8-B76A-7653903DDF5E}"/>
              </a:ext>
            </a:extLst>
          </p:cNvPr>
          <p:cNvPicPr>
            <a:picLocks noChangeAspect="1"/>
          </p:cNvPicPr>
          <p:nvPr/>
        </p:nvPicPr>
        <p:blipFill>
          <a:blip r:embed="rId3" cstate="hqprint">
            <a:biLevel thresh="25000"/>
            <a:extLst>
              <a:ext uri="{28A0092B-C50C-407E-A947-70E740481C1C}">
                <a14:useLocalDpi xmlns:a14="http://schemas.microsoft.com/office/drawing/2010/main"/>
              </a:ext>
            </a:extLst>
          </a:blip>
          <a:stretch>
            <a:fillRect/>
          </a:stretch>
        </p:blipFill>
        <p:spPr>
          <a:xfrm>
            <a:off x="1156663" y="6504006"/>
            <a:ext cx="396907" cy="138704"/>
          </a:xfrm>
          <a:prstGeom prst="rect">
            <a:avLst/>
          </a:prstGeom>
        </p:spPr>
      </p:pic>
      <p:cxnSp>
        <p:nvCxnSpPr>
          <p:cNvPr id="29" name="Straight Connector 29">
            <a:extLst>
              <a:ext uri="{FF2B5EF4-FFF2-40B4-BE49-F238E27FC236}">
                <a16:creationId xmlns:a16="http://schemas.microsoft.com/office/drawing/2014/main" id="{617D4B06-33CE-4776-84E5-350E7D2F51E6}"/>
              </a:ext>
            </a:extLst>
          </p:cNvPr>
          <p:cNvCxnSpPr/>
          <p:nvPr/>
        </p:nvCxnSpPr>
        <p:spPr>
          <a:xfrm>
            <a:off x="1703044" y="6469618"/>
            <a:ext cx="1627" cy="138298"/>
          </a:xfrm>
          <a:prstGeom prst="line">
            <a:avLst/>
          </a:prstGeom>
        </p:spPr>
        <p:style>
          <a:lnRef idx="1">
            <a:schemeClr val="accent6"/>
          </a:lnRef>
          <a:fillRef idx="0">
            <a:schemeClr val="accent6"/>
          </a:fillRef>
          <a:effectRef idx="0">
            <a:schemeClr val="accent6"/>
          </a:effectRef>
          <a:fontRef idx="minor">
            <a:schemeClr val="tx1"/>
          </a:fontRef>
        </p:style>
      </p:cxnSp>
      <p:sp>
        <p:nvSpPr>
          <p:cNvPr id="30" name="灯片编号占位符 15">
            <a:extLst>
              <a:ext uri="{FF2B5EF4-FFF2-40B4-BE49-F238E27FC236}">
                <a16:creationId xmlns:a16="http://schemas.microsoft.com/office/drawing/2014/main" id="{241A5B3F-DCD6-4E9C-B5C2-712CA9D38449}"/>
              </a:ext>
            </a:extLst>
          </p:cNvPr>
          <p:cNvSpPr>
            <a:spLocks noGrp="1"/>
          </p:cNvSpPr>
          <p:nvPr userDrawn="1">
            <p:ph type="sldNum" sz="quarter" idx="14"/>
          </p:nvPr>
        </p:nvSpPr>
        <p:spPr>
          <a:xfrm>
            <a:off x="491442" y="6364514"/>
            <a:ext cx="490268" cy="365125"/>
          </a:xfrm>
          <a:prstGeom prst="rect">
            <a:avLst/>
          </a:prstGeom>
        </p:spPr>
        <p:txBody>
          <a:bodyPr/>
          <a:lstStyle>
            <a:lvl1pPr>
              <a:defRPr lang="zh-CN" altLang="en-US" sz="1200" b="1" kern="1200" smtClean="0">
                <a:solidFill>
                  <a:schemeClr val="bg1">
                    <a:alpha val="70000"/>
                  </a:schemeClr>
                </a:solidFill>
                <a:latin typeface="Heiti SC Light" charset="-122"/>
                <a:ea typeface="Heiti SC Light" charset="-122"/>
                <a:cs typeface="Heiti SC Light" charset="-122"/>
              </a:defRPr>
            </a:lvl1pPr>
          </a:lstStyle>
          <a:p>
            <a:fld id="{E6049C3D-CCF1-41B9-A681-D61E0CAE4A17}" type="slidenum">
              <a:rPr lang="en-US" altLang="zh-CN" smtClean="0"/>
              <a:pPr/>
              <a:t>‹#›</a:t>
            </a:fld>
            <a:endParaRPr lang="en-US" dirty="0"/>
          </a:p>
        </p:txBody>
      </p:sp>
      <p:sp>
        <p:nvSpPr>
          <p:cNvPr id="31" name="文本占位符 5">
            <a:extLst>
              <a:ext uri="{FF2B5EF4-FFF2-40B4-BE49-F238E27FC236}">
                <a16:creationId xmlns:a16="http://schemas.microsoft.com/office/drawing/2014/main" id="{858167F4-55FB-4D20-BF92-5928A44BF84B}"/>
              </a:ext>
            </a:extLst>
          </p:cNvPr>
          <p:cNvSpPr>
            <a:spLocks noGrp="1"/>
          </p:cNvSpPr>
          <p:nvPr userDrawn="1">
            <p:ph type="body" sz="quarter" idx="15" hasCustomPrompt="1"/>
          </p:nvPr>
        </p:nvSpPr>
        <p:spPr>
          <a:xfrm>
            <a:off x="1788908" y="6347970"/>
            <a:ext cx="3140144" cy="398845"/>
          </a:xfrm>
        </p:spPr>
        <p:txBody>
          <a:bodyPr anchor="ctr">
            <a:normAutofit/>
          </a:bodyPr>
          <a:lstStyle>
            <a:lvl1pPr marL="0" indent="0">
              <a:buNone/>
              <a:defRPr sz="1200" b="1">
                <a:solidFill>
                  <a:schemeClr val="bg1"/>
                </a:solidFill>
              </a:defRPr>
            </a:lvl1pPr>
          </a:lstStyle>
          <a:p>
            <a:pPr lvl="0"/>
            <a:r>
              <a:rPr lang="zh-CN" altLang="en-US" dirty="0"/>
              <a:t>项目名称</a:t>
            </a:r>
          </a:p>
        </p:txBody>
      </p:sp>
    </p:spTree>
    <p:extLst>
      <p:ext uri="{BB962C8B-B14F-4D97-AF65-F5344CB8AC3E}">
        <p14:creationId xmlns:p14="http://schemas.microsoft.com/office/powerpoint/2010/main" val="3116711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Black-2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3"/>
          <p:cNvSpPr/>
          <p:nvPr userDrawn="1"/>
        </p:nvSpPr>
        <p:spPr>
          <a:xfrm>
            <a:off x="-1" y="0"/>
            <a:ext cx="4132385" cy="6858000"/>
          </a:xfrm>
          <a:prstGeom prst="rect">
            <a:avLst/>
          </a:prstGeom>
          <a:solidFill>
            <a:schemeClr val="dk1">
              <a:alpha val="7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标题 1"/>
          <p:cNvSpPr>
            <a:spLocks noGrp="1"/>
          </p:cNvSpPr>
          <p:nvPr>
            <p:ph type="title" hasCustomPrompt="1"/>
          </p:nvPr>
        </p:nvSpPr>
        <p:spPr>
          <a:xfrm>
            <a:off x="566014" y="1485148"/>
            <a:ext cx="3141777" cy="1099407"/>
          </a:xfrm>
        </p:spPr>
        <p:txBody>
          <a:bodyPr>
            <a:noAutofit/>
          </a:bodyPr>
          <a:lstStyle>
            <a:lvl1pPr>
              <a:defRPr sz="4000" b="0">
                <a:solidFill>
                  <a:schemeClr val="bg1"/>
                </a:solidFill>
              </a:defRPr>
            </a:lvl1pPr>
          </a:lstStyle>
          <a:p>
            <a:r>
              <a:rPr lang="zh-CN" altLang="en-US" dirty="0"/>
              <a:t>标题</a:t>
            </a:r>
          </a:p>
        </p:txBody>
      </p:sp>
      <p:sp>
        <p:nvSpPr>
          <p:cNvPr id="18" name="文本占位符 16"/>
          <p:cNvSpPr>
            <a:spLocks noGrp="1"/>
          </p:cNvSpPr>
          <p:nvPr>
            <p:ph type="body" sz="quarter" idx="13"/>
          </p:nvPr>
        </p:nvSpPr>
        <p:spPr>
          <a:xfrm>
            <a:off x="585097" y="410933"/>
            <a:ext cx="3403534" cy="378338"/>
          </a:xfrm>
        </p:spPr>
        <p:txBody>
          <a:bodyPr>
            <a:normAutofit/>
          </a:bodyPr>
          <a:lstStyle>
            <a:lvl1pPr marL="0" indent="0">
              <a:buFont typeface="Arial" panose="020B0604020202020204" pitchFamily="34" charset="0"/>
              <a:buNone/>
              <a:defRPr sz="1400" b="1">
                <a:solidFill>
                  <a:schemeClr val="bg1"/>
                </a:solidFill>
              </a:defRPr>
            </a:lvl1pPr>
          </a:lstStyle>
          <a:p>
            <a:pPr lvl="0"/>
            <a:r>
              <a:rPr lang="zh-CN" altLang="en-US"/>
              <a:t>单击此处编辑母版文本样式</a:t>
            </a:r>
          </a:p>
        </p:txBody>
      </p:sp>
      <p:cxnSp>
        <p:nvCxnSpPr>
          <p:cNvPr id="19" name="Straight Connector 26">
            <a:extLst>
              <a:ext uri="{FF2B5EF4-FFF2-40B4-BE49-F238E27FC236}">
                <a16:creationId xmlns:a16="http://schemas.microsoft.com/office/drawing/2014/main" id="{19E49C5D-DAD1-44E0-9713-59F72B1C5309}"/>
              </a:ext>
            </a:extLst>
          </p:cNvPr>
          <p:cNvCxnSpPr/>
          <p:nvPr userDrawn="1"/>
        </p:nvCxnSpPr>
        <p:spPr>
          <a:xfrm>
            <a:off x="1005567" y="6469618"/>
            <a:ext cx="1627" cy="138298"/>
          </a:xfrm>
          <a:prstGeom prst="line">
            <a:avLst/>
          </a:prstGeom>
        </p:spPr>
        <p:style>
          <a:lnRef idx="1">
            <a:schemeClr val="accent6"/>
          </a:lnRef>
          <a:fillRef idx="0">
            <a:schemeClr val="accent6"/>
          </a:fillRef>
          <a:effectRef idx="0">
            <a:schemeClr val="accent6"/>
          </a:effectRef>
          <a:fontRef idx="minor">
            <a:schemeClr val="tx1"/>
          </a:fontRef>
        </p:style>
      </p:cxnSp>
      <p:pic>
        <p:nvPicPr>
          <p:cNvPr id="20" name="Picture 27">
            <a:extLst>
              <a:ext uri="{FF2B5EF4-FFF2-40B4-BE49-F238E27FC236}">
                <a16:creationId xmlns:a16="http://schemas.microsoft.com/office/drawing/2014/main" id="{2E253D54-D099-4F49-84D7-81D928CC0618}"/>
              </a:ext>
            </a:extLst>
          </p:cNvPr>
          <p:cNvPicPr>
            <a:picLocks noChangeAspect="1"/>
          </p:cNvPicPr>
          <p:nvPr userDrawn="1"/>
        </p:nvPicPr>
        <p:blipFill>
          <a:blip r:embed="rId3" cstate="hqprint">
            <a:biLevel thresh="25000"/>
            <a:extLst>
              <a:ext uri="{28A0092B-C50C-407E-A947-70E740481C1C}">
                <a14:useLocalDpi xmlns:a14="http://schemas.microsoft.com/office/drawing/2010/main"/>
              </a:ext>
            </a:extLst>
          </a:blip>
          <a:stretch>
            <a:fillRect/>
          </a:stretch>
        </p:blipFill>
        <p:spPr>
          <a:xfrm>
            <a:off x="1156668" y="6504006"/>
            <a:ext cx="396907" cy="138704"/>
          </a:xfrm>
          <a:prstGeom prst="rect">
            <a:avLst/>
          </a:prstGeom>
        </p:spPr>
      </p:pic>
      <p:cxnSp>
        <p:nvCxnSpPr>
          <p:cNvPr id="21" name="Straight Connector 29">
            <a:extLst>
              <a:ext uri="{FF2B5EF4-FFF2-40B4-BE49-F238E27FC236}">
                <a16:creationId xmlns:a16="http://schemas.microsoft.com/office/drawing/2014/main" id="{9409D171-8F19-4730-9AD8-54CD35328B4A}"/>
              </a:ext>
            </a:extLst>
          </p:cNvPr>
          <p:cNvCxnSpPr/>
          <p:nvPr userDrawn="1"/>
        </p:nvCxnSpPr>
        <p:spPr>
          <a:xfrm>
            <a:off x="1703049" y="6469618"/>
            <a:ext cx="1627" cy="138298"/>
          </a:xfrm>
          <a:prstGeom prst="line">
            <a:avLst/>
          </a:prstGeom>
        </p:spPr>
        <p:style>
          <a:lnRef idx="1">
            <a:schemeClr val="accent6"/>
          </a:lnRef>
          <a:fillRef idx="0">
            <a:schemeClr val="accent6"/>
          </a:fillRef>
          <a:effectRef idx="0">
            <a:schemeClr val="accent6"/>
          </a:effectRef>
          <a:fontRef idx="minor">
            <a:schemeClr val="tx1"/>
          </a:fontRef>
        </p:style>
      </p:cxnSp>
      <p:sp>
        <p:nvSpPr>
          <p:cNvPr id="22" name="灯片编号占位符 15">
            <a:extLst>
              <a:ext uri="{FF2B5EF4-FFF2-40B4-BE49-F238E27FC236}">
                <a16:creationId xmlns:a16="http://schemas.microsoft.com/office/drawing/2014/main" id="{17850C28-FA06-47ED-A986-CFADFDEC4CD8}"/>
              </a:ext>
            </a:extLst>
          </p:cNvPr>
          <p:cNvSpPr>
            <a:spLocks noGrp="1"/>
          </p:cNvSpPr>
          <p:nvPr>
            <p:ph type="sldNum" sz="quarter" idx="14"/>
          </p:nvPr>
        </p:nvSpPr>
        <p:spPr>
          <a:xfrm>
            <a:off x="491447" y="6364514"/>
            <a:ext cx="490268" cy="365125"/>
          </a:xfrm>
          <a:prstGeom prst="rect">
            <a:avLst/>
          </a:prstGeom>
        </p:spPr>
        <p:txBody>
          <a:bodyPr/>
          <a:lstStyle>
            <a:lvl1pPr>
              <a:defRPr lang="zh-CN" altLang="en-US" sz="1200" b="1" kern="1200" smtClean="0">
                <a:solidFill>
                  <a:schemeClr val="bg1">
                    <a:alpha val="70000"/>
                  </a:schemeClr>
                </a:solidFill>
                <a:latin typeface="Heiti SC Light" charset="-122"/>
                <a:ea typeface="Heiti SC Light" charset="-122"/>
                <a:cs typeface="Heiti SC Light" charset="-122"/>
              </a:defRPr>
            </a:lvl1pPr>
          </a:lstStyle>
          <a:p>
            <a:fld id="{E6049C3D-CCF1-41B9-A681-D61E0CAE4A17}" type="slidenum">
              <a:rPr lang="en-US" altLang="zh-CN" smtClean="0"/>
              <a:pPr/>
              <a:t>‹#›</a:t>
            </a:fld>
            <a:endParaRPr lang="en-US" dirty="0"/>
          </a:p>
        </p:txBody>
      </p:sp>
      <p:sp>
        <p:nvSpPr>
          <p:cNvPr id="23" name="文本占位符 5">
            <a:extLst>
              <a:ext uri="{FF2B5EF4-FFF2-40B4-BE49-F238E27FC236}">
                <a16:creationId xmlns:a16="http://schemas.microsoft.com/office/drawing/2014/main" id="{809DED8D-8F6D-4251-A0F4-22107C26B1E2}"/>
              </a:ext>
            </a:extLst>
          </p:cNvPr>
          <p:cNvSpPr>
            <a:spLocks noGrp="1"/>
          </p:cNvSpPr>
          <p:nvPr>
            <p:ph type="body" sz="quarter" idx="15" hasCustomPrompt="1"/>
          </p:nvPr>
        </p:nvSpPr>
        <p:spPr>
          <a:xfrm>
            <a:off x="1788913" y="6347970"/>
            <a:ext cx="3140144" cy="398845"/>
          </a:xfrm>
        </p:spPr>
        <p:txBody>
          <a:bodyPr anchor="ctr">
            <a:normAutofit/>
          </a:bodyPr>
          <a:lstStyle>
            <a:lvl1pPr marL="0" indent="0">
              <a:buNone/>
              <a:defRPr sz="1200" b="1">
                <a:solidFill>
                  <a:schemeClr val="bg1"/>
                </a:solidFill>
              </a:defRPr>
            </a:lvl1pPr>
          </a:lstStyle>
          <a:p>
            <a:pPr lvl="0"/>
            <a:r>
              <a:rPr lang="zh-CN" altLang="en-US" dirty="0"/>
              <a:t>项目名称</a:t>
            </a:r>
          </a:p>
        </p:txBody>
      </p:sp>
    </p:spTree>
    <p:extLst>
      <p:ext uri="{BB962C8B-B14F-4D97-AF65-F5344CB8AC3E}">
        <p14:creationId xmlns:p14="http://schemas.microsoft.com/office/powerpoint/2010/main" val="2634322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2.emf"/><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oleObject" Target="../embeddings/oleObject1.bin"/><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ags" Target="../tags/tag1.xml"/><Relationship Id="rId5" Type="http://schemas.openxmlformats.org/officeDocument/2006/relationships/slideLayout" Target="../slideLayouts/slideLayout18.xml"/><Relationship Id="rId10" Type="http://schemas.openxmlformats.org/officeDocument/2006/relationships/vmlDrawing" Target="../drawings/vmlDrawing1.vml"/><Relationship Id="rId4" Type="http://schemas.openxmlformats.org/officeDocument/2006/relationships/slideLayout" Target="../slideLayouts/slideLayout17.xml"/><Relationship Id="rId9" Type="http://schemas.openxmlformats.org/officeDocument/2006/relationships/theme" Target="../theme/theme2.xml"/><Relationship Id="rId14" Type="http://schemas.openxmlformats.org/officeDocument/2006/relationships/image" Target="../media/image13.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44286" y="438604"/>
            <a:ext cx="6648450" cy="557439"/>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583" y="1577509"/>
            <a:ext cx="4809600" cy="3574215"/>
          </a:xfrm>
          <a:prstGeom prst="rect">
            <a:avLst/>
          </a:prstGeom>
        </p:spPr>
        <p:txBody>
          <a:bodyPr vert="horz" lIns="0" tIns="45720" rIns="91440" bIns="45720" rtlCol="0">
            <a:normAutofit/>
          </a:bodyPr>
          <a:lstStyle/>
          <a:p>
            <a:pPr lvl="0"/>
            <a:r>
              <a:rPr lang="zh-CN" altLang="en-US" dirty="0"/>
              <a:t>页内章节标题</a:t>
            </a:r>
            <a:endParaRPr lang="en-US" altLang="zh-CN" dirty="0"/>
          </a:p>
          <a:p>
            <a:pPr lvl="1"/>
            <a:endParaRPr lang="en-US" altLang="zh-CN" dirty="0"/>
          </a:p>
          <a:p>
            <a:pPr lvl="1"/>
            <a:r>
              <a:rPr lang="zh-CN" altLang="en-US" dirty="0"/>
              <a:t>第二级</a:t>
            </a:r>
            <a:endParaRPr lang="en-US" altLang="zh-CN" dirty="0"/>
          </a:p>
          <a:p>
            <a:pPr lvl="1"/>
            <a:endParaRPr lang="en-US" altLang="zh-CN" dirty="0"/>
          </a:p>
          <a:p>
            <a:pPr lvl="1"/>
            <a:r>
              <a:rPr lang="zh-CN" altLang="en-US" dirty="0"/>
              <a:t>第二级</a:t>
            </a:r>
            <a:endParaRPr lang="en-US" altLang="zh-CN" dirty="0"/>
          </a:p>
          <a:p>
            <a:pPr lvl="2"/>
            <a:r>
              <a:rPr lang="zh-CN" altLang="en-US" dirty="0"/>
              <a:t>第三级</a:t>
            </a:r>
            <a:endParaRPr lang="en-US" altLang="zh-CN" dirty="0"/>
          </a:p>
          <a:p>
            <a:pPr lvl="3"/>
            <a:r>
              <a:rPr lang="zh-CN" altLang="en-US" dirty="0"/>
              <a:t>第四级</a:t>
            </a:r>
          </a:p>
        </p:txBody>
      </p:sp>
      <p:sp>
        <p:nvSpPr>
          <p:cNvPr id="15" name="页脚占位符 14">
            <a:extLst>
              <a:ext uri="{FF2B5EF4-FFF2-40B4-BE49-F238E27FC236}">
                <a16:creationId xmlns:a16="http://schemas.microsoft.com/office/drawing/2014/main" id="{A0AEF73F-26F7-408A-AFF4-42F5D170A9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chemeClr val="tx1">
                    <a:lumMod val="65000"/>
                    <a:lumOff val="35000"/>
                  </a:schemeClr>
                </a:solidFill>
              </a:defRPr>
            </a:lvl1pPr>
          </a:lstStyle>
          <a:p>
            <a:r>
              <a:rPr lang="zh-CN" altLang="en-US" dirty="0"/>
              <a:t>项目名称</a:t>
            </a:r>
          </a:p>
        </p:txBody>
      </p:sp>
      <p:sp>
        <p:nvSpPr>
          <p:cNvPr id="16" name="灯片编号占位符 15">
            <a:extLst>
              <a:ext uri="{FF2B5EF4-FFF2-40B4-BE49-F238E27FC236}">
                <a16:creationId xmlns:a16="http://schemas.microsoft.com/office/drawing/2014/main" id="{77640ACC-9321-4CCB-BABC-1B762968A1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lumMod val="65000"/>
                    <a:lumOff val="35000"/>
                  </a:schemeClr>
                </a:solidFill>
              </a:defRPr>
            </a:lvl1pPr>
          </a:lstStyle>
          <a:p>
            <a:fld id="{C167BD86-1AB1-4B86-B553-5831AE3AD45E}" type="slidenum">
              <a:rPr lang="zh-CN" altLang="en-US" smtClean="0"/>
              <a:pPr/>
              <a:t>‹#›</a:t>
            </a:fld>
            <a:endParaRPr lang="zh-CN" altLang="en-US" dirty="0"/>
          </a:p>
        </p:txBody>
      </p:sp>
    </p:spTree>
    <p:extLst>
      <p:ext uri="{BB962C8B-B14F-4D97-AF65-F5344CB8AC3E}">
        <p14:creationId xmlns:p14="http://schemas.microsoft.com/office/powerpoint/2010/main" val="96752786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49" r:id="rId4"/>
    <p:sldLayoutId id="2147483670" r:id="rId5"/>
    <p:sldLayoutId id="2147483671" r:id="rId6"/>
    <p:sldLayoutId id="2147483672" r:id="rId7"/>
    <p:sldLayoutId id="2147483662" r:id="rId8"/>
    <p:sldLayoutId id="2147483664" r:id="rId9"/>
    <p:sldLayoutId id="2147483665" r:id="rId10"/>
    <p:sldLayoutId id="2147483666" r:id="rId11"/>
    <p:sldLayoutId id="2147483673" r:id="rId12"/>
    <p:sldLayoutId id="2147483675" r:id="rId13"/>
  </p:sldLayoutIdLst>
  <p:hf hdr="0" ftr="0" dt="0"/>
  <p:txStyles>
    <p:titleStyle>
      <a:lvl1pPr algn="l" defTabSz="914400" rtl="0" eaLnBrk="1" latinLnBrk="0" hangingPunct="1">
        <a:lnSpc>
          <a:spcPct val="90000"/>
        </a:lnSpc>
        <a:spcBef>
          <a:spcPct val="0"/>
        </a:spcBef>
        <a:buNone/>
        <a:defRPr sz="2400" b="1" kern="1200">
          <a:solidFill>
            <a:srgbClr val="2D97C8"/>
          </a:solidFill>
          <a:latin typeface="+mn-ea"/>
          <a:ea typeface="+mn-ea"/>
          <a:cs typeface="+mj-cs"/>
        </a:defRPr>
      </a:lvl1pPr>
    </p:titleStyle>
    <p:bodyStyle>
      <a:lvl1pPr marL="342900" indent="-342900" algn="l" defTabSz="914400" rtl="0" eaLnBrk="1" latinLnBrk="0" hangingPunct="1">
        <a:lnSpc>
          <a:spcPct val="100000"/>
        </a:lnSpc>
        <a:spcBef>
          <a:spcPts val="1000"/>
        </a:spcBef>
        <a:buClrTx/>
        <a:buFont typeface="+mj-lt"/>
        <a:buAutoNum type="arabicPeriod"/>
        <a:defRPr sz="1600" kern="1200">
          <a:solidFill>
            <a:schemeClr val="tx1"/>
          </a:solidFill>
          <a:latin typeface="+mn-ea"/>
          <a:ea typeface="+mn-ea"/>
          <a:cs typeface="+mn-cs"/>
        </a:defRPr>
      </a:lvl1pPr>
      <a:lvl2pPr marL="284400" indent="-284400" algn="l" defTabSz="914400" rtl="0" eaLnBrk="1" latinLnBrk="0" hangingPunct="1">
        <a:lnSpc>
          <a:spcPct val="100000"/>
        </a:lnSpc>
        <a:spcBef>
          <a:spcPts val="0"/>
        </a:spcBef>
        <a:buClr>
          <a:srgbClr val="2D97C8"/>
        </a:buClr>
        <a:buFont typeface="Arial"/>
        <a:buChar char="•"/>
        <a:defRPr sz="1400" kern="1200">
          <a:solidFill>
            <a:schemeClr val="tx1"/>
          </a:solidFill>
          <a:latin typeface="+mn-ea"/>
          <a:ea typeface="+mn-ea"/>
          <a:cs typeface="+mn-cs"/>
        </a:defRPr>
      </a:lvl2pPr>
      <a:lvl3pPr marL="799200" indent="-342000" algn="l" defTabSz="914400" rtl="0" eaLnBrk="1" latinLnBrk="0" hangingPunct="1">
        <a:lnSpc>
          <a:spcPct val="100000"/>
        </a:lnSpc>
        <a:spcBef>
          <a:spcPts val="0"/>
        </a:spcBef>
        <a:buClr>
          <a:srgbClr val="2D97C8"/>
        </a:buClr>
        <a:buFont typeface="Arial"/>
        <a:buChar char="•"/>
        <a:defRPr sz="1400" kern="1200">
          <a:solidFill>
            <a:schemeClr val="tx1"/>
          </a:solidFill>
          <a:latin typeface="+mn-lt"/>
          <a:ea typeface="Heiti SC Light"/>
          <a:cs typeface="+mn-cs"/>
        </a:defRPr>
      </a:lvl3pPr>
      <a:lvl4pPr marL="1314000" marR="0" indent="-228600" algn="l" defTabSz="914400" rtl="0" eaLnBrk="1" fontAlgn="auto" latinLnBrk="0" hangingPunct="1">
        <a:lnSpc>
          <a:spcPct val="100000"/>
        </a:lnSpc>
        <a:spcBef>
          <a:spcPts val="0"/>
        </a:spcBef>
        <a:spcAft>
          <a:spcPts val="0"/>
        </a:spcAft>
        <a:buClr>
          <a:srgbClr val="2D97C8"/>
        </a:buClr>
        <a:buSzTx/>
        <a:buFont typeface="Arial"/>
        <a:buChar char="•"/>
        <a:tabLst/>
        <a:defRPr sz="1400" b="0" kern="1200">
          <a:solidFill>
            <a:schemeClr val="tx1"/>
          </a:solidFill>
          <a:latin typeface="+mn-lt"/>
          <a:ea typeface="Heiti SC Light"/>
          <a:cs typeface="+mn-cs"/>
        </a:defRPr>
      </a:lvl4pPr>
      <a:lvl5pPr marL="2057400" marR="0" indent="-228600" algn="l" defTabSz="914400" rtl="0" eaLnBrk="1" fontAlgn="auto" latinLnBrk="0" hangingPunct="1">
        <a:lnSpc>
          <a:spcPct val="100000"/>
        </a:lnSpc>
        <a:spcBef>
          <a:spcPts val="500"/>
        </a:spcBef>
        <a:spcAft>
          <a:spcPts val="0"/>
        </a:spcAft>
        <a:buClr>
          <a:srgbClr val="2D97C8"/>
        </a:buClr>
        <a:buSzTx/>
        <a:buFont typeface="Arial"/>
        <a:buChar char="•"/>
        <a:tabLst/>
        <a:defRPr sz="1400" kern="1200">
          <a:solidFill>
            <a:schemeClr val="tx1"/>
          </a:solidFill>
          <a:latin typeface="+mn-lt"/>
          <a:ea typeface="Heiti SC Light"/>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1"/>
            </p:custDataLst>
            <p:extLst>
              <p:ext uri="{D42A27DB-BD31-4B8C-83A1-F6EECF244321}">
                <p14:modId xmlns:p14="http://schemas.microsoft.com/office/powerpoint/2010/main" val="413956219"/>
              </p:ext>
            </p:extLst>
          </p:nvPr>
        </p:nvGraphicFramePr>
        <p:xfrm>
          <a:off x="1884" y="1496"/>
          <a:ext cx="1809" cy="1439"/>
        </p:xfrm>
        <a:graphic>
          <a:graphicData uri="http://schemas.openxmlformats.org/presentationml/2006/ole">
            <mc:AlternateContent xmlns:mc="http://schemas.openxmlformats.org/markup-compatibility/2006">
              <mc:Choice xmlns:v="urn:schemas-microsoft-com:vml" Requires="v">
                <p:oleObj spid="_x0000_s14422" name="think-cell Slide" r:id="rId12" imgW="270" imgH="270" progId="TCLayout.ActiveDocument.1">
                  <p:embed/>
                </p:oleObj>
              </mc:Choice>
              <mc:Fallback>
                <p:oleObj name="think-cell Slide" r:id="rId12" imgW="270" imgH="270" progId="TCLayout.ActiveDocument.1">
                  <p:embed/>
                  <p:pic>
                    <p:nvPicPr>
                      <p:cNvPr id="2" name="Object 1" hidden="1"/>
                      <p:cNvPicPr/>
                      <p:nvPr/>
                    </p:nvPicPr>
                    <p:blipFill>
                      <a:blip r:embed="rId13"/>
                      <a:stretch>
                        <a:fillRect/>
                      </a:stretch>
                    </p:blipFill>
                    <p:spPr>
                      <a:xfrm>
                        <a:off x="1884" y="1496"/>
                        <a:ext cx="1809" cy="1439"/>
                      </a:xfrm>
                      <a:prstGeom prst="rect">
                        <a:avLst/>
                      </a:prstGeom>
                    </p:spPr>
                  </p:pic>
                </p:oleObj>
              </mc:Fallback>
            </mc:AlternateContent>
          </a:graphicData>
        </a:graphic>
      </p:graphicFrame>
      <p:sp>
        <p:nvSpPr>
          <p:cNvPr id="9" name="Title Placeholder 8"/>
          <p:cNvSpPr>
            <a:spLocks noGrp="1"/>
          </p:cNvSpPr>
          <p:nvPr>
            <p:ph type="title"/>
          </p:nvPr>
        </p:nvSpPr>
        <p:spPr>
          <a:xfrm>
            <a:off x="566229" y="163377"/>
            <a:ext cx="10975913" cy="783749"/>
          </a:xfrm>
          <a:prstGeom prst="rect">
            <a:avLst/>
          </a:prstGeom>
        </p:spPr>
        <p:txBody>
          <a:bodyPr vert="horz" wrap="square" lIns="0" tIns="0" rIns="0" bIns="0" rtlCol="0" anchor="ctr">
            <a:noAutofit/>
          </a:bodyPr>
          <a:lstStyle/>
          <a:p>
            <a:r>
              <a:rPr kumimoji="0" lang="en-US" sz="1995" b="0" i="0" u="none" strike="noStrike" kern="0" cap="none" spc="0" normalizeH="0" baseline="0" noProof="0" dirty="0" err="1">
                <a:ln>
                  <a:noFill/>
                </a:ln>
                <a:solidFill>
                  <a:srgbClr val="808080"/>
                </a:solidFill>
                <a:effectLst/>
                <a:uLnTx/>
                <a:uFillTx/>
                <a:latin typeface="+mj-lt"/>
                <a:ea typeface="+mj-ea"/>
                <a:cs typeface="+mj-cs"/>
              </a:rPr>
              <a:t>Cl</a:t>
            </a:r>
            <a:r>
              <a:rPr lang="en-US" dirty="0"/>
              <a:t>ick to edit Master title style</a:t>
            </a:r>
            <a:endParaRPr lang="de-CH" dirty="0"/>
          </a:p>
        </p:txBody>
      </p:sp>
      <p:sp>
        <p:nvSpPr>
          <p:cNvPr id="10" name="Text Placeholder 9"/>
          <p:cNvSpPr>
            <a:spLocks noGrp="1"/>
          </p:cNvSpPr>
          <p:nvPr>
            <p:ph type="body" idx="1"/>
          </p:nvPr>
        </p:nvSpPr>
        <p:spPr>
          <a:xfrm>
            <a:off x="4371190" y="2289359"/>
            <a:ext cx="7143975" cy="90724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8" name="Text Box 4"/>
          <p:cNvSpPr txBox="1">
            <a:spLocks noChangeArrowheads="1"/>
          </p:cNvSpPr>
          <p:nvPr/>
        </p:nvSpPr>
        <p:spPr bwMode="auto">
          <a:xfrm>
            <a:off x="155720" y="6461892"/>
            <a:ext cx="821017" cy="167418"/>
          </a:xfrm>
          <a:prstGeom prst="rect">
            <a:avLst/>
          </a:prstGeom>
          <a:noFill/>
          <a:ln w="12700">
            <a:noFill/>
            <a:miter lim="800000"/>
            <a:headEnd type="none" w="sm" len="sm"/>
            <a:tailEnd type="none" w="sm" len="sm"/>
          </a:ln>
          <a:effectLst/>
        </p:spPr>
        <p:txBody>
          <a:bodyPr wrap="square" lIns="0" tIns="0" rIns="0" bIns="0" anchor="b">
            <a:spAutoFit/>
          </a:bodyPr>
          <a:lstStyle/>
          <a:p>
            <a:pPr marL="0" marR="0" indent="0" algn="r" defTabSz="891238" rtl="0" eaLnBrk="1" fontAlgn="base" latinLnBrk="0" hangingPunct="1">
              <a:lnSpc>
                <a:spcPct val="100000"/>
              </a:lnSpc>
              <a:spcBef>
                <a:spcPct val="0"/>
              </a:spcBef>
              <a:spcAft>
                <a:spcPct val="0"/>
              </a:spcAft>
              <a:buClrTx/>
              <a:buSzTx/>
              <a:buFontTx/>
              <a:buNone/>
              <a:tabLst/>
              <a:defRPr/>
            </a:pPr>
            <a:r>
              <a:rPr lang="zh-CN" altLang="en-US" sz="1088" b="0" dirty="0">
                <a:solidFill>
                  <a:srgbClr val="7F7E82"/>
                </a:solidFill>
                <a:latin typeface="黑体" panose="02010609060101010101" pitchFamily="49" charset="-122"/>
                <a:ea typeface="黑体" panose="02010609060101010101" pitchFamily="49" charset="-122"/>
              </a:rPr>
              <a:t>第</a:t>
            </a:r>
            <a:fld id="{63488CCE-CF0C-43CC-8E25-2571FA56D2DB}" type="slidenum">
              <a:rPr lang="de-DE" sz="1088" b="0" smtClean="0">
                <a:solidFill>
                  <a:srgbClr val="7F7E82"/>
                </a:solidFill>
                <a:latin typeface="黑体" panose="02010609060101010101" pitchFamily="49" charset="-122"/>
                <a:ea typeface="黑体" panose="02010609060101010101" pitchFamily="49" charset="-122"/>
              </a:rPr>
              <a:pPr marL="0" marR="0" indent="0" algn="r" defTabSz="891238" rtl="0" eaLnBrk="1" fontAlgn="base" latinLnBrk="0" hangingPunct="1">
                <a:lnSpc>
                  <a:spcPct val="100000"/>
                </a:lnSpc>
                <a:spcBef>
                  <a:spcPct val="0"/>
                </a:spcBef>
                <a:spcAft>
                  <a:spcPct val="0"/>
                </a:spcAft>
                <a:buClrTx/>
                <a:buSzTx/>
                <a:buFontTx/>
                <a:buNone/>
                <a:tabLst/>
                <a:defRPr/>
              </a:pPr>
              <a:t>‹#›</a:t>
            </a:fld>
            <a:r>
              <a:rPr lang="zh-CN" altLang="en-US" sz="1088" b="0" dirty="0">
                <a:solidFill>
                  <a:srgbClr val="7F7E82"/>
                </a:solidFill>
                <a:latin typeface="黑体" panose="02010609060101010101" pitchFamily="49" charset="-122"/>
                <a:ea typeface="黑体" panose="02010609060101010101" pitchFamily="49" charset="-122"/>
              </a:rPr>
              <a:t>页</a:t>
            </a:r>
            <a:endParaRPr lang="de-DE" sz="1088" b="0" dirty="0">
              <a:solidFill>
                <a:srgbClr val="7F7E82"/>
              </a:solidFill>
              <a:latin typeface="黑体" panose="02010609060101010101" pitchFamily="49" charset="-122"/>
              <a:ea typeface="黑体" panose="02010609060101010101" pitchFamily="49" charset="-122"/>
            </a:endParaRPr>
          </a:p>
        </p:txBody>
      </p:sp>
      <p:cxnSp>
        <p:nvCxnSpPr>
          <p:cNvPr id="4" name="Straight Connector 3"/>
          <p:cNvCxnSpPr/>
          <p:nvPr userDrawn="1"/>
        </p:nvCxnSpPr>
        <p:spPr>
          <a:xfrm>
            <a:off x="542047" y="6345022"/>
            <a:ext cx="11000095"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13" name="圖片 8"/>
          <p:cNvPicPr/>
          <p:nvPr userDrawn="1"/>
        </p:nvPicPr>
        <p:blipFill>
          <a:blip r:embed="rId14" cstate="print"/>
          <a:srcRect/>
          <a:stretch>
            <a:fillRect/>
          </a:stretch>
        </p:blipFill>
        <p:spPr bwMode="auto">
          <a:xfrm>
            <a:off x="10778214" y="6454776"/>
            <a:ext cx="804187" cy="204787"/>
          </a:xfrm>
          <a:prstGeom prst="rect">
            <a:avLst/>
          </a:prstGeom>
          <a:noFill/>
          <a:ln w="9525">
            <a:noFill/>
            <a:miter lim="800000"/>
            <a:headEnd/>
            <a:tailEnd/>
          </a:ln>
        </p:spPr>
      </p:pic>
      <p:cxnSp>
        <p:nvCxnSpPr>
          <p:cNvPr id="14" name="Straight Connector 13"/>
          <p:cNvCxnSpPr/>
          <p:nvPr userDrawn="1"/>
        </p:nvCxnSpPr>
        <p:spPr>
          <a:xfrm>
            <a:off x="566229" y="1012439"/>
            <a:ext cx="11000095" cy="0"/>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73541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Lst>
  <p:hf hdr="0" dt="0"/>
  <p:txStyles>
    <p:titleStyle>
      <a:lvl1pPr marL="0" marR="0" indent="0" algn="l" defTabSz="934107" rtl="0" eaLnBrk="1" fontAlgn="auto" latinLnBrk="0" hangingPunct="1">
        <a:lnSpc>
          <a:spcPct val="85000"/>
        </a:lnSpc>
        <a:spcBef>
          <a:spcPct val="0"/>
        </a:spcBef>
        <a:spcAft>
          <a:spcPts val="0"/>
        </a:spcAft>
        <a:buClrTx/>
        <a:buSzTx/>
        <a:buFontTx/>
        <a:buNone/>
        <a:tabLst/>
        <a:defRPr lang="en-GB" sz="1995" b="0" kern="1200" noProof="0" dirty="0">
          <a:solidFill>
            <a:schemeClr val="bg2"/>
          </a:solidFill>
          <a:latin typeface="EYInterstate Light"/>
          <a:ea typeface="+mj-ea"/>
          <a:cs typeface="+mj-cs"/>
          <a:sym typeface="EYInterstate Light"/>
        </a:defRPr>
      </a:lvl1pPr>
    </p:titleStyle>
    <p:bodyStyle>
      <a:lvl1pPr marL="0" indent="0" algn="l" defTabSz="934107" rtl="0" eaLnBrk="1" fontAlgn="base" latinLnBrk="0" hangingPunct="1">
        <a:spcBef>
          <a:spcPts val="0"/>
        </a:spcBef>
        <a:spcAft>
          <a:spcPts val="544"/>
        </a:spcAft>
        <a:buClr>
          <a:schemeClr val="accent2"/>
        </a:buClr>
        <a:buSzPct val="80000"/>
        <a:buFont typeface="Arial" charset="0"/>
        <a:buNone/>
        <a:tabLst/>
        <a:defRPr lang="en-US" sz="816" kern="1200" noProof="0" smtClean="0">
          <a:solidFill>
            <a:schemeClr val="tx1"/>
          </a:solidFill>
          <a:latin typeface="+mn-lt"/>
          <a:ea typeface="+mn-ea"/>
          <a:cs typeface="+mn-cs"/>
        </a:defRPr>
      </a:lvl1pPr>
      <a:lvl2pPr marL="162065" indent="-162065" algn="l" defTabSz="934107" rtl="0" eaLnBrk="1" fontAlgn="base" latinLnBrk="0" hangingPunct="1">
        <a:spcBef>
          <a:spcPts val="0"/>
        </a:spcBef>
        <a:spcAft>
          <a:spcPts val="544"/>
        </a:spcAft>
        <a:buClr>
          <a:schemeClr val="accent2"/>
        </a:buClr>
        <a:buSzPct val="80000"/>
        <a:buFont typeface="Arial" charset="0"/>
        <a:buChar char="►"/>
        <a:tabLst/>
        <a:defRPr lang="en-US" sz="816" kern="1200" noProof="0" smtClean="0">
          <a:solidFill>
            <a:schemeClr val="tx1"/>
          </a:solidFill>
          <a:latin typeface="+mn-lt"/>
          <a:ea typeface="+mn-ea"/>
          <a:cs typeface="+mn-cs"/>
        </a:defRPr>
      </a:lvl2pPr>
      <a:lvl3pPr marL="324137" indent="-162065" algn="l" defTabSz="934107" rtl="0" eaLnBrk="1" fontAlgn="base" latinLnBrk="0" hangingPunct="1">
        <a:spcBef>
          <a:spcPts val="0"/>
        </a:spcBef>
        <a:spcAft>
          <a:spcPts val="544"/>
        </a:spcAft>
        <a:buClr>
          <a:schemeClr val="accent6"/>
        </a:buClr>
        <a:buSzPct val="80000"/>
        <a:buFont typeface="Arial" charset="0"/>
        <a:buChar char="►"/>
        <a:tabLst/>
        <a:defRPr lang="en-US" sz="816" kern="1200" noProof="0" smtClean="0">
          <a:solidFill>
            <a:schemeClr val="tx1"/>
          </a:solidFill>
          <a:latin typeface="+mn-lt"/>
          <a:ea typeface="+mn-ea"/>
          <a:cs typeface="+mn-cs"/>
        </a:defRPr>
      </a:lvl3pPr>
      <a:lvl4pPr marL="486216" indent="-162065" algn="l" defTabSz="934107" rtl="0" eaLnBrk="1" fontAlgn="base" latinLnBrk="0" hangingPunct="1">
        <a:spcBef>
          <a:spcPts val="0"/>
        </a:spcBef>
        <a:spcAft>
          <a:spcPts val="544"/>
        </a:spcAft>
        <a:buClr>
          <a:schemeClr val="accent4"/>
        </a:buClr>
        <a:buSzPct val="80000"/>
        <a:buFont typeface="Arial" charset="0"/>
        <a:buChar char="►"/>
        <a:tabLst/>
        <a:defRPr lang="en-US" sz="816" kern="1200" noProof="0" smtClean="0">
          <a:solidFill>
            <a:schemeClr val="tx1"/>
          </a:solidFill>
          <a:latin typeface="+mn-lt"/>
          <a:ea typeface="+mn-ea"/>
          <a:cs typeface="+mn-cs"/>
        </a:defRPr>
      </a:lvl4pPr>
      <a:lvl5pPr marL="639755" indent="-153545" algn="l" defTabSz="934107" rtl="0" eaLnBrk="1" fontAlgn="base" latinLnBrk="0" hangingPunct="1">
        <a:spcBef>
          <a:spcPts val="0"/>
        </a:spcBef>
        <a:spcAft>
          <a:spcPts val="544"/>
        </a:spcAft>
        <a:buClr>
          <a:schemeClr val="accent4"/>
        </a:buClr>
        <a:buSzPct val="80000"/>
        <a:buFont typeface="Arial" charset="0"/>
        <a:buChar char="►"/>
        <a:tabLst/>
        <a:defRPr lang="de-CH" sz="816" kern="1200" noProof="0" smtClean="0">
          <a:solidFill>
            <a:schemeClr val="tx1"/>
          </a:solidFill>
          <a:latin typeface="+mn-lt"/>
          <a:ea typeface="+mn-ea"/>
          <a:cs typeface="+mn-cs"/>
        </a:defRPr>
      </a:lvl5pPr>
      <a:lvl6pPr marL="2568795" indent="-233526" algn="l" defTabSz="934107" rtl="0" eaLnBrk="1" latinLnBrk="0" hangingPunct="1">
        <a:spcBef>
          <a:spcPct val="20000"/>
        </a:spcBef>
        <a:buFont typeface="Arial" pitchFamily="34" charset="0"/>
        <a:buChar char="•"/>
        <a:defRPr sz="2086" kern="1200">
          <a:solidFill>
            <a:schemeClr val="tx1"/>
          </a:solidFill>
          <a:latin typeface="+mn-lt"/>
          <a:ea typeface="+mn-ea"/>
          <a:cs typeface="+mn-cs"/>
        </a:defRPr>
      </a:lvl6pPr>
      <a:lvl7pPr marL="3035855" indent="-233526" algn="l" defTabSz="934107" rtl="0" eaLnBrk="1" latinLnBrk="0" hangingPunct="1">
        <a:spcBef>
          <a:spcPct val="20000"/>
        </a:spcBef>
        <a:buFont typeface="Arial" pitchFamily="34" charset="0"/>
        <a:buChar char="•"/>
        <a:defRPr sz="2086" kern="1200">
          <a:solidFill>
            <a:schemeClr val="tx1"/>
          </a:solidFill>
          <a:latin typeface="+mn-lt"/>
          <a:ea typeface="+mn-ea"/>
          <a:cs typeface="+mn-cs"/>
        </a:defRPr>
      </a:lvl7pPr>
      <a:lvl8pPr marL="3502902" indent="-233526" algn="l" defTabSz="934107" rtl="0" eaLnBrk="1" latinLnBrk="0" hangingPunct="1">
        <a:spcBef>
          <a:spcPct val="20000"/>
        </a:spcBef>
        <a:buFont typeface="Arial" pitchFamily="34" charset="0"/>
        <a:buChar char="•"/>
        <a:defRPr sz="2086" kern="1200">
          <a:solidFill>
            <a:schemeClr val="tx1"/>
          </a:solidFill>
          <a:latin typeface="+mn-lt"/>
          <a:ea typeface="+mn-ea"/>
          <a:cs typeface="+mn-cs"/>
        </a:defRPr>
      </a:lvl8pPr>
      <a:lvl9pPr marL="3969960" indent="-233526" algn="l" defTabSz="934107" rtl="0" eaLnBrk="1" latinLnBrk="0" hangingPunct="1">
        <a:spcBef>
          <a:spcPct val="20000"/>
        </a:spcBef>
        <a:buFont typeface="Arial" pitchFamily="34" charset="0"/>
        <a:buChar char="•"/>
        <a:defRPr sz="2086" kern="1200">
          <a:solidFill>
            <a:schemeClr val="tx1"/>
          </a:solidFill>
          <a:latin typeface="+mn-lt"/>
          <a:ea typeface="+mn-ea"/>
          <a:cs typeface="+mn-cs"/>
        </a:defRPr>
      </a:lvl9pPr>
    </p:bodyStyle>
    <p:otherStyle>
      <a:defPPr>
        <a:defRPr lang="en-US"/>
      </a:defPPr>
      <a:lvl1pPr marL="0" algn="l" defTabSz="934107" rtl="0" eaLnBrk="1" latinLnBrk="0" hangingPunct="1">
        <a:defRPr sz="1905" kern="1200">
          <a:solidFill>
            <a:schemeClr val="tx1"/>
          </a:solidFill>
          <a:latin typeface="+mn-lt"/>
          <a:ea typeface="+mn-ea"/>
          <a:cs typeface="+mn-cs"/>
        </a:defRPr>
      </a:lvl1pPr>
      <a:lvl2pPr marL="467056" algn="l" defTabSz="934107" rtl="0" eaLnBrk="1" latinLnBrk="0" hangingPunct="1">
        <a:defRPr sz="1905" kern="1200">
          <a:solidFill>
            <a:schemeClr val="tx1"/>
          </a:solidFill>
          <a:latin typeface="+mn-lt"/>
          <a:ea typeface="+mn-ea"/>
          <a:cs typeface="+mn-cs"/>
        </a:defRPr>
      </a:lvl2pPr>
      <a:lvl3pPr marL="934107" algn="l" defTabSz="934107" rtl="0" eaLnBrk="1" latinLnBrk="0" hangingPunct="1">
        <a:defRPr sz="1905" kern="1200">
          <a:solidFill>
            <a:schemeClr val="tx1"/>
          </a:solidFill>
          <a:latin typeface="+mn-lt"/>
          <a:ea typeface="+mn-ea"/>
          <a:cs typeface="+mn-cs"/>
        </a:defRPr>
      </a:lvl3pPr>
      <a:lvl4pPr marL="1401158" algn="l" defTabSz="934107" rtl="0" eaLnBrk="1" latinLnBrk="0" hangingPunct="1">
        <a:defRPr sz="1905" kern="1200">
          <a:solidFill>
            <a:schemeClr val="tx1"/>
          </a:solidFill>
          <a:latin typeface="+mn-lt"/>
          <a:ea typeface="+mn-ea"/>
          <a:cs typeface="+mn-cs"/>
        </a:defRPr>
      </a:lvl4pPr>
      <a:lvl5pPr marL="1868221" algn="l" defTabSz="934107" rtl="0" eaLnBrk="1" latinLnBrk="0" hangingPunct="1">
        <a:defRPr sz="1905" kern="1200">
          <a:solidFill>
            <a:schemeClr val="tx1"/>
          </a:solidFill>
          <a:latin typeface="+mn-lt"/>
          <a:ea typeface="+mn-ea"/>
          <a:cs typeface="+mn-cs"/>
        </a:defRPr>
      </a:lvl5pPr>
      <a:lvl6pPr marL="2335272" algn="l" defTabSz="934107" rtl="0" eaLnBrk="1" latinLnBrk="0" hangingPunct="1">
        <a:defRPr sz="1905" kern="1200">
          <a:solidFill>
            <a:schemeClr val="tx1"/>
          </a:solidFill>
          <a:latin typeface="+mn-lt"/>
          <a:ea typeface="+mn-ea"/>
          <a:cs typeface="+mn-cs"/>
        </a:defRPr>
      </a:lvl6pPr>
      <a:lvl7pPr marL="2802320" algn="l" defTabSz="934107" rtl="0" eaLnBrk="1" latinLnBrk="0" hangingPunct="1">
        <a:defRPr sz="1905" kern="1200">
          <a:solidFill>
            <a:schemeClr val="tx1"/>
          </a:solidFill>
          <a:latin typeface="+mn-lt"/>
          <a:ea typeface="+mn-ea"/>
          <a:cs typeface="+mn-cs"/>
        </a:defRPr>
      </a:lvl7pPr>
      <a:lvl8pPr marL="3269381" algn="l" defTabSz="934107" rtl="0" eaLnBrk="1" latinLnBrk="0" hangingPunct="1">
        <a:defRPr sz="1905" kern="1200">
          <a:solidFill>
            <a:schemeClr val="tx1"/>
          </a:solidFill>
          <a:latin typeface="+mn-lt"/>
          <a:ea typeface="+mn-ea"/>
          <a:cs typeface="+mn-cs"/>
        </a:defRPr>
      </a:lvl8pPr>
      <a:lvl9pPr marL="3736434" algn="l" defTabSz="934107"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jpe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6.xml"/><Relationship Id="rId4" Type="http://schemas.openxmlformats.org/officeDocument/2006/relationships/image" Target="../media/image44.emf"/></Relationships>
</file>

<file path=ppt/slides/_rels/slide2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9.xml"/><Relationship Id="rId5" Type="http://schemas.openxmlformats.org/officeDocument/2006/relationships/slideLayout" Target="../slideLayouts/slideLayout5.xml"/><Relationship Id="rId4" Type="http://schemas.openxmlformats.org/officeDocument/2006/relationships/tags" Target="../tags/tag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tags" Target="../tags/tag16.xml"/><Relationship Id="rId7" Type="http://schemas.openxmlformats.org/officeDocument/2006/relationships/oleObject" Target="../embeddings/oleObject7.bin"/><Relationship Id="rId2" Type="http://schemas.openxmlformats.org/officeDocument/2006/relationships/tags" Target="../tags/tag15.xml"/><Relationship Id="rId1" Type="http://schemas.openxmlformats.org/officeDocument/2006/relationships/vmlDrawing" Target="../drawings/vmlDrawing7.vml"/><Relationship Id="rId6" Type="http://schemas.openxmlformats.org/officeDocument/2006/relationships/notesSlide" Target="../notesSlides/notesSlide13.xml"/><Relationship Id="rId5" Type="http://schemas.openxmlformats.org/officeDocument/2006/relationships/slideLayout" Target="../slideLayouts/slideLayout5.xml"/><Relationship Id="rId10" Type="http://schemas.openxmlformats.org/officeDocument/2006/relationships/image" Target="../media/image50.png"/><Relationship Id="rId4" Type="http://schemas.openxmlformats.org/officeDocument/2006/relationships/tags" Target="../tags/tag17.xml"/><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30.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48.emf"/><Relationship Id="rId2" Type="http://schemas.openxmlformats.org/officeDocument/2006/relationships/tags" Target="../tags/tag18.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14.xml"/><Relationship Id="rId4"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21.xml"/><Relationship Id="rId7" Type="http://schemas.openxmlformats.org/officeDocument/2006/relationships/image" Target="../media/image48.emf"/><Relationship Id="rId2" Type="http://schemas.openxmlformats.org/officeDocument/2006/relationships/tags" Target="../tags/tag20.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15.xml"/><Relationship Id="rId10" Type="http://schemas.openxmlformats.org/officeDocument/2006/relationships/image" Target="../media/image53.png"/><Relationship Id="rId4" Type="http://schemas.openxmlformats.org/officeDocument/2006/relationships/slideLayout" Target="../slideLayouts/slideLayout5.xml"/><Relationship Id="rId9"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48.emf"/><Relationship Id="rId2" Type="http://schemas.openxmlformats.org/officeDocument/2006/relationships/tags" Target="../tags/tag22.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notesSlide" Target="../notesSlides/notesSlide16.xml"/><Relationship Id="rId4"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55.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jpe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png"/><Relationship Id="rId9" Type="http://schemas.openxmlformats.org/officeDocument/2006/relationships/image" Target="../media/image63.png"/></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73.jpeg"/><Relationship Id="rId5" Type="http://schemas.openxmlformats.org/officeDocument/2006/relationships/image" Target="../media/image72.png"/><Relationship Id="rId4" Type="http://schemas.openxmlformats.org/officeDocument/2006/relationships/image" Target="../media/image71.jpeg"/></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jpeg"/><Relationship Id="rId7"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85.tiff"/><Relationship Id="rId3" Type="http://schemas.openxmlformats.org/officeDocument/2006/relationships/image" Target="../media/image82.png"/><Relationship Id="rId7" Type="http://schemas.openxmlformats.org/officeDocument/2006/relationships/image" Target="../media/image84.jpe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83.png"/><Relationship Id="rId10" Type="http://schemas.openxmlformats.org/officeDocument/2006/relationships/image" Target="../media/image87.png"/><Relationship Id="rId4" Type="http://schemas.microsoft.com/office/2007/relationships/hdphoto" Target="../media/hdphoto1.wdp"/><Relationship Id="rId9" Type="http://schemas.openxmlformats.org/officeDocument/2006/relationships/image" Target="../media/image86.png"/></Relationships>
</file>

<file path=ppt/slides/_rels/slide4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4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jpe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98.jpeg"/><Relationship Id="rId5" Type="http://schemas.openxmlformats.org/officeDocument/2006/relationships/image" Target="../media/image97.jpeg"/><Relationship Id="rId10" Type="http://schemas.openxmlformats.org/officeDocument/2006/relationships/image" Target="../media/image102.png"/><Relationship Id="rId4" Type="http://schemas.openxmlformats.org/officeDocument/2006/relationships/image" Target="../media/image96.jpeg"/><Relationship Id="rId9" Type="http://schemas.openxmlformats.org/officeDocument/2006/relationships/image" Target="../media/image101.png"/></Relationships>
</file>

<file path=ppt/slides/_rels/slide4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jpeg"/><Relationship Id="rId12" Type="http://schemas.openxmlformats.org/officeDocument/2006/relationships/image" Target="../media/image112.jpe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06.jpeg"/><Relationship Id="rId11" Type="http://schemas.openxmlformats.org/officeDocument/2006/relationships/image" Target="../media/image111.jpeg"/><Relationship Id="rId5" Type="http://schemas.openxmlformats.org/officeDocument/2006/relationships/image" Target="../media/image105.jpeg"/><Relationship Id="rId10" Type="http://schemas.openxmlformats.org/officeDocument/2006/relationships/image" Target="../media/image110.jpeg"/><Relationship Id="rId4" Type="http://schemas.openxmlformats.org/officeDocument/2006/relationships/image" Target="../media/image104.svg"/><Relationship Id="rId9" Type="http://schemas.openxmlformats.org/officeDocument/2006/relationships/image" Target="../media/image109.png"/></Relationships>
</file>

<file path=ppt/slides/_rels/slide4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15.jpg"/><Relationship Id="rId4" Type="http://schemas.openxmlformats.org/officeDocument/2006/relationships/image" Target="../media/image114.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22.jpeg"/><Relationship Id="rId3" Type="http://schemas.openxmlformats.org/officeDocument/2006/relationships/image" Target="../media/image117.png"/><Relationship Id="rId7" Type="http://schemas.openxmlformats.org/officeDocument/2006/relationships/image" Target="../media/image121.jpe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20.jpeg"/><Relationship Id="rId5" Type="http://schemas.openxmlformats.org/officeDocument/2006/relationships/image" Target="../media/image119.png"/><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26.tiff"/><Relationship Id="rId5" Type="http://schemas.openxmlformats.org/officeDocument/2006/relationships/image" Target="../media/image125.tiff"/><Relationship Id="rId4" Type="http://schemas.openxmlformats.org/officeDocument/2006/relationships/image" Target="../media/image124.tiff"/></Relationships>
</file>

<file path=ppt/slides/_rels/slide49.xml.rels><?xml version="1.0" encoding="UTF-8" standalone="yes"?>
<Relationships xmlns="http://schemas.openxmlformats.org/package/2006/relationships"><Relationship Id="rId3" Type="http://schemas.openxmlformats.org/officeDocument/2006/relationships/image" Target="../media/image127.tiff"/><Relationship Id="rId7" Type="http://schemas.openxmlformats.org/officeDocument/2006/relationships/image" Target="../media/image131.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30.tiff"/><Relationship Id="rId5" Type="http://schemas.openxmlformats.org/officeDocument/2006/relationships/image" Target="../media/image129.jpeg"/><Relationship Id="rId4" Type="http://schemas.openxmlformats.org/officeDocument/2006/relationships/image" Target="../media/image128.png"/></Relationships>
</file>

<file path=ppt/slides/_rels/slide5.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3.xml"/><Relationship Id="rId5" Type="http://schemas.openxmlformats.org/officeDocument/2006/relationships/slideLayout" Target="../slideLayouts/slideLayout5.xml"/><Relationship Id="rId4" Type="http://schemas.openxmlformats.org/officeDocument/2006/relationships/tags" Target="../tags/tag10.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55.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35.xml"/><Relationship Id="rId5" Type="http://schemas.openxmlformats.org/officeDocument/2006/relationships/slideLayout" Target="../slideLayouts/slideLayout5.xml"/><Relationship Id="rId4" Type="http://schemas.openxmlformats.org/officeDocument/2006/relationships/tags" Target="../tags/tag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19.sv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5A018C30-64A8-4715-9306-7EDE693A417B}"/>
              </a:ext>
            </a:extLst>
          </p:cNvPr>
          <p:cNvSpPr>
            <a:spLocks noGrp="1"/>
          </p:cNvSpPr>
          <p:nvPr>
            <p:ph type="title"/>
          </p:nvPr>
        </p:nvSpPr>
        <p:spPr>
          <a:xfrm>
            <a:off x="2128155" y="1322614"/>
            <a:ext cx="6377670" cy="898075"/>
          </a:xfrm>
        </p:spPr>
        <p:txBody>
          <a:bodyPr/>
          <a:lstStyle/>
          <a:p>
            <a:r>
              <a:rPr lang="zh-CN" altLang="en-US" sz="5000" dirty="0"/>
              <a:t>千岛湖水基金</a:t>
            </a:r>
            <a:br>
              <a:rPr lang="en-US" altLang="zh-CN" sz="5000" dirty="0"/>
            </a:br>
            <a:r>
              <a:rPr lang="zh-CN" altLang="en-US" sz="5000" dirty="0"/>
              <a:t>品牌咨询项目</a:t>
            </a:r>
          </a:p>
        </p:txBody>
      </p:sp>
      <p:sp>
        <p:nvSpPr>
          <p:cNvPr id="9" name="文本占位符 8">
            <a:extLst>
              <a:ext uri="{FF2B5EF4-FFF2-40B4-BE49-F238E27FC236}">
                <a16:creationId xmlns:a16="http://schemas.microsoft.com/office/drawing/2014/main" id="{9672CE41-A991-4066-8158-FF6F3A75698D}"/>
              </a:ext>
            </a:extLst>
          </p:cNvPr>
          <p:cNvSpPr>
            <a:spLocks noGrp="1"/>
          </p:cNvSpPr>
          <p:nvPr>
            <p:ph type="body" sz="quarter" idx="12"/>
          </p:nvPr>
        </p:nvSpPr>
        <p:spPr/>
        <p:txBody>
          <a:bodyPr>
            <a:noAutofit/>
          </a:bodyPr>
          <a:lstStyle/>
          <a:p>
            <a:r>
              <a:rPr lang="zh-CN" altLang="en-US" sz="2600" b="1" dirty="0">
                <a:solidFill>
                  <a:schemeClr val="bg1"/>
                </a:solidFill>
              </a:rPr>
              <a:t>初期汇报</a:t>
            </a:r>
          </a:p>
        </p:txBody>
      </p:sp>
      <p:sp>
        <p:nvSpPr>
          <p:cNvPr id="10" name="文本占位符 9">
            <a:extLst>
              <a:ext uri="{FF2B5EF4-FFF2-40B4-BE49-F238E27FC236}">
                <a16:creationId xmlns:a16="http://schemas.microsoft.com/office/drawing/2014/main" id="{D1610597-A88C-4009-9015-00D970D8D8FB}"/>
              </a:ext>
            </a:extLst>
          </p:cNvPr>
          <p:cNvSpPr>
            <a:spLocks noGrp="1"/>
          </p:cNvSpPr>
          <p:nvPr>
            <p:ph type="body" sz="quarter" idx="13"/>
          </p:nvPr>
        </p:nvSpPr>
        <p:spPr/>
        <p:txBody>
          <a:bodyPr>
            <a:noAutofit/>
          </a:bodyPr>
          <a:lstStyle/>
          <a:p>
            <a:r>
              <a:rPr lang="en-US" altLang="zh-CN" sz="1600" dirty="0"/>
              <a:t>2020</a:t>
            </a:r>
            <a:r>
              <a:rPr lang="zh-CN" altLang="en-US" sz="1600" dirty="0"/>
              <a:t>年</a:t>
            </a:r>
            <a:r>
              <a:rPr lang="en-US" altLang="zh-CN" sz="1600" dirty="0"/>
              <a:t>4</a:t>
            </a:r>
            <a:r>
              <a:rPr lang="zh-CN" altLang="en-US" sz="1600" dirty="0"/>
              <a:t>月</a:t>
            </a:r>
          </a:p>
        </p:txBody>
      </p:sp>
      <p:sp>
        <p:nvSpPr>
          <p:cNvPr id="2" name="灯片编号占位符 1">
            <a:extLst>
              <a:ext uri="{FF2B5EF4-FFF2-40B4-BE49-F238E27FC236}">
                <a16:creationId xmlns:a16="http://schemas.microsoft.com/office/drawing/2014/main" id="{B7D2C0CD-C5A6-4AF3-815B-7A0AEA1B4749}"/>
              </a:ext>
            </a:extLst>
          </p:cNvPr>
          <p:cNvSpPr>
            <a:spLocks noGrp="1"/>
          </p:cNvSpPr>
          <p:nvPr>
            <p:ph type="sldNum" sz="quarter" idx="4294967295"/>
          </p:nvPr>
        </p:nvSpPr>
        <p:spPr>
          <a:xfrm>
            <a:off x="9448800" y="6283325"/>
            <a:ext cx="2743200" cy="365125"/>
          </a:xfrm>
          <a:prstGeom prst="rect">
            <a:avLst/>
          </a:prstGeom>
        </p:spPr>
        <p:txBody>
          <a:bodyPr/>
          <a:lstStyle/>
          <a:p>
            <a:fld id="{75FEFD6D-9859-9D45-93A4-932876573002}" type="slidenum">
              <a:rPr lang="en-US" smtClean="0"/>
              <a:t>1</a:t>
            </a:fld>
            <a:endParaRPr lang="en-US"/>
          </a:p>
        </p:txBody>
      </p:sp>
    </p:spTree>
    <p:extLst>
      <p:ext uri="{BB962C8B-B14F-4D97-AF65-F5344CB8AC3E}">
        <p14:creationId xmlns:p14="http://schemas.microsoft.com/office/powerpoint/2010/main" val="3027846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C63441-F4C0-41EF-B5A4-A064AB013ACB}"/>
              </a:ext>
            </a:extLst>
          </p:cNvPr>
          <p:cNvSpPr>
            <a:spLocks noGrp="1"/>
          </p:cNvSpPr>
          <p:nvPr>
            <p:ph type="title"/>
          </p:nvPr>
        </p:nvSpPr>
        <p:spPr>
          <a:xfrm>
            <a:off x="601433" y="438604"/>
            <a:ext cx="9117919" cy="460800"/>
          </a:xfrm>
        </p:spPr>
        <p:txBody>
          <a:bodyPr>
            <a:normAutofit/>
          </a:bodyPr>
          <a:lstStyle/>
          <a:p>
            <a:r>
              <a:rPr lang="zh-CN" altLang="en-US" dirty="0"/>
              <a:t>除此之外，为明确品牌定位，我们需要回答这些问题</a:t>
            </a:r>
            <a:endParaRPr lang="en-US" dirty="0"/>
          </a:p>
        </p:txBody>
      </p:sp>
      <p:sp>
        <p:nvSpPr>
          <p:cNvPr id="3" name="灯片编号占位符 2">
            <a:extLst>
              <a:ext uri="{FF2B5EF4-FFF2-40B4-BE49-F238E27FC236}">
                <a16:creationId xmlns:a16="http://schemas.microsoft.com/office/drawing/2014/main" id="{594E6FFE-A8DA-4CB1-80B1-E5B212B4191E}"/>
              </a:ext>
            </a:extLst>
          </p:cNvPr>
          <p:cNvSpPr>
            <a:spLocks noGrp="1"/>
          </p:cNvSpPr>
          <p:nvPr>
            <p:ph type="sldNum" sz="quarter" idx="14"/>
          </p:nvPr>
        </p:nvSpPr>
        <p:spPr/>
        <p:txBody>
          <a:bodyPr/>
          <a:lstStyle/>
          <a:p>
            <a:fld id="{E6049C3D-CCF1-41B9-A681-D61E0CAE4A17}" type="slidenum">
              <a:rPr lang="en-US" altLang="zh-CN" smtClean="0"/>
              <a:pPr/>
              <a:t>10</a:t>
            </a:fld>
            <a:endParaRPr lang="en-US" dirty="0"/>
          </a:p>
        </p:txBody>
      </p:sp>
      <p:sp>
        <p:nvSpPr>
          <p:cNvPr id="4" name="文本占位符 3">
            <a:extLst>
              <a:ext uri="{FF2B5EF4-FFF2-40B4-BE49-F238E27FC236}">
                <a16:creationId xmlns:a16="http://schemas.microsoft.com/office/drawing/2014/main" id="{3EFDD663-9454-4A04-998F-61B59D1DB509}"/>
              </a:ext>
            </a:extLst>
          </p:cNvPr>
          <p:cNvSpPr>
            <a:spLocks noGrp="1"/>
          </p:cNvSpPr>
          <p:nvPr>
            <p:ph type="body" sz="quarter" idx="15"/>
          </p:nvPr>
        </p:nvSpPr>
        <p:spPr/>
        <p:txBody>
          <a:bodyPr/>
          <a:lstStyle/>
          <a:p>
            <a:endParaRPr lang="en-US"/>
          </a:p>
        </p:txBody>
      </p:sp>
      <p:sp>
        <p:nvSpPr>
          <p:cNvPr id="63" name="Freeform 11">
            <a:extLst>
              <a:ext uri="{FF2B5EF4-FFF2-40B4-BE49-F238E27FC236}">
                <a16:creationId xmlns:a16="http://schemas.microsoft.com/office/drawing/2014/main" id="{5D9F914C-BE23-405D-8FDA-20318DE45AF5}"/>
              </a:ext>
            </a:extLst>
          </p:cNvPr>
          <p:cNvSpPr/>
          <p:nvPr/>
        </p:nvSpPr>
        <p:spPr>
          <a:xfrm rot="5400000" flipV="1">
            <a:off x="4388276" y="2169036"/>
            <a:ext cx="1514058" cy="1514057"/>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chemeClr val="tx1">
              <a:lumMod val="20000"/>
              <a:lumOff val="80000"/>
            </a:schemeClr>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685783">
              <a:defRPr/>
            </a:pPr>
            <a:endParaRPr lang="en-NZ" kern="0" dirty="0" err="1">
              <a:solidFill>
                <a:srgbClr val="000000">
                  <a:lumMod val="75000"/>
                  <a:lumOff val="25000"/>
                </a:srgbClr>
              </a:solidFill>
            </a:endParaRPr>
          </a:p>
        </p:txBody>
      </p:sp>
      <p:cxnSp>
        <p:nvCxnSpPr>
          <p:cNvPr id="64" name="Straight Connector 12">
            <a:extLst>
              <a:ext uri="{FF2B5EF4-FFF2-40B4-BE49-F238E27FC236}">
                <a16:creationId xmlns:a16="http://schemas.microsoft.com/office/drawing/2014/main" id="{D88FB9A9-1EFE-4D10-9A62-D9FF97BCDEC5}"/>
              </a:ext>
            </a:extLst>
          </p:cNvPr>
          <p:cNvCxnSpPr/>
          <p:nvPr/>
        </p:nvCxnSpPr>
        <p:spPr>
          <a:xfrm flipH="1">
            <a:off x="3713283" y="3693458"/>
            <a:ext cx="4290935" cy="1"/>
          </a:xfrm>
          <a:prstGeom prst="line">
            <a:avLst/>
          </a:prstGeom>
          <a:noFill/>
          <a:ln w="76200" cap="flat" cmpd="sng" algn="ctr">
            <a:solidFill>
              <a:schemeClr val="bg1"/>
            </a:solidFill>
            <a:prstDash val="solid"/>
            <a:miter lim="800000"/>
          </a:ln>
          <a:effectLst/>
        </p:spPr>
      </p:cxnSp>
      <p:sp>
        <p:nvSpPr>
          <p:cNvPr id="65" name="TextBox 13">
            <a:extLst>
              <a:ext uri="{FF2B5EF4-FFF2-40B4-BE49-F238E27FC236}">
                <a16:creationId xmlns:a16="http://schemas.microsoft.com/office/drawing/2014/main" id="{C7D17F50-C653-4FB6-8A0A-27C445D555D9}"/>
              </a:ext>
            </a:extLst>
          </p:cNvPr>
          <p:cNvSpPr txBox="1"/>
          <p:nvPr/>
        </p:nvSpPr>
        <p:spPr>
          <a:xfrm rot="18740480">
            <a:off x="4249873" y="2802861"/>
            <a:ext cx="1985854" cy="558194"/>
          </a:xfrm>
          <a:prstGeom prst="rect">
            <a:avLst/>
          </a:prstGeom>
          <a:noFill/>
        </p:spPr>
        <p:txBody>
          <a:bodyPr wrap="square" rtlCol="0">
            <a:prstTxWarp prst="textArchUp">
              <a:avLst>
                <a:gd name="adj" fmla="val 11069913"/>
              </a:avLst>
            </a:prstTxWarp>
            <a:noAutofit/>
          </a:bodyPr>
          <a:lstStyle/>
          <a:p>
            <a:pPr algn="ctr"/>
            <a:r>
              <a:rPr lang="zh-CN" altLang="en-US" sz="1400" spc="300" dirty="0">
                <a:solidFill>
                  <a:srgbClr val="000000">
                    <a:lumMod val="75000"/>
                    <a:lumOff val="25000"/>
                  </a:srgbClr>
                </a:solidFill>
                <a:latin typeface="微软雅黑" panose="020B0503020204020204" pitchFamily="34" charset="-122"/>
                <a:ea typeface="微软雅黑" panose="020B0503020204020204" pitchFamily="34" charset="-122"/>
              </a:rPr>
              <a:t>品牌信仰</a:t>
            </a:r>
            <a:endParaRPr lang="en-US" altLang="zh-CN" sz="1400" spc="30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66" name="Freeform 14">
            <a:extLst>
              <a:ext uri="{FF2B5EF4-FFF2-40B4-BE49-F238E27FC236}">
                <a16:creationId xmlns:a16="http://schemas.microsoft.com/office/drawing/2014/main" id="{FC1B0856-783A-45FE-B751-A8BE46963953}"/>
              </a:ext>
            </a:extLst>
          </p:cNvPr>
          <p:cNvSpPr/>
          <p:nvPr/>
        </p:nvSpPr>
        <p:spPr>
          <a:xfrm rot="5400000">
            <a:off x="5967242" y="2166279"/>
            <a:ext cx="1515711" cy="1515711"/>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chemeClr val="accent6">
              <a:lumMod val="85000"/>
            </a:schemeClr>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685783">
              <a:defRPr/>
            </a:pPr>
            <a:endParaRPr lang="en-NZ" kern="0" dirty="0" err="1">
              <a:solidFill>
                <a:srgbClr val="000000">
                  <a:lumMod val="75000"/>
                  <a:lumOff val="25000"/>
                </a:srgbClr>
              </a:solidFill>
            </a:endParaRPr>
          </a:p>
        </p:txBody>
      </p:sp>
      <p:sp>
        <p:nvSpPr>
          <p:cNvPr id="67" name="TextBox 15">
            <a:extLst>
              <a:ext uri="{FF2B5EF4-FFF2-40B4-BE49-F238E27FC236}">
                <a16:creationId xmlns:a16="http://schemas.microsoft.com/office/drawing/2014/main" id="{9320025B-20F0-4899-8F0C-1CA5A2E6077F}"/>
              </a:ext>
            </a:extLst>
          </p:cNvPr>
          <p:cNvSpPr txBox="1"/>
          <p:nvPr/>
        </p:nvSpPr>
        <p:spPr>
          <a:xfrm rot="2858132">
            <a:off x="5893592" y="2814436"/>
            <a:ext cx="1481036" cy="573821"/>
          </a:xfrm>
          <a:prstGeom prst="rect">
            <a:avLst/>
          </a:prstGeom>
          <a:noFill/>
        </p:spPr>
        <p:txBody>
          <a:bodyPr wrap="square" rtlCol="0">
            <a:prstTxWarp prst="textArchUp">
              <a:avLst>
                <a:gd name="adj" fmla="val 12128170"/>
              </a:avLst>
            </a:prstTxWarp>
            <a:noAutofit/>
          </a:bodyPr>
          <a:lstStyle/>
          <a:p>
            <a:pPr algn="ctr"/>
            <a:r>
              <a:rPr lang="zh-CN" altLang="en-US" sz="1400" spc="300" dirty="0">
                <a:solidFill>
                  <a:srgbClr val="000000">
                    <a:lumMod val="75000"/>
                    <a:lumOff val="25000"/>
                  </a:srgbClr>
                </a:solidFill>
                <a:latin typeface="微软雅黑" panose="020B0503020204020204" pitchFamily="34" charset="-122"/>
                <a:ea typeface="微软雅黑" panose="020B0503020204020204" pitchFamily="34" charset="-122"/>
              </a:rPr>
              <a:t>品牌形象</a:t>
            </a:r>
            <a:endParaRPr lang="en-US" altLang="zh-CN" sz="1400" spc="30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68" name="TextBox 20">
            <a:extLst>
              <a:ext uri="{FF2B5EF4-FFF2-40B4-BE49-F238E27FC236}">
                <a16:creationId xmlns:a16="http://schemas.microsoft.com/office/drawing/2014/main" id="{9A501D92-EE80-44CF-A499-7F9AB24C6626}"/>
              </a:ext>
            </a:extLst>
          </p:cNvPr>
          <p:cNvSpPr txBox="1"/>
          <p:nvPr/>
        </p:nvSpPr>
        <p:spPr>
          <a:xfrm>
            <a:off x="8034935" y="2560543"/>
            <a:ext cx="3473213" cy="523220"/>
          </a:xfrm>
          <a:prstGeom prst="rect">
            <a:avLst/>
          </a:prstGeom>
          <a:noFill/>
        </p:spPr>
        <p:txBody>
          <a:bodyPr wrap="square" rtlCol="0">
            <a:spAutoFit/>
          </a:bodyPr>
          <a:lstStyle/>
          <a:p>
            <a:pPr algn="r" defTabSz="685783">
              <a:spcAft>
                <a:spcPts val="600"/>
              </a:spcAft>
            </a:pPr>
            <a:r>
              <a:rPr lang="zh-CN" altLang="en-US" sz="1400" dirty="0">
                <a:solidFill>
                  <a:srgbClr val="000000">
                    <a:lumMod val="75000"/>
                    <a:lumOff val="25000"/>
                  </a:srgbClr>
                </a:solidFill>
                <a:ea typeface="微软雅黑" panose="020B0503020204020204" pitchFamily="34" charset="-122"/>
              </a:rPr>
              <a:t>受众渴望用什么样的方式填补生活？我们怎样的特质可以满足他们的需求？</a:t>
            </a:r>
          </a:p>
        </p:txBody>
      </p:sp>
      <p:cxnSp>
        <p:nvCxnSpPr>
          <p:cNvPr id="69" name="Straight Connector 24">
            <a:extLst>
              <a:ext uri="{FF2B5EF4-FFF2-40B4-BE49-F238E27FC236}">
                <a16:creationId xmlns:a16="http://schemas.microsoft.com/office/drawing/2014/main" id="{C547BFBD-6B9C-46F0-AAF7-7D37095A850A}"/>
              </a:ext>
            </a:extLst>
          </p:cNvPr>
          <p:cNvCxnSpPr>
            <a:cxnSpLocks/>
          </p:cNvCxnSpPr>
          <p:nvPr/>
        </p:nvCxnSpPr>
        <p:spPr>
          <a:xfrm>
            <a:off x="11533188" y="2560543"/>
            <a:ext cx="0" cy="500617"/>
          </a:xfrm>
          <a:prstGeom prst="line">
            <a:avLst/>
          </a:prstGeom>
          <a:noFill/>
          <a:ln w="38100" cap="flat" cmpd="sng" algn="ctr">
            <a:solidFill>
              <a:schemeClr val="accent1"/>
            </a:solidFill>
            <a:prstDash val="solid"/>
            <a:miter lim="800000"/>
          </a:ln>
          <a:effectLst/>
        </p:spPr>
      </p:cxnSp>
      <p:sp>
        <p:nvSpPr>
          <p:cNvPr id="70" name="TextBox 26">
            <a:extLst>
              <a:ext uri="{FF2B5EF4-FFF2-40B4-BE49-F238E27FC236}">
                <a16:creationId xmlns:a16="http://schemas.microsoft.com/office/drawing/2014/main" id="{EAC31198-8656-4AA1-AB79-F7C65F89634B}"/>
              </a:ext>
            </a:extLst>
          </p:cNvPr>
          <p:cNvSpPr txBox="1"/>
          <p:nvPr/>
        </p:nvSpPr>
        <p:spPr>
          <a:xfrm>
            <a:off x="717276" y="2560543"/>
            <a:ext cx="3520894" cy="1107996"/>
          </a:xfrm>
          <a:prstGeom prst="rect">
            <a:avLst/>
          </a:prstGeom>
          <a:noFill/>
        </p:spPr>
        <p:txBody>
          <a:bodyPr wrap="square" rtlCol="0">
            <a:spAutoFit/>
          </a:bodyPr>
          <a:lstStyle/>
          <a:p>
            <a:pPr defTabSz="685783">
              <a:spcAft>
                <a:spcPts val="600"/>
              </a:spcAft>
            </a:pPr>
            <a:r>
              <a:rPr lang="zh-CN" altLang="en-US" sz="1400" dirty="0">
                <a:solidFill>
                  <a:srgbClr val="000000">
                    <a:lumMod val="75000"/>
                    <a:lumOff val="25000"/>
                  </a:srgbClr>
                </a:solidFill>
                <a:ea typeface="微软雅黑" panose="020B0503020204020204" pitchFamily="34" charset="-122"/>
              </a:rPr>
              <a:t>我们希望实现什么？</a:t>
            </a:r>
            <a:endParaRPr lang="en-US" altLang="zh-CN" sz="1400" dirty="0">
              <a:solidFill>
                <a:srgbClr val="000000">
                  <a:lumMod val="75000"/>
                  <a:lumOff val="25000"/>
                </a:srgbClr>
              </a:solidFill>
              <a:ea typeface="微软雅黑" panose="020B0503020204020204" pitchFamily="34" charset="-122"/>
            </a:endParaRPr>
          </a:p>
          <a:p>
            <a:pPr defTabSz="685783">
              <a:spcAft>
                <a:spcPts val="600"/>
              </a:spcAft>
            </a:pPr>
            <a:r>
              <a:rPr lang="zh-CN" altLang="en-US" sz="1400" dirty="0">
                <a:solidFill>
                  <a:srgbClr val="000000">
                    <a:lumMod val="75000"/>
                    <a:lumOff val="25000"/>
                  </a:srgbClr>
                </a:solidFill>
                <a:ea typeface="微软雅黑" panose="020B0503020204020204" pitchFamily="34" charset="-122"/>
              </a:rPr>
              <a:t>如何让受众认同我们正在努力的事情？</a:t>
            </a:r>
            <a:endParaRPr lang="en-US" altLang="zh-CN" sz="1400" dirty="0">
              <a:solidFill>
                <a:srgbClr val="000000">
                  <a:lumMod val="75000"/>
                  <a:lumOff val="25000"/>
                </a:srgbClr>
              </a:solidFill>
              <a:ea typeface="微软雅黑" panose="020B0503020204020204" pitchFamily="34" charset="-122"/>
            </a:endParaRPr>
          </a:p>
          <a:p>
            <a:pPr defTabSz="685783">
              <a:spcAft>
                <a:spcPts val="600"/>
              </a:spcAft>
            </a:pPr>
            <a:r>
              <a:rPr lang="zh-CN" altLang="en-US" sz="1400" dirty="0">
                <a:solidFill>
                  <a:srgbClr val="000000">
                    <a:lumMod val="75000"/>
                    <a:lumOff val="25000"/>
                  </a:srgbClr>
                </a:solidFill>
                <a:ea typeface="微软雅黑" panose="020B0503020204020204" pitchFamily="34" charset="-122"/>
              </a:rPr>
              <a:t>如何让用户产生信仰，并参与到我们所做的事情中？</a:t>
            </a:r>
            <a:endParaRPr lang="en-US" altLang="zh-CN" sz="1400" dirty="0">
              <a:solidFill>
                <a:srgbClr val="000000">
                  <a:lumMod val="75000"/>
                  <a:lumOff val="25000"/>
                </a:srgbClr>
              </a:solidFill>
              <a:ea typeface="微软雅黑" panose="020B0503020204020204" pitchFamily="34" charset="-122"/>
            </a:endParaRPr>
          </a:p>
        </p:txBody>
      </p:sp>
      <p:cxnSp>
        <p:nvCxnSpPr>
          <p:cNvPr id="71" name="Straight Connector 27">
            <a:extLst>
              <a:ext uri="{FF2B5EF4-FFF2-40B4-BE49-F238E27FC236}">
                <a16:creationId xmlns:a16="http://schemas.microsoft.com/office/drawing/2014/main" id="{2BA779B5-EB77-44F5-BD83-FFBAA2FE3CE1}"/>
              </a:ext>
            </a:extLst>
          </p:cNvPr>
          <p:cNvCxnSpPr>
            <a:cxnSpLocks/>
          </p:cNvCxnSpPr>
          <p:nvPr/>
        </p:nvCxnSpPr>
        <p:spPr>
          <a:xfrm>
            <a:off x="614953" y="2560543"/>
            <a:ext cx="0" cy="500617"/>
          </a:xfrm>
          <a:prstGeom prst="line">
            <a:avLst/>
          </a:prstGeom>
          <a:noFill/>
          <a:ln w="38100" cap="flat" cmpd="sng" algn="ctr">
            <a:solidFill>
              <a:schemeClr val="accent1"/>
            </a:solidFill>
            <a:prstDash val="solid"/>
            <a:miter lim="800000"/>
          </a:ln>
          <a:effectLst/>
        </p:spPr>
      </p:cxnSp>
      <p:sp>
        <p:nvSpPr>
          <p:cNvPr id="57" name="Freeform 7">
            <a:extLst>
              <a:ext uri="{FF2B5EF4-FFF2-40B4-BE49-F238E27FC236}">
                <a16:creationId xmlns:a16="http://schemas.microsoft.com/office/drawing/2014/main" id="{73DF251C-1CB1-42CB-A8E8-2055DEC53169}"/>
              </a:ext>
            </a:extLst>
          </p:cNvPr>
          <p:cNvSpPr/>
          <p:nvPr/>
        </p:nvSpPr>
        <p:spPr>
          <a:xfrm rot="5400000" flipH="1" flipV="1">
            <a:off x="4400666" y="3705262"/>
            <a:ext cx="1515712" cy="1515711"/>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rgbClr val="C1C2C3"/>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685783">
              <a:defRPr/>
            </a:pPr>
            <a:endParaRPr lang="en-NZ" kern="0" dirty="0" err="1">
              <a:solidFill>
                <a:srgbClr val="000000">
                  <a:lumMod val="75000"/>
                  <a:lumOff val="25000"/>
                </a:srgbClr>
              </a:solidFill>
            </a:endParaRPr>
          </a:p>
        </p:txBody>
      </p:sp>
      <p:sp>
        <p:nvSpPr>
          <p:cNvPr id="58" name="Freeform 9">
            <a:extLst>
              <a:ext uri="{FF2B5EF4-FFF2-40B4-BE49-F238E27FC236}">
                <a16:creationId xmlns:a16="http://schemas.microsoft.com/office/drawing/2014/main" id="{F2DE1B81-C8DD-4D2E-8BD5-EEF3F4511555}"/>
              </a:ext>
            </a:extLst>
          </p:cNvPr>
          <p:cNvSpPr/>
          <p:nvPr/>
        </p:nvSpPr>
        <p:spPr>
          <a:xfrm rot="5400000" flipH="1">
            <a:off x="5982232" y="3706602"/>
            <a:ext cx="1515712" cy="1515711"/>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rgbClr val="E3E3E3"/>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685783">
              <a:defRPr/>
            </a:pPr>
            <a:endParaRPr lang="en-NZ" kern="0" dirty="0" err="1">
              <a:solidFill>
                <a:srgbClr val="000000">
                  <a:lumMod val="75000"/>
                  <a:lumOff val="25000"/>
                </a:srgbClr>
              </a:solidFill>
            </a:endParaRPr>
          </a:p>
        </p:txBody>
      </p:sp>
      <p:sp>
        <p:nvSpPr>
          <p:cNvPr id="59" name="TextBox 21">
            <a:extLst>
              <a:ext uri="{FF2B5EF4-FFF2-40B4-BE49-F238E27FC236}">
                <a16:creationId xmlns:a16="http://schemas.microsoft.com/office/drawing/2014/main" id="{7704F3D3-FE64-499C-B89F-6B928F578E87}"/>
              </a:ext>
            </a:extLst>
          </p:cNvPr>
          <p:cNvSpPr txBox="1"/>
          <p:nvPr/>
        </p:nvSpPr>
        <p:spPr>
          <a:xfrm>
            <a:off x="687178" y="4567229"/>
            <a:ext cx="3675852" cy="1031051"/>
          </a:xfrm>
          <a:prstGeom prst="rect">
            <a:avLst/>
          </a:prstGeom>
          <a:noFill/>
        </p:spPr>
        <p:txBody>
          <a:bodyPr wrap="square" rtlCol="0">
            <a:spAutoFit/>
          </a:bodyPr>
          <a:lstStyle/>
          <a:p>
            <a:pPr defTabSz="685783">
              <a:spcAft>
                <a:spcPts val="600"/>
              </a:spcAft>
            </a:pPr>
            <a:r>
              <a:rPr lang="zh-CN" altLang="en-US" sz="1400" dirty="0">
                <a:solidFill>
                  <a:srgbClr val="000000">
                    <a:lumMod val="75000"/>
                    <a:lumOff val="25000"/>
                  </a:srgbClr>
                </a:solidFill>
                <a:ea typeface="微软雅黑" panose="020B0503020204020204" pitchFamily="34" charset="-122"/>
              </a:rPr>
              <a:t>功能利益：我们提供的产品</a:t>
            </a:r>
            <a:r>
              <a:rPr lang="en-US" altLang="zh-CN" sz="1400" dirty="0">
                <a:solidFill>
                  <a:srgbClr val="000000">
                    <a:lumMod val="75000"/>
                    <a:lumOff val="25000"/>
                  </a:srgbClr>
                </a:solidFill>
                <a:ea typeface="微软雅黑" panose="020B0503020204020204" pitchFamily="34" charset="-122"/>
              </a:rPr>
              <a:t>/</a:t>
            </a:r>
            <a:r>
              <a:rPr lang="zh-CN" altLang="en-US" sz="1400" dirty="0">
                <a:solidFill>
                  <a:srgbClr val="000000">
                    <a:lumMod val="75000"/>
                    <a:lumOff val="25000"/>
                  </a:srgbClr>
                </a:solidFill>
                <a:ea typeface="微软雅黑" panose="020B0503020204020204" pitchFamily="34" charset="-122"/>
              </a:rPr>
              <a:t>服务满足受众什么样的功能需求？</a:t>
            </a:r>
            <a:endParaRPr lang="en-US" altLang="zh-CN" sz="1400" dirty="0">
              <a:solidFill>
                <a:srgbClr val="000000">
                  <a:lumMod val="75000"/>
                  <a:lumOff val="25000"/>
                </a:srgbClr>
              </a:solidFill>
              <a:ea typeface="微软雅黑" panose="020B0503020204020204" pitchFamily="34" charset="-122"/>
            </a:endParaRPr>
          </a:p>
          <a:p>
            <a:pPr defTabSz="685783">
              <a:spcAft>
                <a:spcPts val="600"/>
              </a:spcAft>
            </a:pPr>
            <a:r>
              <a:rPr lang="zh-CN" altLang="en-US" sz="1400" dirty="0">
                <a:solidFill>
                  <a:srgbClr val="000000">
                    <a:lumMod val="75000"/>
                    <a:lumOff val="25000"/>
                  </a:srgbClr>
                </a:solidFill>
                <a:ea typeface="微软雅黑" panose="020B0503020204020204" pitchFamily="34" charset="-122"/>
              </a:rPr>
              <a:t>情感利益：参与到我们在做的事情能让受众产生什么样的情绪？</a:t>
            </a:r>
          </a:p>
        </p:txBody>
      </p:sp>
      <p:sp>
        <p:nvSpPr>
          <p:cNvPr id="60" name="TextBox 22">
            <a:extLst>
              <a:ext uri="{FF2B5EF4-FFF2-40B4-BE49-F238E27FC236}">
                <a16:creationId xmlns:a16="http://schemas.microsoft.com/office/drawing/2014/main" id="{A02FFA46-069C-4ED9-B617-D34227AF5C0E}"/>
              </a:ext>
            </a:extLst>
          </p:cNvPr>
          <p:cNvSpPr txBox="1"/>
          <p:nvPr/>
        </p:nvSpPr>
        <p:spPr>
          <a:xfrm>
            <a:off x="8310634" y="4654323"/>
            <a:ext cx="3144733" cy="815608"/>
          </a:xfrm>
          <a:prstGeom prst="rect">
            <a:avLst/>
          </a:prstGeom>
          <a:noFill/>
        </p:spPr>
        <p:txBody>
          <a:bodyPr wrap="square" rtlCol="0">
            <a:spAutoFit/>
          </a:bodyPr>
          <a:lstStyle/>
          <a:p>
            <a:pPr algn="r" defTabSz="685783">
              <a:spcAft>
                <a:spcPts val="600"/>
              </a:spcAft>
            </a:pPr>
            <a:r>
              <a:rPr lang="zh-CN" altLang="en-US" sz="1400" dirty="0">
                <a:solidFill>
                  <a:srgbClr val="000000">
                    <a:lumMod val="75000"/>
                    <a:lumOff val="25000"/>
                  </a:srgbClr>
                </a:solidFill>
                <a:ea typeface="微软雅黑" panose="020B0503020204020204" pitchFamily="34" charset="-122"/>
              </a:rPr>
              <a:t>我们的核心竞争力是什么？</a:t>
            </a:r>
            <a:endParaRPr lang="en-US" altLang="zh-CN" sz="1400" dirty="0">
              <a:solidFill>
                <a:srgbClr val="000000">
                  <a:lumMod val="75000"/>
                  <a:lumOff val="25000"/>
                </a:srgbClr>
              </a:solidFill>
              <a:ea typeface="微软雅黑" panose="020B0503020204020204" pitchFamily="34" charset="-122"/>
            </a:endParaRPr>
          </a:p>
          <a:p>
            <a:pPr algn="r" defTabSz="685783">
              <a:spcAft>
                <a:spcPts val="600"/>
              </a:spcAft>
            </a:pPr>
            <a:r>
              <a:rPr lang="zh-CN" altLang="en-US" sz="1400" dirty="0">
                <a:solidFill>
                  <a:srgbClr val="000000">
                    <a:lumMod val="75000"/>
                    <a:lumOff val="25000"/>
                  </a:srgbClr>
                </a:solidFill>
                <a:ea typeface="微软雅黑" panose="020B0503020204020204" pitchFamily="34" charset="-122"/>
              </a:rPr>
              <a:t>如何与受众形成长期的共创关系，让客户持续地与我们碰撞火花？</a:t>
            </a:r>
          </a:p>
        </p:txBody>
      </p:sp>
      <p:cxnSp>
        <p:nvCxnSpPr>
          <p:cNvPr id="61" name="Straight Connector 23">
            <a:extLst>
              <a:ext uri="{FF2B5EF4-FFF2-40B4-BE49-F238E27FC236}">
                <a16:creationId xmlns:a16="http://schemas.microsoft.com/office/drawing/2014/main" id="{2F264B4F-9C58-4768-B7AB-24F85D08B9A7}"/>
              </a:ext>
            </a:extLst>
          </p:cNvPr>
          <p:cNvCxnSpPr/>
          <p:nvPr/>
        </p:nvCxnSpPr>
        <p:spPr>
          <a:xfrm>
            <a:off x="614953" y="4615782"/>
            <a:ext cx="0" cy="500617"/>
          </a:xfrm>
          <a:prstGeom prst="line">
            <a:avLst/>
          </a:prstGeom>
          <a:noFill/>
          <a:ln w="38100" cap="flat" cmpd="sng" algn="ctr">
            <a:solidFill>
              <a:schemeClr val="accent1"/>
            </a:solidFill>
            <a:prstDash val="solid"/>
            <a:miter lim="800000"/>
          </a:ln>
          <a:effectLst/>
        </p:spPr>
      </p:cxnSp>
      <p:cxnSp>
        <p:nvCxnSpPr>
          <p:cNvPr id="62" name="Straight Connector 25">
            <a:extLst>
              <a:ext uri="{FF2B5EF4-FFF2-40B4-BE49-F238E27FC236}">
                <a16:creationId xmlns:a16="http://schemas.microsoft.com/office/drawing/2014/main" id="{FEA90340-932F-448E-BF54-841262F44041}"/>
              </a:ext>
            </a:extLst>
          </p:cNvPr>
          <p:cNvCxnSpPr/>
          <p:nvPr/>
        </p:nvCxnSpPr>
        <p:spPr>
          <a:xfrm>
            <a:off x="11533188" y="4645111"/>
            <a:ext cx="0" cy="500617"/>
          </a:xfrm>
          <a:prstGeom prst="line">
            <a:avLst/>
          </a:prstGeom>
          <a:noFill/>
          <a:ln w="38100" cap="flat" cmpd="sng" algn="ctr">
            <a:solidFill>
              <a:schemeClr val="accent1"/>
            </a:solidFill>
            <a:prstDash val="solid"/>
            <a:miter lim="800000"/>
          </a:ln>
          <a:effectLst/>
        </p:spPr>
      </p:cxnSp>
      <p:sp>
        <p:nvSpPr>
          <p:cNvPr id="55" name="TextBox 8">
            <a:extLst>
              <a:ext uri="{FF2B5EF4-FFF2-40B4-BE49-F238E27FC236}">
                <a16:creationId xmlns:a16="http://schemas.microsoft.com/office/drawing/2014/main" id="{3290D96B-57BB-4108-8C53-EEDA1F329658}"/>
              </a:ext>
            </a:extLst>
          </p:cNvPr>
          <p:cNvSpPr txBox="1"/>
          <p:nvPr/>
        </p:nvSpPr>
        <p:spPr>
          <a:xfrm rot="2815648">
            <a:off x="4512297" y="3482695"/>
            <a:ext cx="2183877" cy="1265464"/>
          </a:xfrm>
          <a:prstGeom prst="rect">
            <a:avLst/>
          </a:prstGeom>
          <a:noFill/>
        </p:spPr>
        <p:txBody>
          <a:bodyPr wrap="square" rtlCol="0">
            <a:prstTxWarp prst="textArchDown">
              <a:avLst>
                <a:gd name="adj" fmla="val 3019548"/>
              </a:avLst>
            </a:prstTxWarp>
            <a:spAutoFit/>
          </a:bodyPr>
          <a:lstStyle/>
          <a:p>
            <a:pPr algn="ctr"/>
            <a:r>
              <a:rPr lang="zh-CN" altLang="en-US" sz="1400" spc="300" dirty="0">
                <a:solidFill>
                  <a:srgbClr val="000000">
                    <a:lumMod val="75000"/>
                    <a:lumOff val="25000"/>
                  </a:srgbClr>
                </a:solidFill>
                <a:latin typeface="微软雅黑" panose="020B0503020204020204" pitchFamily="34" charset="-122"/>
                <a:ea typeface="微软雅黑" panose="020B0503020204020204" pitchFamily="34" charset="-122"/>
              </a:rPr>
              <a:t>品牌利益点</a:t>
            </a:r>
            <a:endParaRPr lang="en-US" altLang="zh-CN" sz="1400" spc="30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56" name="TextBox 10">
            <a:extLst>
              <a:ext uri="{FF2B5EF4-FFF2-40B4-BE49-F238E27FC236}">
                <a16:creationId xmlns:a16="http://schemas.microsoft.com/office/drawing/2014/main" id="{5280D0A8-6EA5-4B3B-8D64-E78A2374B913}"/>
              </a:ext>
            </a:extLst>
          </p:cNvPr>
          <p:cNvSpPr txBox="1"/>
          <p:nvPr/>
        </p:nvSpPr>
        <p:spPr>
          <a:xfrm rot="18561819">
            <a:off x="5547153" y="3766802"/>
            <a:ext cx="1894700" cy="835523"/>
          </a:xfrm>
          <a:prstGeom prst="rect">
            <a:avLst/>
          </a:prstGeom>
          <a:noFill/>
        </p:spPr>
        <p:txBody>
          <a:bodyPr wrap="square" rtlCol="0">
            <a:prstTxWarp prst="textArchDown">
              <a:avLst>
                <a:gd name="adj" fmla="val 3019548"/>
              </a:avLst>
            </a:prstTxWarp>
            <a:spAutoFit/>
          </a:bodyPr>
          <a:lstStyle/>
          <a:p>
            <a:pPr algn="ctr"/>
            <a:r>
              <a:rPr lang="zh-CN" altLang="en-US" sz="1400" spc="300" dirty="0">
                <a:solidFill>
                  <a:srgbClr val="000000">
                    <a:lumMod val="75000"/>
                    <a:lumOff val="25000"/>
                  </a:srgbClr>
                </a:solidFill>
                <a:latin typeface="微软雅黑" panose="020B0503020204020204" pitchFamily="34" charset="-122"/>
                <a:ea typeface="微软雅黑" panose="020B0503020204020204" pitchFamily="34" charset="-122"/>
              </a:rPr>
              <a:t>核心竞争力</a:t>
            </a:r>
            <a:endParaRPr lang="en-US" altLang="zh-CN" sz="1400" spc="30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50" name="TextBox 38">
            <a:extLst>
              <a:ext uri="{FF2B5EF4-FFF2-40B4-BE49-F238E27FC236}">
                <a16:creationId xmlns:a16="http://schemas.microsoft.com/office/drawing/2014/main" id="{86B904F0-C9DA-4868-A736-1A21C65F1A13}"/>
              </a:ext>
            </a:extLst>
          </p:cNvPr>
          <p:cNvSpPr txBox="1"/>
          <p:nvPr/>
        </p:nvSpPr>
        <p:spPr>
          <a:xfrm>
            <a:off x="4363030" y="1438595"/>
            <a:ext cx="3457881" cy="584775"/>
          </a:xfrm>
          <a:prstGeom prst="rect">
            <a:avLst/>
          </a:prstGeom>
          <a:noFill/>
        </p:spPr>
        <p:txBody>
          <a:bodyPr wrap="square" rtlCol="0">
            <a:spAutoFit/>
          </a:bodyPr>
          <a:lstStyle/>
          <a:p>
            <a:pPr algn="ctr" defTabSz="685783">
              <a:defRPr/>
            </a:pPr>
            <a:r>
              <a:rPr lang="zh-CN" altLang="en-US" sz="1600" b="1" kern="0" dirty="0">
                <a:solidFill>
                  <a:schemeClr val="accent6">
                    <a:lumMod val="75000"/>
                  </a:schemeClr>
                </a:solidFill>
                <a:latin typeface="微软雅黑" panose="020B0503020204020204" pitchFamily="34" charset="-122"/>
                <a:ea typeface="微软雅黑" panose="020B0503020204020204" pitchFamily="34" charset="-122"/>
              </a:rPr>
              <a:t>受众洞察</a:t>
            </a:r>
          </a:p>
          <a:p>
            <a:pPr algn="ctr" defTabSz="685783">
              <a:defRPr/>
            </a:pPr>
            <a:endParaRPr lang="zh-CN" altLang="en-US" sz="1600" b="1" kern="0"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51" name="Rectangle 39">
            <a:extLst>
              <a:ext uri="{FF2B5EF4-FFF2-40B4-BE49-F238E27FC236}">
                <a16:creationId xmlns:a16="http://schemas.microsoft.com/office/drawing/2014/main" id="{785D3DF1-3AF9-4F69-B3CB-3C42A997688B}"/>
              </a:ext>
            </a:extLst>
          </p:cNvPr>
          <p:cNvSpPr/>
          <p:nvPr/>
        </p:nvSpPr>
        <p:spPr>
          <a:xfrm>
            <a:off x="587375" y="1751194"/>
            <a:ext cx="10945813" cy="295320"/>
          </a:xfrm>
          <a:prstGeom prst="rect">
            <a:avLst/>
          </a:prstGeom>
          <a:solidFill>
            <a:srgbClr val="E3E3E3"/>
          </a:solidFill>
        </p:spPr>
        <p:txBody>
          <a:bodyPr wrap="square" anchor="ctr">
            <a:noAutofit/>
          </a:bodyPr>
          <a:lstStyle/>
          <a:p>
            <a:pPr algn="ctr"/>
            <a:r>
              <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rPr>
              <a:t>目标受众的核心诉求或痛点是什么？</a:t>
            </a:r>
          </a:p>
        </p:txBody>
      </p:sp>
      <p:sp>
        <p:nvSpPr>
          <p:cNvPr id="52" name="TextBox 40">
            <a:extLst>
              <a:ext uri="{FF2B5EF4-FFF2-40B4-BE49-F238E27FC236}">
                <a16:creationId xmlns:a16="http://schemas.microsoft.com/office/drawing/2014/main" id="{C7638D18-AABE-45C1-8FC9-67D51557CCC4}"/>
              </a:ext>
            </a:extLst>
          </p:cNvPr>
          <p:cNvSpPr txBox="1"/>
          <p:nvPr/>
        </p:nvSpPr>
        <p:spPr>
          <a:xfrm>
            <a:off x="4363030" y="827106"/>
            <a:ext cx="3457881" cy="338554"/>
          </a:xfrm>
          <a:prstGeom prst="rect">
            <a:avLst/>
          </a:prstGeom>
          <a:noFill/>
        </p:spPr>
        <p:txBody>
          <a:bodyPr wrap="square" rtlCol="0">
            <a:spAutoFit/>
          </a:bodyPr>
          <a:lstStyle/>
          <a:p>
            <a:pPr algn="ctr" defTabSz="685783">
              <a:defRPr/>
            </a:pPr>
            <a:r>
              <a:rPr lang="zh-CN" altLang="en-US" sz="1600" b="1" kern="0" dirty="0">
                <a:solidFill>
                  <a:schemeClr val="accent6">
                    <a:lumMod val="75000"/>
                  </a:schemeClr>
                </a:solidFill>
                <a:latin typeface="微软雅黑" panose="020B0503020204020204" pitchFamily="34" charset="-122"/>
                <a:ea typeface="微软雅黑" panose="020B0503020204020204" pitchFamily="34" charset="-122"/>
              </a:rPr>
              <a:t>核心受众</a:t>
            </a:r>
          </a:p>
        </p:txBody>
      </p:sp>
      <p:sp>
        <p:nvSpPr>
          <p:cNvPr id="53" name="Rectangle 41">
            <a:extLst>
              <a:ext uri="{FF2B5EF4-FFF2-40B4-BE49-F238E27FC236}">
                <a16:creationId xmlns:a16="http://schemas.microsoft.com/office/drawing/2014/main" id="{D19F2526-04D6-4203-8B02-CD54DF936896}"/>
              </a:ext>
            </a:extLst>
          </p:cNvPr>
          <p:cNvSpPr/>
          <p:nvPr/>
        </p:nvSpPr>
        <p:spPr>
          <a:xfrm>
            <a:off x="587376" y="1138625"/>
            <a:ext cx="10959872" cy="295320"/>
          </a:xfrm>
          <a:prstGeom prst="rect">
            <a:avLst/>
          </a:prstGeom>
          <a:solidFill>
            <a:srgbClr val="E3E3E3"/>
          </a:solidFill>
        </p:spPr>
        <p:txBody>
          <a:bodyPr wrap="square" anchor="ctr">
            <a:noAutofit/>
          </a:bodyPr>
          <a:lstStyle/>
          <a:p>
            <a:pPr algn="ctr"/>
            <a:r>
              <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rPr>
              <a:t>我们为谁提供服务？</a:t>
            </a:r>
          </a:p>
        </p:txBody>
      </p:sp>
      <p:sp>
        <p:nvSpPr>
          <p:cNvPr id="44" name="Oval 16">
            <a:extLst>
              <a:ext uri="{FF2B5EF4-FFF2-40B4-BE49-F238E27FC236}">
                <a16:creationId xmlns:a16="http://schemas.microsoft.com/office/drawing/2014/main" id="{58C1F4AE-DD7B-4B1B-B014-CBB178FCCCA4}"/>
              </a:ext>
            </a:extLst>
          </p:cNvPr>
          <p:cNvSpPr/>
          <p:nvPr/>
        </p:nvSpPr>
        <p:spPr>
          <a:xfrm flipH="1" flipV="1">
            <a:off x="5037383" y="2728683"/>
            <a:ext cx="1848428" cy="1848428"/>
          </a:xfrm>
          <a:prstGeom prst="ellipse">
            <a:avLst/>
          </a:prstGeom>
          <a:solidFill>
            <a:schemeClr val="accent1"/>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685783">
              <a:defRPr/>
            </a:pPr>
            <a:endParaRPr lang="en-NZ" kern="0" dirty="0" err="1">
              <a:solidFill>
                <a:srgbClr val="000000">
                  <a:lumMod val="75000"/>
                  <a:lumOff val="25000"/>
                </a:srgbClr>
              </a:solidFill>
            </a:endParaRPr>
          </a:p>
        </p:txBody>
      </p:sp>
      <p:sp>
        <p:nvSpPr>
          <p:cNvPr id="45" name="Oval 17">
            <a:extLst>
              <a:ext uri="{FF2B5EF4-FFF2-40B4-BE49-F238E27FC236}">
                <a16:creationId xmlns:a16="http://schemas.microsoft.com/office/drawing/2014/main" id="{DFF1B887-15FE-4560-8223-D10CA3BCFEF2}"/>
              </a:ext>
            </a:extLst>
          </p:cNvPr>
          <p:cNvSpPr/>
          <p:nvPr/>
        </p:nvSpPr>
        <p:spPr>
          <a:xfrm flipH="1" flipV="1">
            <a:off x="5287637" y="2987995"/>
            <a:ext cx="1344311" cy="1344311"/>
          </a:xfrm>
          <a:prstGeom prst="ellipse">
            <a:avLst/>
          </a:prstGeom>
          <a:solidFill>
            <a:sysClr val="window" lastClr="FFFFFF"/>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685783">
              <a:defRPr/>
            </a:pPr>
            <a:endParaRPr lang="en-NZ" kern="0" dirty="0" err="1">
              <a:solidFill>
                <a:prstClr val="white"/>
              </a:solidFill>
            </a:endParaRPr>
          </a:p>
        </p:txBody>
      </p:sp>
      <p:sp>
        <p:nvSpPr>
          <p:cNvPr id="46" name="TextBox 18">
            <a:extLst>
              <a:ext uri="{FF2B5EF4-FFF2-40B4-BE49-F238E27FC236}">
                <a16:creationId xmlns:a16="http://schemas.microsoft.com/office/drawing/2014/main" id="{C2071D12-A108-46CB-A836-86A9DE27ACD9}"/>
              </a:ext>
            </a:extLst>
          </p:cNvPr>
          <p:cNvSpPr txBox="1"/>
          <p:nvPr/>
        </p:nvSpPr>
        <p:spPr>
          <a:xfrm>
            <a:off x="5468658" y="3205798"/>
            <a:ext cx="921868" cy="954107"/>
          </a:xfrm>
          <a:prstGeom prst="rect">
            <a:avLst/>
          </a:prstGeom>
          <a:noFill/>
        </p:spPr>
        <p:txBody>
          <a:bodyPr wrap="square" rtlCol="0">
            <a:spAutoFit/>
          </a:bodyPr>
          <a:lstStyle/>
          <a:p>
            <a:pPr algn="ctr" defTabSz="685800"/>
            <a:r>
              <a:rPr lang="zh-CN" altLang="en-US" sz="2800" b="1" dirty="0">
                <a:solidFill>
                  <a:srgbClr val="2898D8"/>
                </a:solidFill>
                <a:ea typeface="微软雅黑" panose="020B0503020204020204" pitchFamily="34" charset="-122"/>
              </a:rPr>
              <a:t>品牌定位</a:t>
            </a:r>
          </a:p>
        </p:txBody>
      </p:sp>
      <p:sp>
        <p:nvSpPr>
          <p:cNvPr id="47" name="TextBox 34">
            <a:extLst>
              <a:ext uri="{FF2B5EF4-FFF2-40B4-BE49-F238E27FC236}">
                <a16:creationId xmlns:a16="http://schemas.microsoft.com/office/drawing/2014/main" id="{CB0CA733-91DE-4DA6-BF84-849D577A8949}"/>
              </a:ext>
            </a:extLst>
          </p:cNvPr>
          <p:cNvSpPr txBox="1"/>
          <p:nvPr/>
        </p:nvSpPr>
        <p:spPr>
          <a:xfrm>
            <a:off x="4339978" y="5444380"/>
            <a:ext cx="3478356" cy="338554"/>
          </a:xfrm>
          <a:prstGeom prst="rect">
            <a:avLst/>
          </a:prstGeom>
          <a:noFill/>
        </p:spPr>
        <p:txBody>
          <a:bodyPr wrap="square" rtlCol="0">
            <a:spAutoFit/>
          </a:bodyPr>
          <a:lstStyle/>
          <a:p>
            <a:pPr algn="ctr" defTabSz="685783">
              <a:defRPr/>
            </a:pPr>
            <a:r>
              <a:rPr lang="en-US" altLang="zh-CN" sz="1600" b="1" kern="0" dirty="0">
                <a:solidFill>
                  <a:schemeClr val="accent6">
                    <a:lumMod val="75000"/>
                  </a:schemeClr>
                </a:solidFill>
                <a:ea typeface="微软雅黑" panose="020B0503020204020204" pitchFamily="34" charset="-122"/>
              </a:rPr>
              <a:t>Big idea</a:t>
            </a:r>
            <a:endParaRPr lang="zh-CN" altLang="en-US" sz="1600" b="1" kern="0" dirty="0">
              <a:solidFill>
                <a:schemeClr val="accent6">
                  <a:lumMod val="75000"/>
                </a:schemeClr>
              </a:solidFill>
              <a:ea typeface="微软雅黑" panose="020B0503020204020204" pitchFamily="34" charset="-122"/>
            </a:endParaRPr>
          </a:p>
        </p:txBody>
      </p:sp>
      <p:sp>
        <p:nvSpPr>
          <p:cNvPr id="48" name="Rectangle 36">
            <a:extLst>
              <a:ext uri="{FF2B5EF4-FFF2-40B4-BE49-F238E27FC236}">
                <a16:creationId xmlns:a16="http://schemas.microsoft.com/office/drawing/2014/main" id="{6C97018F-730B-4C04-97A7-EA87AB9B6364}"/>
              </a:ext>
            </a:extLst>
          </p:cNvPr>
          <p:cNvSpPr/>
          <p:nvPr/>
        </p:nvSpPr>
        <p:spPr>
          <a:xfrm>
            <a:off x="587375" y="5784656"/>
            <a:ext cx="10945813" cy="322583"/>
          </a:xfrm>
          <a:prstGeom prst="rect">
            <a:avLst/>
          </a:prstGeom>
          <a:solidFill>
            <a:srgbClr val="E3E3E3"/>
          </a:solidFill>
        </p:spPr>
        <p:txBody>
          <a:bodyPr wrap="square" anchor="ctr">
            <a:noAutofit/>
          </a:bodyPr>
          <a:lstStyle/>
          <a:p>
            <a:pPr algn="ctr" defTabSz="685783">
              <a:defRPr/>
            </a:pPr>
            <a:r>
              <a:rPr lang="zh-CN" altLang="en-US" sz="1400" kern="0" dirty="0">
                <a:solidFill>
                  <a:srgbClr val="000000">
                    <a:lumMod val="75000"/>
                    <a:lumOff val="25000"/>
                  </a:srgbClr>
                </a:solidFill>
                <a:ea typeface="微软雅黑" panose="020B0503020204020204" pitchFamily="34" charset="-122"/>
              </a:rPr>
              <a:t>核心传播主题</a:t>
            </a:r>
          </a:p>
        </p:txBody>
      </p:sp>
    </p:spTree>
    <p:extLst>
      <p:ext uri="{BB962C8B-B14F-4D97-AF65-F5344CB8AC3E}">
        <p14:creationId xmlns:p14="http://schemas.microsoft.com/office/powerpoint/2010/main" val="3541525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24CA2-0F31-49FD-B07E-B7A9E5B95063}"/>
              </a:ext>
            </a:extLst>
          </p:cNvPr>
          <p:cNvSpPr>
            <a:spLocks noGrp="1"/>
          </p:cNvSpPr>
          <p:nvPr>
            <p:ph type="title"/>
          </p:nvPr>
        </p:nvSpPr>
        <p:spPr/>
        <p:txBody>
          <a:bodyPr/>
          <a:lstStyle/>
          <a:p>
            <a:r>
              <a:rPr lang="zh-CN" altLang="en-US" dirty="0"/>
              <a:t>带着目前已知的四个结论，展开我们的分析</a:t>
            </a:r>
            <a:endParaRPr lang="ca-ES" dirty="0"/>
          </a:p>
        </p:txBody>
      </p:sp>
      <p:sp>
        <p:nvSpPr>
          <p:cNvPr id="3" name="灯片编号占位符 2">
            <a:extLst>
              <a:ext uri="{FF2B5EF4-FFF2-40B4-BE49-F238E27FC236}">
                <a16:creationId xmlns:a16="http://schemas.microsoft.com/office/drawing/2014/main" id="{121F4090-03D2-4FB7-9A90-CF5C0126C3FC}"/>
              </a:ext>
            </a:extLst>
          </p:cNvPr>
          <p:cNvSpPr>
            <a:spLocks noGrp="1"/>
          </p:cNvSpPr>
          <p:nvPr>
            <p:ph type="sldNum" sz="quarter" idx="14"/>
          </p:nvPr>
        </p:nvSpPr>
        <p:spPr/>
        <p:txBody>
          <a:bodyPr/>
          <a:lstStyle/>
          <a:p>
            <a:fld id="{E6049C3D-CCF1-41B9-A681-D61E0CAE4A17}" type="slidenum">
              <a:rPr lang="en-US" altLang="zh-CN" smtClean="0"/>
              <a:pPr/>
              <a:t>11</a:t>
            </a:fld>
            <a:endParaRPr lang="en-US" dirty="0"/>
          </a:p>
        </p:txBody>
      </p:sp>
      <p:sp>
        <p:nvSpPr>
          <p:cNvPr id="4" name="文本占位符 3">
            <a:extLst>
              <a:ext uri="{FF2B5EF4-FFF2-40B4-BE49-F238E27FC236}">
                <a16:creationId xmlns:a16="http://schemas.microsoft.com/office/drawing/2014/main" id="{6627DAC1-7DC5-47B2-99C3-81D1CEFD6052}"/>
              </a:ext>
            </a:extLst>
          </p:cNvPr>
          <p:cNvSpPr>
            <a:spLocks noGrp="1"/>
          </p:cNvSpPr>
          <p:nvPr>
            <p:ph type="body" sz="quarter" idx="15"/>
          </p:nvPr>
        </p:nvSpPr>
        <p:spPr>
          <a:xfrm>
            <a:off x="1521780" y="6157878"/>
            <a:ext cx="3140144" cy="398845"/>
          </a:xfrm>
        </p:spPr>
        <p:txBody>
          <a:bodyPr/>
          <a:lstStyle/>
          <a:p>
            <a:endParaRPr lang="ca-ES"/>
          </a:p>
        </p:txBody>
      </p:sp>
      <p:sp>
        <p:nvSpPr>
          <p:cNvPr id="7" name="Text Placeholder 17">
            <a:extLst>
              <a:ext uri="{FF2B5EF4-FFF2-40B4-BE49-F238E27FC236}">
                <a16:creationId xmlns:a16="http://schemas.microsoft.com/office/drawing/2014/main" id="{3AFAA2DA-FD1C-4088-A640-C09266C20166}"/>
              </a:ext>
            </a:extLst>
          </p:cNvPr>
          <p:cNvSpPr txBox="1">
            <a:spLocks/>
          </p:cNvSpPr>
          <p:nvPr/>
        </p:nvSpPr>
        <p:spPr>
          <a:xfrm>
            <a:off x="1872306" y="1197106"/>
            <a:ext cx="1696095" cy="681039"/>
          </a:xfrm>
          <a:prstGeom prst="rect">
            <a:avLst/>
          </a:prstGeom>
        </p:spPr>
        <p:txBody>
          <a:bodyPr lIns="0" tIns="0" rIns="0" bIns="0" anchor="ctr">
            <a:noAutofit/>
          </a:bodyPr>
          <a:lstStyle>
            <a:defPPr>
              <a:defRPr lang="en-US"/>
            </a:defPPr>
            <a:lvl1pPr indent="0" defTabSz="457200">
              <a:lnSpc>
                <a:spcPct val="90000"/>
              </a:lnSpc>
              <a:spcBef>
                <a:spcPct val="20000"/>
              </a:spcBef>
              <a:buFont typeface="Arial"/>
              <a:buNone/>
              <a:defRPr sz="4800">
                <a:solidFill>
                  <a:schemeClr val="tx1">
                    <a:lumMod val="60000"/>
                    <a:lumOff val="40000"/>
                  </a:schemeClr>
                </a:solidFill>
                <a:latin typeface="Arial" pitchFamily="34" charset="0"/>
                <a:cs typeface="Arial" pitchFamily="34" charset="0"/>
              </a:defRPr>
            </a:lvl1pPr>
            <a:lvl2pPr marL="742950" indent="-285750" defTabSz="457200">
              <a:spcBef>
                <a:spcPct val="20000"/>
              </a:spcBef>
              <a:buFont typeface="Arial"/>
              <a:buChar char="–"/>
              <a:defRPr sz="2800">
                <a:solidFill>
                  <a:srgbClr val="FFFFFF"/>
                </a:solidFill>
              </a:defRPr>
            </a:lvl2pPr>
            <a:lvl3pPr marL="1143000" indent="-228600" defTabSz="457200">
              <a:spcBef>
                <a:spcPct val="20000"/>
              </a:spcBef>
              <a:buFont typeface="Arial"/>
              <a:buChar char="•"/>
              <a:defRPr sz="2400">
                <a:solidFill>
                  <a:srgbClr val="FFFFFF"/>
                </a:solidFill>
              </a:defRPr>
            </a:lvl3pPr>
            <a:lvl4pPr marL="1600200" indent="-228600" defTabSz="457200">
              <a:spcBef>
                <a:spcPct val="20000"/>
              </a:spcBef>
              <a:buFont typeface="Arial"/>
              <a:buChar char="–"/>
              <a:defRPr sz="2000">
                <a:solidFill>
                  <a:srgbClr val="FFFFFF"/>
                </a:solidFill>
              </a:defRPr>
            </a:lvl4pPr>
            <a:lvl5pPr marL="2057400" indent="-228600" defTabSz="457200">
              <a:spcBef>
                <a:spcPct val="20000"/>
              </a:spcBef>
              <a:buFont typeface="Arial"/>
              <a:buChar char="»"/>
              <a:defRPr sz="2000">
                <a:solidFill>
                  <a:srgbClr val="FFFFFF"/>
                </a:solidFil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solidFill>
                  <a:schemeClr val="accent1">
                    <a:lumMod val="60000"/>
                    <a:lumOff val="40000"/>
                  </a:schemeClr>
                </a:solidFill>
                <a:latin typeface="微软雅黑" panose="020B0503020204020204" pitchFamily="34" charset="-122"/>
                <a:ea typeface="微软雅黑" panose="020B0503020204020204" pitchFamily="34" charset="-122"/>
              </a:rPr>
              <a:t>01</a:t>
            </a:r>
          </a:p>
        </p:txBody>
      </p:sp>
      <p:sp>
        <p:nvSpPr>
          <p:cNvPr id="10" name="Text Placeholder 17">
            <a:extLst>
              <a:ext uri="{FF2B5EF4-FFF2-40B4-BE49-F238E27FC236}">
                <a16:creationId xmlns:a16="http://schemas.microsoft.com/office/drawing/2014/main" id="{A5AA6105-7E3D-4AF0-924D-04F599FBFE39}"/>
              </a:ext>
            </a:extLst>
          </p:cNvPr>
          <p:cNvSpPr txBox="1">
            <a:spLocks/>
          </p:cNvSpPr>
          <p:nvPr/>
        </p:nvSpPr>
        <p:spPr>
          <a:xfrm>
            <a:off x="1872306" y="3691118"/>
            <a:ext cx="1696095" cy="681039"/>
          </a:xfrm>
          <a:prstGeom prst="rect">
            <a:avLst/>
          </a:prstGeom>
        </p:spPr>
        <p:txBody>
          <a:bodyPr lIns="0" tIns="0" rIns="0" bIns="0" anchor="ctr">
            <a:noAutofit/>
          </a:bodyPr>
          <a:lstStyle>
            <a:defPPr>
              <a:defRPr lang="en-US"/>
            </a:defPPr>
            <a:lvl1pPr indent="0" defTabSz="457200">
              <a:lnSpc>
                <a:spcPct val="90000"/>
              </a:lnSpc>
              <a:spcBef>
                <a:spcPct val="20000"/>
              </a:spcBef>
              <a:buFont typeface="Arial"/>
              <a:buNone/>
              <a:defRPr sz="4800">
                <a:solidFill>
                  <a:schemeClr val="tx1">
                    <a:lumMod val="60000"/>
                    <a:lumOff val="40000"/>
                  </a:schemeClr>
                </a:solidFill>
                <a:latin typeface="Arial" pitchFamily="34" charset="0"/>
                <a:cs typeface="Arial" pitchFamily="34" charset="0"/>
              </a:defRPr>
            </a:lvl1pPr>
            <a:lvl2pPr marL="742950" indent="-285750" defTabSz="457200">
              <a:spcBef>
                <a:spcPct val="20000"/>
              </a:spcBef>
              <a:buFont typeface="Arial"/>
              <a:buChar char="–"/>
              <a:defRPr sz="2800">
                <a:solidFill>
                  <a:srgbClr val="FFFFFF"/>
                </a:solidFill>
              </a:defRPr>
            </a:lvl2pPr>
            <a:lvl3pPr marL="1143000" indent="-228600" defTabSz="457200">
              <a:spcBef>
                <a:spcPct val="20000"/>
              </a:spcBef>
              <a:buFont typeface="Arial"/>
              <a:buChar char="•"/>
              <a:defRPr sz="2400">
                <a:solidFill>
                  <a:srgbClr val="FFFFFF"/>
                </a:solidFill>
              </a:defRPr>
            </a:lvl3pPr>
            <a:lvl4pPr marL="1600200" indent="-228600" defTabSz="457200">
              <a:spcBef>
                <a:spcPct val="20000"/>
              </a:spcBef>
              <a:buFont typeface="Arial"/>
              <a:buChar char="–"/>
              <a:defRPr sz="2000">
                <a:solidFill>
                  <a:srgbClr val="FFFFFF"/>
                </a:solidFill>
              </a:defRPr>
            </a:lvl4pPr>
            <a:lvl5pPr marL="2057400" indent="-228600" defTabSz="457200">
              <a:spcBef>
                <a:spcPct val="20000"/>
              </a:spcBef>
              <a:buFont typeface="Arial"/>
              <a:buChar char="»"/>
              <a:defRPr sz="2000">
                <a:solidFill>
                  <a:srgbClr val="FFFFFF"/>
                </a:solidFil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solidFill>
                  <a:schemeClr val="accent1">
                    <a:lumMod val="60000"/>
                    <a:lumOff val="40000"/>
                  </a:schemeClr>
                </a:solidFill>
                <a:latin typeface="微软雅黑" panose="020B0503020204020204" pitchFamily="34" charset="-122"/>
                <a:ea typeface="微软雅黑" panose="020B0503020204020204" pitchFamily="34" charset="-122"/>
              </a:rPr>
              <a:t>03</a:t>
            </a:r>
          </a:p>
        </p:txBody>
      </p:sp>
      <p:sp>
        <p:nvSpPr>
          <p:cNvPr id="14" name="Text Placeholder 17">
            <a:extLst>
              <a:ext uri="{FF2B5EF4-FFF2-40B4-BE49-F238E27FC236}">
                <a16:creationId xmlns:a16="http://schemas.microsoft.com/office/drawing/2014/main" id="{352B443E-A68F-4D88-8209-24C3FF6C8F63}"/>
              </a:ext>
            </a:extLst>
          </p:cNvPr>
          <p:cNvSpPr txBox="1">
            <a:spLocks/>
          </p:cNvSpPr>
          <p:nvPr/>
        </p:nvSpPr>
        <p:spPr>
          <a:xfrm>
            <a:off x="6574582" y="3691118"/>
            <a:ext cx="1696095" cy="681039"/>
          </a:xfrm>
          <a:prstGeom prst="rect">
            <a:avLst/>
          </a:prstGeom>
        </p:spPr>
        <p:txBody>
          <a:bodyPr lIns="0" tIns="0" rIns="0" bIns="0" anchor="ctr">
            <a:noAutofit/>
          </a:bodyPr>
          <a:lstStyle>
            <a:defPPr>
              <a:defRPr lang="en-US"/>
            </a:defPPr>
            <a:lvl1pPr indent="0" defTabSz="457200">
              <a:lnSpc>
                <a:spcPct val="90000"/>
              </a:lnSpc>
              <a:spcBef>
                <a:spcPct val="20000"/>
              </a:spcBef>
              <a:buFont typeface="Arial"/>
              <a:buNone/>
              <a:defRPr sz="4800">
                <a:solidFill>
                  <a:schemeClr val="tx1">
                    <a:lumMod val="60000"/>
                    <a:lumOff val="40000"/>
                  </a:schemeClr>
                </a:solidFill>
                <a:latin typeface="Arial" pitchFamily="34" charset="0"/>
                <a:cs typeface="Arial" pitchFamily="34" charset="0"/>
              </a:defRPr>
            </a:lvl1pPr>
            <a:lvl2pPr marL="742950" indent="-285750" defTabSz="457200">
              <a:spcBef>
                <a:spcPct val="20000"/>
              </a:spcBef>
              <a:buFont typeface="Arial"/>
              <a:buChar char="–"/>
              <a:defRPr sz="2800">
                <a:solidFill>
                  <a:srgbClr val="FFFFFF"/>
                </a:solidFill>
              </a:defRPr>
            </a:lvl2pPr>
            <a:lvl3pPr marL="1143000" indent="-228600" defTabSz="457200">
              <a:spcBef>
                <a:spcPct val="20000"/>
              </a:spcBef>
              <a:buFont typeface="Arial"/>
              <a:buChar char="•"/>
              <a:defRPr sz="2400">
                <a:solidFill>
                  <a:srgbClr val="FFFFFF"/>
                </a:solidFill>
              </a:defRPr>
            </a:lvl3pPr>
            <a:lvl4pPr marL="1600200" indent="-228600" defTabSz="457200">
              <a:spcBef>
                <a:spcPct val="20000"/>
              </a:spcBef>
              <a:buFont typeface="Arial"/>
              <a:buChar char="–"/>
              <a:defRPr sz="2000">
                <a:solidFill>
                  <a:srgbClr val="FFFFFF"/>
                </a:solidFill>
              </a:defRPr>
            </a:lvl4pPr>
            <a:lvl5pPr marL="2057400" indent="-228600" defTabSz="457200">
              <a:spcBef>
                <a:spcPct val="20000"/>
              </a:spcBef>
              <a:buFont typeface="Arial"/>
              <a:buChar char="»"/>
              <a:defRPr sz="2000">
                <a:solidFill>
                  <a:srgbClr val="FFFFFF"/>
                </a:solidFil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solidFill>
                  <a:schemeClr val="accent1">
                    <a:lumMod val="60000"/>
                    <a:lumOff val="40000"/>
                  </a:schemeClr>
                </a:solidFill>
                <a:latin typeface="微软雅黑" panose="020B0503020204020204" pitchFamily="34" charset="-122"/>
                <a:ea typeface="微软雅黑" panose="020B0503020204020204" pitchFamily="34" charset="-122"/>
              </a:rPr>
              <a:t>04</a:t>
            </a:r>
          </a:p>
        </p:txBody>
      </p:sp>
      <p:sp>
        <p:nvSpPr>
          <p:cNvPr id="19" name="Text Placeholder 17">
            <a:extLst>
              <a:ext uri="{FF2B5EF4-FFF2-40B4-BE49-F238E27FC236}">
                <a16:creationId xmlns:a16="http://schemas.microsoft.com/office/drawing/2014/main" id="{165C5F1E-B34B-43FC-8275-78946885CCBE}"/>
              </a:ext>
            </a:extLst>
          </p:cNvPr>
          <p:cNvSpPr txBox="1">
            <a:spLocks/>
          </p:cNvSpPr>
          <p:nvPr/>
        </p:nvSpPr>
        <p:spPr>
          <a:xfrm>
            <a:off x="6574582" y="1197106"/>
            <a:ext cx="1696095" cy="681039"/>
          </a:xfrm>
          <a:prstGeom prst="rect">
            <a:avLst/>
          </a:prstGeom>
        </p:spPr>
        <p:txBody>
          <a:bodyPr lIns="0" tIns="0" rIns="0" bIns="0" anchor="ctr">
            <a:noAutofit/>
          </a:bodyPr>
          <a:lstStyle>
            <a:defPPr>
              <a:defRPr lang="en-US"/>
            </a:defPPr>
            <a:lvl1pPr indent="0" defTabSz="457200">
              <a:lnSpc>
                <a:spcPct val="90000"/>
              </a:lnSpc>
              <a:spcBef>
                <a:spcPct val="20000"/>
              </a:spcBef>
              <a:buFont typeface="Arial"/>
              <a:buNone/>
              <a:defRPr sz="4800">
                <a:solidFill>
                  <a:schemeClr val="tx1">
                    <a:lumMod val="60000"/>
                    <a:lumOff val="40000"/>
                  </a:schemeClr>
                </a:solidFill>
                <a:latin typeface="Arial" pitchFamily="34" charset="0"/>
                <a:cs typeface="Arial" pitchFamily="34" charset="0"/>
              </a:defRPr>
            </a:lvl1pPr>
            <a:lvl2pPr marL="742950" indent="-285750" defTabSz="457200">
              <a:spcBef>
                <a:spcPct val="20000"/>
              </a:spcBef>
              <a:buFont typeface="Arial"/>
              <a:buChar char="–"/>
              <a:defRPr sz="2800">
                <a:solidFill>
                  <a:srgbClr val="FFFFFF"/>
                </a:solidFill>
              </a:defRPr>
            </a:lvl2pPr>
            <a:lvl3pPr marL="1143000" indent="-228600" defTabSz="457200">
              <a:spcBef>
                <a:spcPct val="20000"/>
              </a:spcBef>
              <a:buFont typeface="Arial"/>
              <a:buChar char="•"/>
              <a:defRPr sz="2400">
                <a:solidFill>
                  <a:srgbClr val="FFFFFF"/>
                </a:solidFill>
              </a:defRPr>
            </a:lvl3pPr>
            <a:lvl4pPr marL="1600200" indent="-228600" defTabSz="457200">
              <a:spcBef>
                <a:spcPct val="20000"/>
              </a:spcBef>
              <a:buFont typeface="Arial"/>
              <a:buChar char="–"/>
              <a:defRPr sz="2000">
                <a:solidFill>
                  <a:srgbClr val="FFFFFF"/>
                </a:solidFill>
              </a:defRPr>
            </a:lvl4pPr>
            <a:lvl5pPr marL="2057400" indent="-228600" defTabSz="457200">
              <a:spcBef>
                <a:spcPct val="20000"/>
              </a:spcBef>
              <a:buFont typeface="Arial"/>
              <a:buChar char="»"/>
              <a:defRPr sz="2000">
                <a:solidFill>
                  <a:srgbClr val="FFFFFF"/>
                </a:solidFil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solidFill>
                  <a:schemeClr val="accent1">
                    <a:lumMod val="60000"/>
                    <a:lumOff val="40000"/>
                  </a:schemeClr>
                </a:solidFill>
                <a:latin typeface="微软雅黑" panose="020B0503020204020204" pitchFamily="34" charset="-122"/>
                <a:ea typeface="微软雅黑" panose="020B0503020204020204" pitchFamily="34" charset="-122"/>
              </a:rPr>
              <a:t>0</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rPr>
              <a:t>2</a:t>
            </a:r>
            <a:endParaRPr lang="en-US"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23" name="TextBox 26">
            <a:extLst>
              <a:ext uri="{FF2B5EF4-FFF2-40B4-BE49-F238E27FC236}">
                <a16:creationId xmlns:a16="http://schemas.microsoft.com/office/drawing/2014/main" id="{7BCDFE0C-77D0-414B-8239-58CE6ED8F0B8}"/>
              </a:ext>
            </a:extLst>
          </p:cNvPr>
          <p:cNvSpPr txBox="1"/>
          <p:nvPr/>
        </p:nvSpPr>
        <p:spPr>
          <a:xfrm>
            <a:off x="1872306" y="2200215"/>
            <a:ext cx="3200584" cy="846386"/>
          </a:xfrm>
          <a:prstGeom prst="rect">
            <a:avLst/>
          </a:prstGeom>
          <a:noFill/>
        </p:spPr>
        <p:txBody>
          <a:bodyPr wrap="square" rtlCol="0">
            <a:spAutoFit/>
          </a:bodyPr>
          <a:lstStyle/>
          <a:p>
            <a:pPr defTabSz="685783">
              <a:spcAft>
                <a:spcPts val="600"/>
              </a:spcAft>
            </a:pPr>
            <a:r>
              <a:rPr lang="zh-CN" altLang="en-US" sz="1600" b="1" dirty="0">
                <a:solidFill>
                  <a:srgbClr val="000000">
                    <a:lumMod val="75000"/>
                    <a:lumOff val="25000"/>
                  </a:srgbClr>
                </a:solidFill>
                <a:ea typeface="微软雅黑" panose="020B0503020204020204" pitchFamily="34" charset="-122"/>
              </a:rPr>
              <a:t>大众都有“跟风”的意识</a:t>
            </a:r>
            <a:endParaRPr lang="en-US" altLang="zh-CN" sz="1600" b="1" dirty="0">
              <a:solidFill>
                <a:srgbClr val="000000">
                  <a:lumMod val="75000"/>
                  <a:lumOff val="25000"/>
                </a:srgbClr>
              </a:solidFill>
              <a:ea typeface="微软雅黑" panose="020B0503020204020204" pitchFamily="34" charset="-122"/>
            </a:endParaRPr>
          </a:p>
          <a:p>
            <a:pPr defTabSz="685783">
              <a:spcAft>
                <a:spcPts val="600"/>
              </a:spcAft>
            </a:pPr>
            <a:r>
              <a:rPr kumimoji="1" lang="zh-TW" altLang="en-US" sz="1400" dirty="0"/>
              <a:t>都有信仰的渴望</a:t>
            </a:r>
            <a:r>
              <a:rPr kumimoji="1" lang="zh-CN" altLang="en-US" sz="1400" dirty="0"/>
              <a:t>，</a:t>
            </a:r>
            <a:r>
              <a:rPr kumimoji="1" lang="zh-TW" altLang="en-US" sz="1400" dirty="0"/>
              <a:t>而我们要做的</a:t>
            </a:r>
            <a:r>
              <a:rPr kumimoji="1" lang="zh-CN" altLang="en-US" sz="1400" dirty="0"/>
              <a:t>，</a:t>
            </a:r>
            <a:r>
              <a:rPr kumimoji="1" lang="zh-TW" altLang="en-US" sz="1400" dirty="0"/>
              <a:t>只是触动开关</a:t>
            </a:r>
            <a:r>
              <a:rPr kumimoji="1" lang="zh-CN" altLang="en-US" sz="1400" dirty="0"/>
              <a:t>，</a:t>
            </a:r>
            <a:r>
              <a:rPr kumimoji="1" lang="zh-TW" altLang="en-US" sz="1400" dirty="0"/>
              <a:t>用语言让他们认同</a:t>
            </a:r>
            <a:endParaRPr kumimoji="1" lang="en-US" altLang="zh-TW" sz="1400" dirty="0"/>
          </a:p>
        </p:txBody>
      </p:sp>
      <p:sp>
        <p:nvSpPr>
          <p:cNvPr id="25" name="TextBox 26">
            <a:extLst>
              <a:ext uri="{FF2B5EF4-FFF2-40B4-BE49-F238E27FC236}">
                <a16:creationId xmlns:a16="http://schemas.microsoft.com/office/drawing/2014/main" id="{4A548B9B-03F9-44BD-8BA3-54CBF8539C10}"/>
              </a:ext>
            </a:extLst>
          </p:cNvPr>
          <p:cNvSpPr txBox="1"/>
          <p:nvPr/>
        </p:nvSpPr>
        <p:spPr>
          <a:xfrm>
            <a:off x="6574582" y="2200215"/>
            <a:ext cx="3474383" cy="846386"/>
          </a:xfrm>
          <a:prstGeom prst="rect">
            <a:avLst/>
          </a:prstGeom>
          <a:noFill/>
        </p:spPr>
        <p:txBody>
          <a:bodyPr wrap="square" rtlCol="0">
            <a:spAutoFit/>
          </a:bodyPr>
          <a:lstStyle/>
          <a:p>
            <a:pPr defTabSz="685783">
              <a:spcAft>
                <a:spcPts val="600"/>
              </a:spcAft>
            </a:pPr>
            <a:r>
              <a:rPr lang="zh-CN" altLang="en-US" sz="1600" b="1" dirty="0">
                <a:solidFill>
                  <a:srgbClr val="000000">
                    <a:lumMod val="75000"/>
                    <a:lumOff val="25000"/>
                  </a:srgbClr>
                </a:solidFill>
                <a:ea typeface="微软雅黑" panose="020B0503020204020204" pitchFamily="34" charset="-122"/>
              </a:rPr>
              <a:t>社交是与生俱来的天性</a:t>
            </a:r>
            <a:endParaRPr lang="en-US" altLang="zh-CN" sz="1600" b="1" dirty="0">
              <a:solidFill>
                <a:srgbClr val="000000">
                  <a:lumMod val="75000"/>
                  <a:lumOff val="25000"/>
                </a:srgbClr>
              </a:solidFill>
              <a:ea typeface="微软雅黑" panose="020B0503020204020204" pitchFamily="34" charset="-122"/>
            </a:endParaRPr>
          </a:p>
          <a:p>
            <a:pPr defTabSz="685783">
              <a:spcAft>
                <a:spcPts val="600"/>
              </a:spcAft>
            </a:pPr>
            <a:r>
              <a:rPr kumimoji="1" lang="zh-CN" altLang="en-US" sz="1400" dirty="0"/>
              <a:t>同性相吸，我们需要的是更多的声音及充满行动力的内容</a:t>
            </a:r>
            <a:endParaRPr kumimoji="1" lang="en-US" altLang="zh-TW" sz="1400" dirty="0"/>
          </a:p>
        </p:txBody>
      </p:sp>
      <p:cxnSp>
        <p:nvCxnSpPr>
          <p:cNvPr id="27" name="直接连接符 26">
            <a:extLst>
              <a:ext uri="{FF2B5EF4-FFF2-40B4-BE49-F238E27FC236}">
                <a16:creationId xmlns:a16="http://schemas.microsoft.com/office/drawing/2014/main" id="{D2CDAD7E-9315-4285-9FBB-9331959A1192}"/>
              </a:ext>
            </a:extLst>
          </p:cNvPr>
          <p:cNvCxnSpPr>
            <a:cxnSpLocks/>
          </p:cNvCxnSpPr>
          <p:nvPr/>
        </p:nvCxnSpPr>
        <p:spPr>
          <a:xfrm>
            <a:off x="1872306" y="2068237"/>
            <a:ext cx="2246105" cy="0"/>
          </a:xfrm>
          <a:prstGeom prst="line">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0191E66-391A-479C-B2AD-ECC973114554}"/>
              </a:ext>
            </a:extLst>
          </p:cNvPr>
          <p:cNvCxnSpPr>
            <a:cxnSpLocks/>
          </p:cNvCxnSpPr>
          <p:nvPr/>
        </p:nvCxnSpPr>
        <p:spPr>
          <a:xfrm>
            <a:off x="6574582" y="2068237"/>
            <a:ext cx="2246105" cy="0"/>
          </a:xfrm>
          <a:prstGeom prst="line">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4F9E1A4-3D4E-47E8-8E12-3AA1E7D8153D}"/>
              </a:ext>
            </a:extLst>
          </p:cNvPr>
          <p:cNvCxnSpPr>
            <a:cxnSpLocks/>
          </p:cNvCxnSpPr>
          <p:nvPr/>
        </p:nvCxnSpPr>
        <p:spPr>
          <a:xfrm>
            <a:off x="1872306" y="4472390"/>
            <a:ext cx="2246105" cy="0"/>
          </a:xfrm>
          <a:prstGeom prst="line">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30" name="TextBox 26">
            <a:extLst>
              <a:ext uri="{FF2B5EF4-FFF2-40B4-BE49-F238E27FC236}">
                <a16:creationId xmlns:a16="http://schemas.microsoft.com/office/drawing/2014/main" id="{1A86B4CA-E894-4B27-BB00-5A2A8455CF80}"/>
              </a:ext>
            </a:extLst>
          </p:cNvPr>
          <p:cNvSpPr txBox="1"/>
          <p:nvPr/>
        </p:nvSpPr>
        <p:spPr>
          <a:xfrm>
            <a:off x="1872306" y="4667393"/>
            <a:ext cx="3200584" cy="846386"/>
          </a:xfrm>
          <a:prstGeom prst="rect">
            <a:avLst/>
          </a:prstGeom>
          <a:noFill/>
        </p:spPr>
        <p:txBody>
          <a:bodyPr wrap="square" rtlCol="0">
            <a:spAutoFit/>
          </a:bodyPr>
          <a:lstStyle/>
          <a:p>
            <a:pPr defTabSz="685783">
              <a:spcAft>
                <a:spcPts val="600"/>
              </a:spcAft>
            </a:pPr>
            <a:r>
              <a:rPr lang="zh-CN" altLang="en-US" sz="1600" b="1" dirty="0">
                <a:solidFill>
                  <a:srgbClr val="000000">
                    <a:lumMod val="75000"/>
                    <a:lumOff val="25000"/>
                  </a:srgbClr>
                </a:solidFill>
                <a:ea typeface="微软雅黑" panose="020B0503020204020204" pitchFamily="34" charset="-122"/>
              </a:rPr>
              <a:t>内容的优化是重要课题</a:t>
            </a:r>
            <a:endParaRPr lang="en-US" altLang="zh-CN" sz="1600" b="1" dirty="0">
              <a:solidFill>
                <a:srgbClr val="000000">
                  <a:lumMod val="75000"/>
                  <a:lumOff val="25000"/>
                </a:srgbClr>
              </a:solidFill>
              <a:ea typeface="微软雅黑" panose="020B0503020204020204" pitchFamily="34" charset="-122"/>
            </a:endParaRPr>
          </a:p>
          <a:p>
            <a:pPr defTabSz="685783">
              <a:spcAft>
                <a:spcPts val="600"/>
              </a:spcAft>
            </a:pPr>
            <a:r>
              <a:rPr kumimoji="1" lang="zh-CN" altLang="en-US" sz="1400" dirty="0"/>
              <a:t>每家企业都有好的故事，身为水资源保育的号召者，水基金不能忽视</a:t>
            </a:r>
          </a:p>
        </p:txBody>
      </p:sp>
      <p:cxnSp>
        <p:nvCxnSpPr>
          <p:cNvPr id="31" name="直接连接符 30">
            <a:extLst>
              <a:ext uri="{FF2B5EF4-FFF2-40B4-BE49-F238E27FC236}">
                <a16:creationId xmlns:a16="http://schemas.microsoft.com/office/drawing/2014/main" id="{11252A5B-2039-4357-9A2D-4BA43ABD518D}"/>
              </a:ext>
            </a:extLst>
          </p:cNvPr>
          <p:cNvCxnSpPr>
            <a:cxnSpLocks/>
          </p:cNvCxnSpPr>
          <p:nvPr/>
        </p:nvCxnSpPr>
        <p:spPr>
          <a:xfrm>
            <a:off x="6574582" y="4472390"/>
            <a:ext cx="2246105" cy="0"/>
          </a:xfrm>
          <a:prstGeom prst="line">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32" name="TextBox 26">
            <a:extLst>
              <a:ext uri="{FF2B5EF4-FFF2-40B4-BE49-F238E27FC236}">
                <a16:creationId xmlns:a16="http://schemas.microsoft.com/office/drawing/2014/main" id="{7CF6FAF2-C008-4004-9890-064AF6775D5F}"/>
              </a:ext>
            </a:extLst>
          </p:cNvPr>
          <p:cNvSpPr txBox="1"/>
          <p:nvPr/>
        </p:nvSpPr>
        <p:spPr>
          <a:xfrm>
            <a:off x="6574582" y="4667393"/>
            <a:ext cx="4233832" cy="846386"/>
          </a:xfrm>
          <a:prstGeom prst="rect">
            <a:avLst/>
          </a:prstGeom>
          <a:noFill/>
        </p:spPr>
        <p:txBody>
          <a:bodyPr wrap="square" rtlCol="0">
            <a:spAutoFit/>
          </a:bodyPr>
          <a:lstStyle/>
          <a:p>
            <a:pPr defTabSz="685783">
              <a:spcAft>
                <a:spcPts val="600"/>
              </a:spcAft>
            </a:pPr>
            <a:r>
              <a:rPr lang="zh-CN" altLang="en-US" sz="1600" b="1" dirty="0">
                <a:solidFill>
                  <a:srgbClr val="000000">
                    <a:lumMod val="75000"/>
                    <a:lumOff val="25000"/>
                  </a:srgbClr>
                </a:solidFill>
                <a:ea typeface="微软雅黑" panose="020B0503020204020204" pitchFamily="34" charset="-122"/>
              </a:rPr>
              <a:t>政府和企业的支持建立在广泛受众基础上</a:t>
            </a:r>
            <a:endParaRPr lang="en-US" altLang="zh-CN" sz="1600" b="1" dirty="0">
              <a:solidFill>
                <a:srgbClr val="000000">
                  <a:lumMod val="75000"/>
                  <a:lumOff val="25000"/>
                </a:srgbClr>
              </a:solidFill>
              <a:ea typeface="微软雅黑" panose="020B0503020204020204" pitchFamily="34" charset="-122"/>
            </a:endParaRPr>
          </a:p>
          <a:p>
            <a:pPr defTabSz="685783">
              <a:spcAft>
                <a:spcPts val="600"/>
              </a:spcAft>
            </a:pPr>
            <a:r>
              <a:rPr kumimoji="1" lang="zh-CN" altLang="en-US" sz="1400" dirty="0"/>
              <a:t>希望取得政府及企业的支持，我们需要取得更多元的声音，才能寻求更多的合作可能</a:t>
            </a:r>
          </a:p>
        </p:txBody>
      </p:sp>
    </p:spTree>
    <p:extLst>
      <p:ext uri="{BB962C8B-B14F-4D97-AF65-F5344CB8AC3E}">
        <p14:creationId xmlns:p14="http://schemas.microsoft.com/office/powerpoint/2010/main" val="3956846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54558C5-AA8F-4E5C-90B5-D9ACF7B48C1B}"/>
              </a:ext>
            </a:extLst>
          </p:cNvPr>
          <p:cNvSpPr>
            <a:spLocks noGrp="1"/>
          </p:cNvSpPr>
          <p:nvPr>
            <p:ph sz="quarter" idx="13"/>
          </p:nvPr>
        </p:nvSpPr>
        <p:spPr/>
        <p:txBody>
          <a:bodyPr/>
          <a:lstStyle/>
          <a:p>
            <a:r>
              <a:rPr lang="en-US" altLang="zh-CN" dirty="0"/>
              <a:t>2</a:t>
            </a:r>
            <a:endParaRPr lang="zh-CN" altLang="en-US" dirty="0"/>
          </a:p>
        </p:txBody>
      </p:sp>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a:xfrm>
            <a:off x="770633" y="1644652"/>
            <a:ext cx="6865938" cy="3934215"/>
          </a:xfrm>
        </p:spPr>
        <p:txBody>
          <a:bodyPr>
            <a:normAutofit/>
          </a:bodyPr>
          <a:lstStyle/>
          <a:p>
            <a:pPr lvl="0">
              <a:spcAft>
                <a:spcPts val="1200"/>
              </a:spcAft>
            </a:pPr>
            <a:r>
              <a:rPr lang="zh-CN" altLang="en-US" sz="2600" dirty="0">
                <a:solidFill>
                  <a:schemeClr val="accent3">
                    <a:lumMod val="40000"/>
                    <a:lumOff val="60000"/>
                  </a:schemeClr>
                </a:solidFill>
              </a:rPr>
              <a:t>工作方法及目前进展</a:t>
            </a:r>
            <a:endParaRPr lang="en-US" altLang="zh-CN" sz="2600" dirty="0">
              <a:solidFill>
                <a:schemeClr val="accent3">
                  <a:lumMod val="40000"/>
                  <a:lumOff val="60000"/>
                </a:schemeClr>
              </a:solidFill>
            </a:endParaRPr>
          </a:p>
          <a:p>
            <a:pPr lvl="0">
              <a:spcAft>
                <a:spcPts val="1200"/>
              </a:spcAft>
            </a:pPr>
            <a:r>
              <a:rPr lang="zh-CN" altLang="en-US" sz="3000" dirty="0"/>
              <a:t>主要观点</a:t>
            </a:r>
            <a:endParaRPr lang="en-US" altLang="zh-CN" sz="3000" dirty="0"/>
          </a:p>
          <a:p>
            <a:pPr marL="971550" lvl="2" indent="-514350">
              <a:spcAft>
                <a:spcPts val="1200"/>
              </a:spcAft>
              <a:buClr>
                <a:schemeClr val="tx1">
                  <a:lumMod val="65000"/>
                  <a:lumOff val="35000"/>
                </a:schemeClr>
              </a:buClr>
              <a:buFont typeface="+mj-lt"/>
              <a:buAutoNum type="arabicPeriod"/>
            </a:pPr>
            <a:r>
              <a:rPr lang="zh-CN" altLang="en-US" sz="2600" b="1" dirty="0">
                <a:solidFill>
                  <a:schemeClr val="tx1">
                    <a:lumMod val="65000"/>
                    <a:lumOff val="35000"/>
                  </a:schemeClr>
                </a:solidFill>
              </a:rPr>
              <a:t>内部视角</a:t>
            </a:r>
            <a:endParaRPr lang="en-US" altLang="zh-CN" sz="2600" b="1" dirty="0">
              <a:solidFill>
                <a:schemeClr val="tx1">
                  <a:lumMod val="65000"/>
                  <a:lumOff val="35000"/>
                </a:schemeClr>
              </a:solidFill>
            </a:endParaRPr>
          </a:p>
          <a:p>
            <a:pPr marL="971550" lvl="2" indent="-514350">
              <a:spcAft>
                <a:spcPts val="1200"/>
              </a:spcAft>
              <a:buClr>
                <a:schemeClr val="tx1">
                  <a:lumMod val="65000"/>
                  <a:lumOff val="35000"/>
                </a:schemeClr>
              </a:buClr>
              <a:buFont typeface="+mj-lt"/>
              <a:buAutoNum type="arabicPeriod"/>
            </a:pPr>
            <a:r>
              <a:rPr lang="zh-CN" altLang="en-US" sz="2600" dirty="0">
                <a:solidFill>
                  <a:schemeClr val="tx1">
                    <a:lumMod val="65000"/>
                    <a:lumOff val="35000"/>
                  </a:schemeClr>
                </a:solidFill>
              </a:rPr>
              <a:t>受众视角</a:t>
            </a:r>
            <a:endParaRPr lang="en-US" altLang="zh-CN" sz="2600" dirty="0">
              <a:solidFill>
                <a:schemeClr val="tx1">
                  <a:lumMod val="65000"/>
                  <a:lumOff val="35000"/>
                </a:schemeClr>
              </a:solidFill>
            </a:endParaRPr>
          </a:p>
          <a:p>
            <a:pPr marL="971550" lvl="2" indent="-514350">
              <a:spcAft>
                <a:spcPts val="1200"/>
              </a:spcAft>
              <a:buClr>
                <a:schemeClr val="tx1">
                  <a:lumMod val="65000"/>
                  <a:lumOff val="35000"/>
                </a:schemeClr>
              </a:buClr>
              <a:buFont typeface="+mj-lt"/>
              <a:buAutoNum type="arabicPeriod"/>
            </a:pPr>
            <a:r>
              <a:rPr lang="zh-CN" altLang="en-US" sz="2600" dirty="0">
                <a:solidFill>
                  <a:schemeClr val="tx1">
                    <a:lumMod val="65000"/>
                    <a:lumOff val="35000"/>
                  </a:schemeClr>
                </a:solidFill>
              </a:rPr>
              <a:t>对标视角</a:t>
            </a:r>
            <a:endParaRPr lang="en-US" altLang="zh-CN" sz="2600" dirty="0">
              <a:solidFill>
                <a:schemeClr val="tx1">
                  <a:lumMod val="65000"/>
                  <a:lumOff val="35000"/>
                </a:schemeClr>
              </a:solidFill>
            </a:endParaRPr>
          </a:p>
          <a:p>
            <a:pPr lvl="0">
              <a:spcAft>
                <a:spcPts val="1200"/>
              </a:spcAft>
            </a:pPr>
            <a:r>
              <a:rPr lang="zh-CN" altLang="en-US" sz="2600" dirty="0">
                <a:solidFill>
                  <a:schemeClr val="accent3">
                    <a:lumMod val="40000"/>
                    <a:lumOff val="60000"/>
                  </a:schemeClr>
                </a:solidFill>
              </a:rPr>
              <a:t>下一步计划</a:t>
            </a:r>
            <a:endParaRPr lang="en-US" altLang="zh-CN" sz="2600" dirty="0">
              <a:solidFill>
                <a:schemeClr val="accent3">
                  <a:lumMod val="40000"/>
                  <a:lumOff val="60000"/>
                </a:schemeClr>
              </a:solidFill>
            </a:endParaRPr>
          </a:p>
        </p:txBody>
      </p:sp>
    </p:spTree>
    <p:extLst>
      <p:ext uri="{BB962C8B-B14F-4D97-AF65-F5344CB8AC3E}">
        <p14:creationId xmlns:p14="http://schemas.microsoft.com/office/powerpoint/2010/main" val="924048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矩形 161">
            <a:extLst>
              <a:ext uri="{FF2B5EF4-FFF2-40B4-BE49-F238E27FC236}">
                <a16:creationId xmlns:a16="http://schemas.microsoft.com/office/drawing/2014/main" id="{0B5E4630-AF9A-45F4-8125-72D96347C8FA}"/>
              </a:ext>
            </a:extLst>
          </p:cNvPr>
          <p:cNvSpPr/>
          <p:nvPr/>
        </p:nvSpPr>
        <p:spPr>
          <a:xfrm>
            <a:off x="6617470" y="1513383"/>
            <a:ext cx="4935562" cy="4834582"/>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161" name="箭头: 下 160">
            <a:extLst>
              <a:ext uri="{FF2B5EF4-FFF2-40B4-BE49-F238E27FC236}">
                <a16:creationId xmlns:a16="http://schemas.microsoft.com/office/drawing/2014/main" id="{01A603CD-5EC4-4103-8E9E-D71D9F7F96E8}"/>
              </a:ext>
            </a:extLst>
          </p:cNvPr>
          <p:cNvSpPr/>
          <p:nvPr/>
        </p:nvSpPr>
        <p:spPr>
          <a:xfrm>
            <a:off x="7224377" y="1593137"/>
            <a:ext cx="737633" cy="1695532"/>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158" name="矩形 157">
            <a:extLst>
              <a:ext uri="{FF2B5EF4-FFF2-40B4-BE49-F238E27FC236}">
                <a16:creationId xmlns:a16="http://schemas.microsoft.com/office/drawing/2014/main" id="{E7D1D658-6214-465D-9B77-B94E0C02CD79}"/>
              </a:ext>
            </a:extLst>
          </p:cNvPr>
          <p:cNvSpPr/>
          <p:nvPr/>
        </p:nvSpPr>
        <p:spPr>
          <a:xfrm>
            <a:off x="584192" y="1513383"/>
            <a:ext cx="5734566" cy="4834582"/>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153" name="等腰三角形 152">
            <a:extLst>
              <a:ext uri="{FF2B5EF4-FFF2-40B4-BE49-F238E27FC236}">
                <a16:creationId xmlns:a16="http://schemas.microsoft.com/office/drawing/2014/main" id="{E411B529-0BE5-4753-9D00-057F30906788}"/>
              </a:ext>
            </a:extLst>
          </p:cNvPr>
          <p:cNvSpPr/>
          <p:nvPr/>
        </p:nvSpPr>
        <p:spPr>
          <a:xfrm flipV="1">
            <a:off x="1960458" y="4341946"/>
            <a:ext cx="2933523" cy="491695"/>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2" name="标题 1">
            <a:extLst>
              <a:ext uri="{FF2B5EF4-FFF2-40B4-BE49-F238E27FC236}">
                <a16:creationId xmlns:a16="http://schemas.microsoft.com/office/drawing/2014/main" id="{96624CA2-0F31-49FD-B07E-B7A9E5B95063}"/>
              </a:ext>
            </a:extLst>
          </p:cNvPr>
          <p:cNvSpPr>
            <a:spLocks noGrp="1"/>
          </p:cNvSpPr>
          <p:nvPr>
            <p:ph type="title"/>
          </p:nvPr>
        </p:nvSpPr>
        <p:spPr>
          <a:xfrm>
            <a:off x="601434" y="438604"/>
            <a:ext cx="10931754" cy="460800"/>
          </a:xfrm>
        </p:spPr>
        <p:txBody>
          <a:bodyPr>
            <a:noAutofit/>
          </a:bodyPr>
          <a:lstStyle/>
          <a:p>
            <a:r>
              <a:rPr lang="zh-CN" altLang="en-US" dirty="0"/>
              <a:t>水基金模式在海外已被证明为领先的水资源保护模式，并由</a:t>
            </a:r>
            <a:r>
              <a:rPr lang="en-US" altLang="zh-CN" dirty="0"/>
              <a:t>TNC</a:t>
            </a:r>
            <a:r>
              <a:rPr lang="zh-CN" altLang="en-US" dirty="0"/>
              <a:t>引进国内</a:t>
            </a:r>
            <a:endParaRPr lang="ca-ES" dirty="0"/>
          </a:p>
        </p:txBody>
      </p:sp>
      <p:sp>
        <p:nvSpPr>
          <p:cNvPr id="3" name="灯片编号占位符 2">
            <a:extLst>
              <a:ext uri="{FF2B5EF4-FFF2-40B4-BE49-F238E27FC236}">
                <a16:creationId xmlns:a16="http://schemas.microsoft.com/office/drawing/2014/main" id="{121F4090-03D2-4FB7-9A90-CF5C0126C3FC}"/>
              </a:ext>
            </a:extLst>
          </p:cNvPr>
          <p:cNvSpPr>
            <a:spLocks noGrp="1"/>
          </p:cNvSpPr>
          <p:nvPr>
            <p:ph type="sldNum" sz="quarter" idx="14"/>
          </p:nvPr>
        </p:nvSpPr>
        <p:spPr/>
        <p:txBody>
          <a:bodyPr/>
          <a:lstStyle/>
          <a:p>
            <a:fld id="{E6049C3D-CCF1-41B9-A681-D61E0CAE4A17}" type="slidenum">
              <a:rPr lang="en-US" altLang="zh-CN" smtClean="0"/>
              <a:pPr/>
              <a:t>13</a:t>
            </a:fld>
            <a:endParaRPr lang="en-US" dirty="0"/>
          </a:p>
        </p:txBody>
      </p:sp>
      <p:sp>
        <p:nvSpPr>
          <p:cNvPr id="4" name="文本占位符 3">
            <a:extLst>
              <a:ext uri="{FF2B5EF4-FFF2-40B4-BE49-F238E27FC236}">
                <a16:creationId xmlns:a16="http://schemas.microsoft.com/office/drawing/2014/main" id="{6627DAC1-7DC5-47B2-99C3-81D1CEFD6052}"/>
              </a:ext>
            </a:extLst>
          </p:cNvPr>
          <p:cNvSpPr>
            <a:spLocks noGrp="1"/>
          </p:cNvSpPr>
          <p:nvPr>
            <p:ph type="body" sz="quarter" idx="15"/>
          </p:nvPr>
        </p:nvSpPr>
        <p:spPr/>
        <p:txBody>
          <a:bodyPr/>
          <a:lstStyle/>
          <a:p>
            <a:endParaRPr lang="ca-ES"/>
          </a:p>
        </p:txBody>
      </p:sp>
      <p:sp>
        <p:nvSpPr>
          <p:cNvPr id="69" name="文本框 68">
            <a:extLst>
              <a:ext uri="{FF2B5EF4-FFF2-40B4-BE49-F238E27FC236}">
                <a16:creationId xmlns:a16="http://schemas.microsoft.com/office/drawing/2014/main" id="{0FB1231F-C363-4234-BF1E-C8D98B7B8F3F}"/>
              </a:ext>
            </a:extLst>
          </p:cNvPr>
          <p:cNvSpPr txBox="1"/>
          <p:nvPr/>
        </p:nvSpPr>
        <p:spPr>
          <a:xfrm>
            <a:off x="7962010" y="6364514"/>
            <a:ext cx="365516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2D97C8"/>
              </a:buClr>
              <a:buSzTx/>
              <a:buFontTx/>
              <a:buNone/>
              <a:tabLst/>
              <a:defRPr/>
            </a:pPr>
            <a:r>
              <a:rPr kumimoji="0" lang="zh-CN" altLang="en-US" sz="1000" b="0" i="0" u="none" strike="noStrike" kern="1200" cap="none" spc="0" normalizeH="0" baseline="0" noProof="0" dirty="0">
                <a:ln>
                  <a:noFill/>
                </a:ln>
                <a:solidFill>
                  <a:prstClr val="black"/>
                </a:solidFill>
                <a:effectLst/>
                <a:uLnTx/>
                <a:uFillTx/>
                <a:latin typeface="+mn-lt"/>
                <a:ea typeface="微软雅黑"/>
                <a:cs typeface="+mn-ea"/>
                <a:sym typeface="+mn-lt"/>
              </a:rPr>
              <a:t>资料来源：</a:t>
            </a:r>
            <a:r>
              <a:rPr kumimoji="0" lang="en-US" altLang="zh-CN" sz="1000" b="0" i="0" u="none" strike="noStrike" kern="1200" cap="none" spc="0" normalizeH="0" baseline="0" noProof="0" dirty="0">
                <a:ln>
                  <a:noFill/>
                </a:ln>
                <a:solidFill>
                  <a:prstClr val="black"/>
                </a:solidFill>
                <a:effectLst/>
                <a:uLnTx/>
                <a:uFillTx/>
                <a:latin typeface="+mn-lt"/>
                <a:ea typeface="微软雅黑"/>
                <a:cs typeface="+mn-ea"/>
                <a:sym typeface="+mn-lt"/>
              </a:rPr>
              <a:t>the Nature Conservancy-《</a:t>
            </a:r>
            <a:r>
              <a:rPr kumimoji="0" lang="zh-CN" altLang="en-US" sz="1000" b="0" i="0" u="none" strike="noStrike" kern="1200" cap="none" spc="0" normalizeH="0" baseline="0" noProof="0" dirty="0">
                <a:ln>
                  <a:noFill/>
                </a:ln>
                <a:solidFill>
                  <a:prstClr val="black"/>
                </a:solidFill>
                <a:effectLst/>
                <a:uLnTx/>
                <a:uFillTx/>
                <a:latin typeface="+mn-lt"/>
                <a:ea typeface="微软雅黑"/>
                <a:cs typeface="+mn-ea"/>
                <a:sym typeface="+mn-lt"/>
              </a:rPr>
              <a:t>保护水源</a:t>
            </a:r>
            <a:r>
              <a:rPr kumimoji="0" lang="en-US" altLang="zh-CN" sz="1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en-US" sz="1000" b="0" i="0" u="none" strike="noStrike" kern="1200" cap="none" spc="0" normalizeH="0" baseline="0" noProof="0" dirty="0">
                <a:ln>
                  <a:noFill/>
                </a:ln>
                <a:solidFill>
                  <a:prstClr val="black"/>
                </a:solidFill>
                <a:effectLst/>
                <a:uLnTx/>
                <a:uFillTx/>
                <a:latin typeface="+mn-lt"/>
                <a:ea typeface="微软雅黑"/>
                <a:cs typeface="+mn-ea"/>
                <a:sym typeface="+mn-lt"/>
              </a:rPr>
              <a:t>惠及全球</a:t>
            </a:r>
            <a:r>
              <a:rPr kumimoji="0" lang="en-US" altLang="zh-CN" sz="1000" b="0" i="0" u="none" strike="noStrike" kern="1200" cap="none" spc="0" normalizeH="0" baseline="0" noProof="0" dirty="0">
                <a:ln>
                  <a:noFill/>
                </a:ln>
                <a:solidFill>
                  <a:prstClr val="black"/>
                </a:solidFill>
                <a:effectLst/>
                <a:uLnTx/>
                <a:uFillTx/>
                <a:latin typeface="+mn-lt"/>
                <a:ea typeface="微软雅黑"/>
                <a:cs typeface="+mn-ea"/>
                <a:sym typeface="+mn-lt"/>
              </a:rPr>
              <a:t>》</a:t>
            </a:r>
            <a:endParaRPr kumimoji="0" lang="zh-CN" altLang="en-US" sz="10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cxnSp>
        <p:nvCxnSpPr>
          <p:cNvPr id="6" name="直接连接符 5">
            <a:extLst>
              <a:ext uri="{FF2B5EF4-FFF2-40B4-BE49-F238E27FC236}">
                <a16:creationId xmlns:a16="http://schemas.microsoft.com/office/drawing/2014/main" id="{8CAA8E64-1E29-4C2D-8CD9-60D21ACBC201}"/>
              </a:ext>
            </a:extLst>
          </p:cNvPr>
          <p:cNvCxnSpPr>
            <a:cxnSpLocks/>
          </p:cNvCxnSpPr>
          <p:nvPr/>
        </p:nvCxnSpPr>
        <p:spPr>
          <a:xfrm>
            <a:off x="587375" y="1215165"/>
            <a:ext cx="5705321" cy="0"/>
          </a:xfrm>
          <a:prstGeom prst="line">
            <a:avLst/>
          </a:prstGeom>
          <a:ln w="19050">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93D507AB-DD4D-4BD7-BD5C-7C94DA7B114D}"/>
              </a:ext>
            </a:extLst>
          </p:cNvPr>
          <p:cNvCxnSpPr>
            <a:cxnSpLocks/>
          </p:cNvCxnSpPr>
          <p:nvPr/>
        </p:nvCxnSpPr>
        <p:spPr>
          <a:xfrm>
            <a:off x="6632129" y="1215165"/>
            <a:ext cx="4901059" cy="0"/>
          </a:xfrm>
          <a:prstGeom prst="line">
            <a:avLst/>
          </a:prstGeom>
          <a:ln w="19050">
            <a:headEnd type="diamond"/>
            <a:tailEnd type="diamond"/>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D11F08B9-3556-446D-9B11-5B521B4E06C0}"/>
              </a:ext>
            </a:extLst>
          </p:cNvPr>
          <p:cNvSpPr/>
          <p:nvPr/>
        </p:nvSpPr>
        <p:spPr>
          <a:xfrm>
            <a:off x="7587962" y="1069938"/>
            <a:ext cx="2989392" cy="314889"/>
          </a:xfrm>
          <a:prstGeom prst="rect">
            <a:avLst/>
          </a:prstGeom>
          <a:solidFill>
            <a:srgbClr val="2898D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b="1" dirty="0">
                <a:solidFill>
                  <a:schemeClr val="bg1"/>
                </a:solidFill>
                <a:ea typeface="微软雅黑"/>
                <a:cs typeface="+mn-ea"/>
                <a:sym typeface="+mn-lt"/>
              </a:rPr>
              <a:t>国内首次</a:t>
            </a:r>
            <a:r>
              <a:rPr lang="zh-CN" altLang="en-US" sz="1600" b="1">
                <a:solidFill>
                  <a:schemeClr val="bg1"/>
                </a:solidFill>
                <a:ea typeface="微软雅黑"/>
                <a:cs typeface="+mn-ea"/>
                <a:sym typeface="+mn-lt"/>
              </a:rPr>
              <a:t>成功实践</a:t>
            </a:r>
            <a:r>
              <a:rPr lang="en-US" altLang="zh-CN" sz="1600" b="1" dirty="0">
                <a:solidFill>
                  <a:schemeClr val="bg1"/>
                </a:solidFill>
                <a:ea typeface="微软雅黑"/>
                <a:cs typeface="+mn-ea"/>
                <a:sym typeface="+mn-lt"/>
              </a:rPr>
              <a:t>——</a:t>
            </a:r>
            <a:r>
              <a:rPr lang="zh-CN" altLang="en-US" sz="1600" b="1" dirty="0">
                <a:solidFill>
                  <a:schemeClr val="bg1"/>
                </a:solidFill>
                <a:ea typeface="微软雅黑"/>
                <a:cs typeface="+mn-ea"/>
                <a:sym typeface="+mn-lt"/>
              </a:rPr>
              <a:t>青山村</a:t>
            </a:r>
          </a:p>
        </p:txBody>
      </p:sp>
      <p:sp>
        <p:nvSpPr>
          <p:cNvPr id="75" name="矩形 74">
            <a:extLst>
              <a:ext uri="{FF2B5EF4-FFF2-40B4-BE49-F238E27FC236}">
                <a16:creationId xmlns:a16="http://schemas.microsoft.com/office/drawing/2014/main" id="{82B6339B-F5D5-42C7-A184-73664972E7F1}"/>
              </a:ext>
            </a:extLst>
          </p:cNvPr>
          <p:cNvSpPr/>
          <p:nvPr/>
        </p:nvSpPr>
        <p:spPr>
          <a:xfrm>
            <a:off x="2099792" y="1066607"/>
            <a:ext cx="2680488" cy="297117"/>
          </a:xfrm>
          <a:prstGeom prst="rect">
            <a:avLst/>
          </a:prstGeom>
          <a:solidFill>
            <a:srgbClr val="2898D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bg1"/>
                </a:solidFill>
                <a:effectLst/>
                <a:uLnTx/>
                <a:uFillTx/>
                <a:latin typeface="+mn-lt"/>
                <a:ea typeface="微软雅黑"/>
                <a:cs typeface="+mn-ea"/>
                <a:sym typeface="+mn-lt"/>
              </a:rPr>
              <a:t>水基金模式</a:t>
            </a:r>
            <a:r>
              <a:rPr lang="zh-CN" altLang="en-US" sz="1600" b="1" dirty="0">
                <a:solidFill>
                  <a:schemeClr val="bg1"/>
                </a:solidFill>
                <a:ea typeface="微软雅黑"/>
                <a:cs typeface="+mn-ea"/>
                <a:sym typeface="+mn-lt"/>
              </a:rPr>
              <a:t>及海外成功实践</a:t>
            </a:r>
            <a:endParaRPr kumimoji="0" lang="zh-CN" altLang="en-US" sz="1600" b="1" i="0" u="none" strike="noStrike" kern="1200" cap="none" spc="0" normalizeH="0" baseline="0" noProof="0" dirty="0">
              <a:ln>
                <a:noFill/>
              </a:ln>
              <a:solidFill>
                <a:schemeClr val="bg1"/>
              </a:solidFill>
              <a:effectLst/>
              <a:uLnTx/>
              <a:uFillTx/>
              <a:latin typeface="+mn-lt"/>
              <a:ea typeface="微软雅黑"/>
              <a:cs typeface="+mn-ea"/>
              <a:sym typeface="+mn-lt"/>
            </a:endParaRPr>
          </a:p>
        </p:txBody>
      </p:sp>
      <p:grpSp>
        <p:nvGrpSpPr>
          <p:cNvPr id="77" name="组合 76">
            <a:extLst>
              <a:ext uri="{FF2B5EF4-FFF2-40B4-BE49-F238E27FC236}">
                <a16:creationId xmlns:a16="http://schemas.microsoft.com/office/drawing/2014/main" id="{3FC74824-3082-42C9-B577-D313E05337F1}"/>
              </a:ext>
            </a:extLst>
          </p:cNvPr>
          <p:cNvGrpSpPr/>
          <p:nvPr/>
        </p:nvGrpSpPr>
        <p:grpSpPr>
          <a:xfrm>
            <a:off x="511390" y="1648587"/>
            <a:ext cx="5831658" cy="2547130"/>
            <a:chOff x="601434" y="1694389"/>
            <a:chExt cx="6075558" cy="2487566"/>
          </a:xfrm>
        </p:grpSpPr>
        <p:grpSp>
          <p:nvGrpSpPr>
            <p:cNvPr id="78" name="组合 77">
              <a:extLst>
                <a:ext uri="{FF2B5EF4-FFF2-40B4-BE49-F238E27FC236}">
                  <a16:creationId xmlns:a16="http://schemas.microsoft.com/office/drawing/2014/main" id="{0D5C78BC-EC06-401E-A169-AFC66D3E1B11}"/>
                </a:ext>
              </a:extLst>
            </p:cNvPr>
            <p:cNvGrpSpPr/>
            <p:nvPr/>
          </p:nvGrpSpPr>
          <p:grpSpPr>
            <a:xfrm>
              <a:off x="722669" y="1694389"/>
              <a:ext cx="5901865" cy="1446329"/>
              <a:chOff x="747324" y="1657300"/>
              <a:chExt cx="5901865" cy="1498210"/>
            </a:xfrm>
          </p:grpSpPr>
          <p:grpSp>
            <p:nvGrpSpPr>
              <p:cNvPr id="88" name="组合 87">
                <a:extLst>
                  <a:ext uri="{FF2B5EF4-FFF2-40B4-BE49-F238E27FC236}">
                    <a16:creationId xmlns:a16="http://schemas.microsoft.com/office/drawing/2014/main" id="{EF1E60CC-B2D0-4BA1-B1F8-1FBBA5792CB5}"/>
                  </a:ext>
                </a:extLst>
              </p:cNvPr>
              <p:cNvGrpSpPr/>
              <p:nvPr/>
            </p:nvGrpSpPr>
            <p:grpSpPr>
              <a:xfrm>
                <a:off x="747324" y="1657300"/>
                <a:ext cx="5901865" cy="1457594"/>
                <a:chOff x="747324" y="1653249"/>
                <a:chExt cx="5901865" cy="1303531"/>
              </a:xfrm>
            </p:grpSpPr>
            <p:grpSp>
              <p:nvGrpSpPr>
                <p:cNvPr id="96" name="组合 95">
                  <a:extLst>
                    <a:ext uri="{FF2B5EF4-FFF2-40B4-BE49-F238E27FC236}">
                      <a16:creationId xmlns:a16="http://schemas.microsoft.com/office/drawing/2014/main" id="{48353E33-867E-4C02-AFC5-7EDA1438BBA3}"/>
                    </a:ext>
                  </a:extLst>
                </p:cNvPr>
                <p:cNvGrpSpPr/>
                <p:nvPr/>
              </p:nvGrpSpPr>
              <p:grpSpPr>
                <a:xfrm>
                  <a:off x="747324" y="1653249"/>
                  <a:ext cx="5901865" cy="998404"/>
                  <a:chOff x="747324" y="1653249"/>
                  <a:chExt cx="5901865" cy="998404"/>
                </a:xfrm>
              </p:grpSpPr>
              <p:sp>
                <p:nvSpPr>
                  <p:cNvPr id="98" name="矩形: 圆角 97">
                    <a:extLst>
                      <a:ext uri="{FF2B5EF4-FFF2-40B4-BE49-F238E27FC236}">
                        <a16:creationId xmlns:a16="http://schemas.microsoft.com/office/drawing/2014/main" id="{A95B0064-5D39-4FB4-9476-1E900D8DBE4A}"/>
                      </a:ext>
                    </a:extLst>
                  </p:cNvPr>
                  <p:cNvSpPr/>
                  <p:nvPr/>
                </p:nvSpPr>
                <p:spPr>
                  <a:xfrm>
                    <a:off x="770021" y="1990974"/>
                    <a:ext cx="1155030" cy="65432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white"/>
                        </a:solidFill>
                        <a:effectLst/>
                        <a:uLnTx/>
                        <a:uFillTx/>
                        <a:latin typeface="+mn-lt"/>
                        <a:ea typeface="微软雅黑"/>
                        <a:cs typeface="+mn-cs"/>
                      </a:rPr>
                      <a:t>上游集水区</a:t>
                    </a:r>
                    <a:endParaRPr kumimoji="0" lang="en-US" altLang="zh-CN" sz="1200" b="1" i="0" u="none" strike="noStrike" kern="1200" cap="none" spc="0" normalizeH="0" baseline="0" noProof="0" dirty="0">
                      <a:ln>
                        <a:noFill/>
                      </a:ln>
                      <a:solidFill>
                        <a:prstClr val="white"/>
                      </a:solidFill>
                      <a:effectLst/>
                      <a:uLnTx/>
                      <a:uFillTx/>
                      <a:latin typeface="+mn-lt"/>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white"/>
                        </a:solidFill>
                        <a:effectLst/>
                        <a:uLnTx/>
                        <a:uFillTx/>
                        <a:latin typeface="+mn-lt"/>
                        <a:ea typeface="微软雅黑"/>
                        <a:cs typeface="+mn-cs"/>
                      </a:rPr>
                      <a:t>土地所有者</a:t>
                    </a:r>
                    <a:endParaRPr kumimoji="0" lang="en-US" altLang="zh-CN" sz="1200" b="1" i="0" u="none" strike="noStrike" kern="1200" cap="none" spc="0" normalizeH="0" baseline="0" noProof="0" dirty="0">
                      <a:ln>
                        <a:noFill/>
                      </a:ln>
                      <a:solidFill>
                        <a:prstClr val="white"/>
                      </a:solidFill>
                      <a:effectLst/>
                      <a:uLnTx/>
                      <a:uFillTx/>
                      <a:latin typeface="+mn-lt"/>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1" i="0" u="none" strike="noStrike" kern="1200" cap="none" spc="0" normalizeH="0" baseline="0" noProof="0" dirty="0">
                      <a:ln>
                        <a:noFill/>
                      </a:ln>
                      <a:solidFill>
                        <a:prstClr val="white"/>
                      </a:solidFill>
                      <a:effectLst/>
                      <a:uLnTx/>
                      <a:uFillTx/>
                      <a:latin typeface="+mn-lt"/>
                      <a:ea typeface="微软雅黑"/>
                      <a:cs typeface="+mn-cs"/>
                    </a:endParaRPr>
                  </a:p>
                </p:txBody>
              </p:sp>
              <p:sp>
                <p:nvSpPr>
                  <p:cNvPr id="99" name="矩形: 圆角 98">
                    <a:extLst>
                      <a:ext uri="{FF2B5EF4-FFF2-40B4-BE49-F238E27FC236}">
                        <a16:creationId xmlns:a16="http://schemas.microsoft.com/office/drawing/2014/main" id="{F58911C5-735C-458D-BB4D-D648CF0B4CEE}"/>
                      </a:ext>
                    </a:extLst>
                  </p:cNvPr>
                  <p:cNvSpPr/>
                  <p:nvPr/>
                </p:nvSpPr>
                <p:spPr>
                  <a:xfrm>
                    <a:off x="5208738" y="1990973"/>
                    <a:ext cx="1339967" cy="65432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prstClr val="white"/>
                        </a:solidFill>
                        <a:ea typeface="微软雅黑"/>
                      </a:rPr>
                      <a:t>下游</a:t>
                    </a:r>
                    <a:r>
                      <a:rPr lang="zh-CN" altLang="en-US" sz="1200" b="1">
                        <a:solidFill>
                          <a:prstClr val="white"/>
                        </a:solidFill>
                        <a:ea typeface="微软雅黑"/>
                      </a:rPr>
                      <a:t>用水者</a:t>
                    </a:r>
                    <a:endParaRPr lang="en-US" altLang="zh-CN" sz="1200" b="1" dirty="0">
                      <a:solidFill>
                        <a:prstClr val="white"/>
                      </a:solidFill>
                      <a:ea typeface="微软雅黑"/>
                    </a:endParaRPr>
                  </a:p>
                  <a:p>
                    <a:pPr algn="ctr"/>
                    <a:r>
                      <a:rPr lang="zh-CN" altLang="en-US" sz="1200" b="1">
                        <a:solidFill>
                          <a:prstClr val="white"/>
                        </a:solidFill>
                        <a:ea typeface="微软雅黑"/>
                      </a:rPr>
                      <a:t>捐助者</a:t>
                    </a:r>
                    <a:endParaRPr lang="en-US" altLang="zh-CN" sz="1200" b="1" dirty="0">
                      <a:solidFill>
                        <a:prstClr val="white"/>
                      </a:solidFill>
                      <a:ea typeface="微软雅黑"/>
                    </a:endParaRPr>
                  </a:p>
                  <a:p>
                    <a:pPr algn="ctr"/>
                    <a:endParaRPr lang="en-US" altLang="zh-CN" sz="1200" b="1" dirty="0">
                      <a:solidFill>
                        <a:prstClr val="white"/>
                      </a:solidFill>
                      <a:ea typeface="微软雅黑"/>
                    </a:endParaRPr>
                  </a:p>
                </p:txBody>
              </p:sp>
              <p:cxnSp>
                <p:nvCxnSpPr>
                  <p:cNvPr id="100" name="连接符: 肘形 99">
                    <a:extLst>
                      <a:ext uri="{FF2B5EF4-FFF2-40B4-BE49-F238E27FC236}">
                        <a16:creationId xmlns:a16="http://schemas.microsoft.com/office/drawing/2014/main" id="{69AD0080-E8D2-417F-8E44-48AE44287768}"/>
                      </a:ext>
                    </a:extLst>
                  </p:cNvPr>
                  <p:cNvCxnSpPr>
                    <a:cxnSpLocks/>
                    <a:stCxn id="98" idx="0"/>
                    <a:endCxn id="99" idx="0"/>
                  </p:cNvCxnSpPr>
                  <p:nvPr/>
                </p:nvCxnSpPr>
                <p:spPr>
                  <a:xfrm rot="5400000" flipH="1" flipV="1">
                    <a:off x="3613129" y="-274619"/>
                    <a:ext cx="12700" cy="4531186"/>
                  </a:xfrm>
                  <a:prstGeom prst="bentConnector3">
                    <a:avLst>
                      <a:gd name="adj1" fmla="val 180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连接符: 肘形 100">
                    <a:extLst>
                      <a:ext uri="{FF2B5EF4-FFF2-40B4-BE49-F238E27FC236}">
                        <a16:creationId xmlns:a16="http://schemas.microsoft.com/office/drawing/2014/main" id="{386849DC-DBEA-43BE-8D8B-D5B2D30C6C65}"/>
                      </a:ext>
                    </a:extLst>
                  </p:cNvPr>
                  <p:cNvCxnSpPr>
                    <a:stCxn id="99" idx="2"/>
                    <a:endCxn id="98" idx="2"/>
                  </p:cNvCxnSpPr>
                  <p:nvPr/>
                </p:nvCxnSpPr>
                <p:spPr>
                  <a:xfrm rot="5400000">
                    <a:off x="3613129" y="379710"/>
                    <a:ext cx="12700" cy="4531186"/>
                  </a:xfrm>
                  <a:prstGeom prst="bent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2" name="箭头: 五边形 101">
                    <a:extLst>
                      <a:ext uri="{FF2B5EF4-FFF2-40B4-BE49-F238E27FC236}">
                        <a16:creationId xmlns:a16="http://schemas.microsoft.com/office/drawing/2014/main" id="{97CA6DC9-0AA7-4A89-B6EB-82AC898DBBD8}"/>
                      </a:ext>
                    </a:extLst>
                  </p:cNvPr>
                  <p:cNvSpPr/>
                  <p:nvPr/>
                </p:nvSpPr>
                <p:spPr>
                  <a:xfrm>
                    <a:off x="2826679" y="1653249"/>
                    <a:ext cx="1585599" cy="246694"/>
                  </a:xfrm>
                  <a:prstGeom prst="homePlate">
                    <a:avLst/>
                  </a:prstGeom>
                  <a:solidFill>
                    <a:schemeClr val="bg1"/>
                  </a:solidFill>
                  <a:ln>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mn-lt"/>
                        <a:ea typeface="微软雅黑"/>
                        <a:cs typeface="+mn-cs"/>
                      </a:rPr>
                      <a:t>改善水质和水量</a:t>
                    </a:r>
                  </a:p>
                </p:txBody>
              </p:sp>
              <p:sp>
                <p:nvSpPr>
                  <p:cNvPr id="103" name="文本框 102">
                    <a:extLst>
                      <a:ext uri="{FF2B5EF4-FFF2-40B4-BE49-F238E27FC236}">
                        <a16:creationId xmlns:a16="http://schemas.microsoft.com/office/drawing/2014/main" id="{D9958F29-08F9-4308-864C-D595B8DB3872}"/>
                      </a:ext>
                    </a:extLst>
                  </p:cNvPr>
                  <p:cNvSpPr txBox="1"/>
                  <p:nvPr/>
                </p:nvSpPr>
                <p:spPr>
                  <a:xfrm>
                    <a:off x="747324" y="2383018"/>
                    <a:ext cx="1200423" cy="2506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2D97C8"/>
                      </a:buClr>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a:ea typeface="微软雅黑"/>
                        <a:cs typeface="Heiti SC Light" charset="-122"/>
                      </a:rPr>
                      <a:t>开展水源保护</a:t>
                    </a:r>
                  </a:p>
                </p:txBody>
              </p:sp>
              <p:sp>
                <p:nvSpPr>
                  <p:cNvPr id="104" name="文本框 103">
                    <a:extLst>
                      <a:ext uri="{FF2B5EF4-FFF2-40B4-BE49-F238E27FC236}">
                        <a16:creationId xmlns:a16="http://schemas.microsoft.com/office/drawing/2014/main" id="{A349033B-AC31-473D-AE00-94B24E623334}"/>
                      </a:ext>
                    </a:extLst>
                  </p:cNvPr>
                  <p:cNvSpPr txBox="1"/>
                  <p:nvPr/>
                </p:nvSpPr>
                <p:spPr>
                  <a:xfrm>
                    <a:off x="5120955" y="2370814"/>
                    <a:ext cx="1528234" cy="2506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2D97C8"/>
                      </a:buClr>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a:ea typeface="微软雅黑"/>
                        <a:cs typeface="Heiti SC Light" charset="-122"/>
                      </a:rPr>
                      <a:t>提供保护资金</a:t>
                    </a:r>
                  </a:p>
                </p:txBody>
              </p:sp>
            </p:grpSp>
            <p:sp>
              <p:nvSpPr>
                <p:cNvPr id="97" name="箭头: 五边形 96">
                  <a:extLst>
                    <a:ext uri="{FF2B5EF4-FFF2-40B4-BE49-F238E27FC236}">
                      <a16:creationId xmlns:a16="http://schemas.microsoft.com/office/drawing/2014/main" id="{73955233-BC04-4299-A0F5-D51318CF5BD7}"/>
                    </a:ext>
                  </a:extLst>
                </p:cNvPr>
                <p:cNvSpPr/>
                <p:nvPr/>
              </p:nvSpPr>
              <p:spPr>
                <a:xfrm rot="10800000">
                  <a:off x="2843493" y="2742865"/>
                  <a:ext cx="1585599" cy="213915"/>
                </a:xfrm>
                <a:prstGeom prst="homePlate">
                  <a:avLst/>
                </a:prstGeom>
                <a:solidFill>
                  <a:schemeClr val="bg1"/>
                </a:solidFill>
                <a:ln>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latin typeface="+mn-lt"/>
                    <a:ea typeface="微软雅黑"/>
                    <a:cs typeface="+mn-cs"/>
                  </a:endParaRPr>
                </a:p>
              </p:txBody>
            </p:sp>
          </p:grpSp>
          <p:sp>
            <p:nvSpPr>
              <p:cNvPr id="89" name="文本框 88">
                <a:extLst>
                  <a:ext uri="{FF2B5EF4-FFF2-40B4-BE49-F238E27FC236}">
                    <a16:creationId xmlns:a16="http://schemas.microsoft.com/office/drawing/2014/main" id="{1FB92735-A475-40CF-BA51-2DAAD527CF68}"/>
                  </a:ext>
                </a:extLst>
              </p:cNvPr>
              <p:cNvSpPr txBox="1"/>
              <p:nvPr/>
            </p:nvSpPr>
            <p:spPr>
              <a:xfrm>
                <a:off x="3213426" y="2875285"/>
                <a:ext cx="823905" cy="28022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2D97C8"/>
                  </a:buClr>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a:ea typeface="微软雅黑"/>
                    <a:cs typeface="Heiti SC Light" charset="-122"/>
                  </a:rPr>
                  <a:t>基金</a:t>
                </a:r>
              </a:p>
            </p:txBody>
          </p:sp>
          <p:grpSp>
            <p:nvGrpSpPr>
              <p:cNvPr id="90" name="组合 89">
                <a:extLst>
                  <a:ext uri="{FF2B5EF4-FFF2-40B4-BE49-F238E27FC236}">
                    <a16:creationId xmlns:a16="http://schemas.microsoft.com/office/drawing/2014/main" id="{2059B43C-FE98-4815-92B9-87088B3CCEA1}"/>
                  </a:ext>
                </a:extLst>
              </p:cNvPr>
              <p:cNvGrpSpPr/>
              <p:nvPr/>
            </p:nvGrpSpPr>
            <p:grpSpPr>
              <a:xfrm>
                <a:off x="2162783" y="1961874"/>
                <a:ext cx="2834201" cy="877688"/>
                <a:chOff x="2172490" y="1982165"/>
                <a:chExt cx="2834201" cy="877688"/>
              </a:xfrm>
            </p:grpSpPr>
            <p:sp>
              <p:nvSpPr>
                <p:cNvPr id="92" name="矩形 91">
                  <a:extLst>
                    <a:ext uri="{FF2B5EF4-FFF2-40B4-BE49-F238E27FC236}">
                      <a16:creationId xmlns:a16="http://schemas.microsoft.com/office/drawing/2014/main" id="{6F61DA69-ADF7-457A-8722-594D3095EEB3}"/>
                    </a:ext>
                  </a:extLst>
                </p:cNvPr>
                <p:cNvSpPr/>
                <p:nvPr/>
              </p:nvSpPr>
              <p:spPr>
                <a:xfrm>
                  <a:off x="2172490" y="2285114"/>
                  <a:ext cx="2834201" cy="289881"/>
                </a:xfrm>
                <a:prstGeom prst="rect">
                  <a:avLst/>
                </a:prstGeom>
                <a:solidFill>
                  <a:schemeClr val="accent3">
                    <a:lumMod val="75000"/>
                  </a:schemeClr>
                </a:solidFill>
                <a:ln>
                  <a:solidFill>
                    <a:srgbClr val="7EC8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ea typeface="微软雅黑"/>
                    </a:rPr>
                    <a:t>水基金管理顾问委员会</a:t>
                  </a:r>
                </a:p>
              </p:txBody>
            </p:sp>
            <p:sp>
              <p:nvSpPr>
                <p:cNvPr id="93" name="等腰三角形 92">
                  <a:extLst>
                    <a:ext uri="{FF2B5EF4-FFF2-40B4-BE49-F238E27FC236}">
                      <a16:creationId xmlns:a16="http://schemas.microsoft.com/office/drawing/2014/main" id="{DF6FE3BE-76E7-4208-BAA7-11787C4FD382}"/>
                    </a:ext>
                  </a:extLst>
                </p:cNvPr>
                <p:cNvSpPr/>
                <p:nvPr/>
              </p:nvSpPr>
              <p:spPr>
                <a:xfrm>
                  <a:off x="2185494" y="1982165"/>
                  <a:ext cx="2821197" cy="266917"/>
                </a:xfrm>
                <a:prstGeom prst="triangle">
                  <a:avLst/>
                </a:prstGeom>
                <a:solidFill>
                  <a:srgbClr val="7EC8E4"/>
                </a:solidFill>
                <a:ln>
                  <a:solidFill>
                    <a:srgbClr val="7EC8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white"/>
                    </a:solidFill>
                    <a:effectLst/>
                    <a:uLnTx/>
                    <a:uFillTx/>
                    <a:latin typeface="+mn-lt"/>
                    <a:ea typeface="微软雅黑"/>
                    <a:cs typeface="+mn-cs"/>
                  </a:endParaRPr>
                </a:p>
              </p:txBody>
            </p:sp>
            <p:sp>
              <p:nvSpPr>
                <p:cNvPr id="94" name="等腰三角形 93">
                  <a:extLst>
                    <a:ext uri="{FF2B5EF4-FFF2-40B4-BE49-F238E27FC236}">
                      <a16:creationId xmlns:a16="http://schemas.microsoft.com/office/drawing/2014/main" id="{04742173-C5A7-413E-8E0E-A57074E5DBDA}"/>
                    </a:ext>
                  </a:extLst>
                </p:cNvPr>
                <p:cNvSpPr/>
                <p:nvPr/>
              </p:nvSpPr>
              <p:spPr>
                <a:xfrm rot="10800000">
                  <a:off x="2175787" y="2611025"/>
                  <a:ext cx="2821197" cy="248828"/>
                </a:xfrm>
                <a:prstGeom prst="triangle">
                  <a:avLst/>
                </a:prstGeom>
                <a:solidFill>
                  <a:srgbClr val="7EC8E4"/>
                </a:solidFill>
                <a:ln>
                  <a:solidFill>
                    <a:srgbClr val="7EC8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white"/>
                    </a:solidFill>
                    <a:effectLst/>
                    <a:uLnTx/>
                    <a:uFillTx/>
                    <a:latin typeface="+mn-lt"/>
                    <a:ea typeface="微软雅黑"/>
                    <a:cs typeface="+mn-cs"/>
                  </a:endParaRPr>
                </a:p>
              </p:txBody>
            </p:sp>
            <p:sp>
              <p:nvSpPr>
                <p:cNvPr id="95" name="文本框 94">
                  <a:extLst>
                    <a:ext uri="{FF2B5EF4-FFF2-40B4-BE49-F238E27FC236}">
                      <a16:creationId xmlns:a16="http://schemas.microsoft.com/office/drawing/2014/main" id="{C76721E4-7E58-41C2-AFB6-B000A804F2D2}"/>
                    </a:ext>
                  </a:extLst>
                </p:cNvPr>
                <p:cNvSpPr txBox="1"/>
                <p:nvPr/>
              </p:nvSpPr>
              <p:spPr>
                <a:xfrm>
                  <a:off x="2843493" y="2564725"/>
                  <a:ext cx="1484678" cy="2802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2D97C8"/>
                    </a:buClr>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a:ea typeface="微软雅黑"/>
                      <a:cs typeface="Heiti SC Light" charset="-122"/>
                    </a:rPr>
                    <a:t>选择项目分配资金</a:t>
                  </a:r>
                </a:p>
              </p:txBody>
            </p:sp>
          </p:grpSp>
          <p:sp>
            <p:nvSpPr>
              <p:cNvPr id="91" name="文本框 90">
                <a:extLst>
                  <a:ext uri="{FF2B5EF4-FFF2-40B4-BE49-F238E27FC236}">
                    <a16:creationId xmlns:a16="http://schemas.microsoft.com/office/drawing/2014/main" id="{95286742-6B78-4B69-BEA4-7C19729C8EF7}"/>
                  </a:ext>
                </a:extLst>
              </p:cNvPr>
              <p:cNvSpPr txBox="1"/>
              <p:nvPr/>
            </p:nvSpPr>
            <p:spPr>
              <a:xfrm>
                <a:off x="2986173" y="2016508"/>
                <a:ext cx="1200423" cy="2802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2D97C8"/>
                  </a:buClr>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a:ea typeface="微软雅黑"/>
                    <a:cs typeface="Heiti SC Light" charset="-122"/>
                  </a:rPr>
                  <a:t>项目效果评估</a:t>
                </a:r>
              </a:p>
            </p:txBody>
          </p:sp>
        </p:grpSp>
        <p:grpSp>
          <p:nvGrpSpPr>
            <p:cNvPr id="80" name="组合 79">
              <a:extLst>
                <a:ext uri="{FF2B5EF4-FFF2-40B4-BE49-F238E27FC236}">
                  <a16:creationId xmlns:a16="http://schemas.microsoft.com/office/drawing/2014/main" id="{B50D78CD-B415-4C00-B7B8-DACBBF49BCA9}"/>
                </a:ext>
              </a:extLst>
            </p:cNvPr>
            <p:cNvGrpSpPr/>
            <p:nvPr/>
          </p:nvGrpSpPr>
          <p:grpSpPr>
            <a:xfrm>
              <a:off x="601434" y="3160425"/>
              <a:ext cx="6075558" cy="1021530"/>
              <a:chOff x="885419" y="2891447"/>
              <a:chExt cx="5899103" cy="1227982"/>
            </a:xfrm>
          </p:grpSpPr>
          <p:sp>
            <p:nvSpPr>
              <p:cNvPr id="81" name="文本框 80">
                <a:extLst>
                  <a:ext uri="{FF2B5EF4-FFF2-40B4-BE49-F238E27FC236}">
                    <a16:creationId xmlns:a16="http://schemas.microsoft.com/office/drawing/2014/main" id="{1E47F19E-5C4A-4816-8F8C-85BFF65305A1}"/>
                  </a:ext>
                </a:extLst>
              </p:cNvPr>
              <p:cNvSpPr txBox="1"/>
              <p:nvPr/>
            </p:nvSpPr>
            <p:spPr>
              <a:xfrm>
                <a:off x="885419" y="3158195"/>
                <a:ext cx="1958068" cy="77695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2D97C8"/>
                  </a:buClr>
                  <a:buSzTx/>
                  <a:buFont typeface="Arial" panose="020B0604020202020204" pitchFamily="34" charset="0"/>
                  <a:buChar char="•"/>
                  <a:tabLst/>
                  <a:defRPr/>
                </a:pPr>
                <a:r>
                  <a:rPr kumimoji="0" lang="zh-CN" altLang="en-US" sz="1200" b="0" i="0" u="none" strike="noStrike" kern="1200" cap="none" spc="0" normalizeH="0" baseline="0" noProof="0" dirty="0">
                    <a:ln>
                      <a:noFill/>
                    </a:ln>
                    <a:solidFill>
                      <a:prstClr val="black"/>
                    </a:solidFill>
                    <a:effectLst/>
                    <a:uLnTx/>
                    <a:uFillTx/>
                    <a:latin typeface="+mn-lt"/>
                    <a:ea typeface="微软雅黑"/>
                    <a:cs typeface="+mn-ea"/>
                    <a:sym typeface="+mn-lt"/>
                  </a:rPr>
                  <a:t>自然保护工作者和城市共同开发</a:t>
                </a:r>
                <a:endParaRPr kumimoji="0" lang="en-US" altLang="zh-CN" sz="12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285750" marR="0" lvl="0" indent="-285750" algn="l" defTabSz="914400" rtl="0" eaLnBrk="1" fontAlgn="auto" latinLnBrk="0" hangingPunct="1">
                  <a:lnSpc>
                    <a:spcPct val="100000"/>
                  </a:lnSpc>
                  <a:spcBef>
                    <a:spcPts val="0"/>
                  </a:spcBef>
                  <a:spcAft>
                    <a:spcPts val="0"/>
                  </a:spcAft>
                  <a:buClr>
                    <a:srgbClr val="2D97C8"/>
                  </a:buClr>
                  <a:buSzTx/>
                  <a:buFont typeface="Arial" panose="020B0604020202020204" pitchFamily="34" charset="0"/>
                  <a:buChar char="•"/>
                  <a:tabLst/>
                  <a:defRPr/>
                </a:pPr>
                <a:r>
                  <a:rPr kumimoji="0" lang="zh-CN" altLang="en-US" sz="1200" b="0" i="0" u="none" strike="noStrike" kern="1200" cap="none" spc="0" normalizeH="0" baseline="0" noProof="0" dirty="0">
                    <a:ln>
                      <a:noFill/>
                    </a:ln>
                    <a:solidFill>
                      <a:prstClr val="black"/>
                    </a:solidFill>
                    <a:effectLst/>
                    <a:uLnTx/>
                    <a:uFillTx/>
                    <a:latin typeface="+mn-lt"/>
                    <a:ea typeface="微软雅黑"/>
                    <a:cs typeface="+mn-ea"/>
                    <a:sym typeface="+mn-lt"/>
                  </a:rPr>
                  <a:t>水源保护长效机制</a:t>
                </a:r>
                <a:endParaRPr kumimoji="0" lang="zh-CN" altLang="en-US" sz="1200" b="0"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grpSp>
            <p:nvGrpSpPr>
              <p:cNvPr id="82" name="组合 81">
                <a:extLst>
                  <a:ext uri="{FF2B5EF4-FFF2-40B4-BE49-F238E27FC236}">
                    <a16:creationId xmlns:a16="http://schemas.microsoft.com/office/drawing/2014/main" id="{4B0CC483-DB64-4037-B09E-918A7D10C40D}"/>
                  </a:ext>
                </a:extLst>
              </p:cNvPr>
              <p:cNvGrpSpPr/>
              <p:nvPr/>
            </p:nvGrpSpPr>
            <p:grpSpPr>
              <a:xfrm>
                <a:off x="959063" y="2891447"/>
                <a:ext cx="5825459" cy="1227982"/>
                <a:chOff x="959063" y="2891447"/>
                <a:chExt cx="5825459" cy="1227982"/>
              </a:xfrm>
            </p:grpSpPr>
            <p:sp>
              <p:nvSpPr>
                <p:cNvPr id="83" name="矩形 82">
                  <a:extLst>
                    <a:ext uri="{FF2B5EF4-FFF2-40B4-BE49-F238E27FC236}">
                      <a16:creationId xmlns:a16="http://schemas.microsoft.com/office/drawing/2014/main" id="{DCF70581-9F78-4902-A2E5-CCE1C4EE703A}"/>
                    </a:ext>
                  </a:extLst>
                </p:cNvPr>
                <p:cNvSpPr/>
                <p:nvPr/>
              </p:nvSpPr>
              <p:spPr>
                <a:xfrm>
                  <a:off x="959063" y="2891447"/>
                  <a:ext cx="1758970" cy="2234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ysClr val="windowText" lastClr="000000"/>
                      </a:solidFill>
                      <a:effectLst/>
                      <a:uLnTx/>
                      <a:uFillTx/>
                      <a:latin typeface="+mn-lt"/>
                      <a:ea typeface="微软雅黑"/>
                      <a:cs typeface="+mn-ea"/>
                      <a:sym typeface="+mn-lt"/>
                    </a:rPr>
                    <a:t>长效机制</a:t>
                  </a:r>
                </a:p>
              </p:txBody>
            </p:sp>
            <p:sp>
              <p:nvSpPr>
                <p:cNvPr id="84" name="矩形 83">
                  <a:extLst>
                    <a:ext uri="{FF2B5EF4-FFF2-40B4-BE49-F238E27FC236}">
                      <a16:creationId xmlns:a16="http://schemas.microsoft.com/office/drawing/2014/main" id="{FF7583B9-E313-41A6-8955-01D0484C812E}"/>
                    </a:ext>
                  </a:extLst>
                </p:cNvPr>
                <p:cNvSpPr/>
                <p:nvPr/>
              </p:nvSpPr>
              <p:spPr>
                <a:xfrm>
                  <a:off x="2762697" y="2891447"/>
                  <a:ext cx="1758970" cy="2253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ysClr val="windowText" lastClr="000000"/>
                      </a:solidFill>
                      <a:effectLst/>
                      <a:uLnTx/>
                      <a:uFillTx/>
                      <a:latin typeface="+mn-lt"/>
                      <a:ea typeface="微软雅黑"/>
                      <a:cs typeface="+mn-ea"/>
                      <a:sym typeface="+mn-lt"/>
                    </a:rPr>
                    <a:t>解决障碍</a:t>
                  </a:r>
                </a:p>
              </p:txBody>
            </p:sp>
            <p:sp>
              <p:nvSpPr>
                <p:cNvPr id="85" name="矩形 84">
                  <a:extLst>
                    <a:ext uri="{FF2B5EF4-FFF2-40B4-BE49-F238E27FC236}">
                      <a16:creationId xmlns:a16="http://schemas.microsoft.com/office/drawing/2014/main" id="{F41F528C-D315-4A9B-8043-66D01522FC5D}"/>
                    </a:ext>
                  </a:extLst>
                </p:cNvPr>
                <p:cNvSpPr/>
                <p:nvPr/>
              </p:nvSpPr>
              <p:spPr>
                <a:xfrm>
                  <a:off x="4590773" y="2891447"/>
                  <a:ext cx="2074539" cy="2403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ysClr val="windowText" lastClr="000000"/>
                      </a:solidFill>
                      <a:effectLst/>
                      <a:uLnTx/>
                      <a:uFillTx/>
                      <a:latin typeface="+mn-lt"/>
                      <a:ea typeface="微软雅黑"/>
                      <a:cs typeface="+mn-ea"/>
                      <a:sym typeface="+mn-lt"/>
                    </a:rPr>
                    <a:t>上下游框架激励</a:t>
                  </a:r>
                  <a:endParaRPr kumimoji="0" lang="zh-CN" altLang="en-US" sz="1200" b="0" i="0" u="none" strike="noStrike" kern="1200" cap="none" spc="0" normalizeH="0" baseline="0" noProof="0" dirty="0">
                    <a:ln>
                      <a:noFill/>
                    </a:ln>
                    <a:solidFill>
                      <a:sysClr val="windowText" lastClr="000000"/>
                    </a:solidFill>
                    <a:effectLst/>
                    <a:uLnTx/>
                    <a:uFillTx/>
                    <a:latin typeface="+mn-lt"/>
                    <a:ea typeface="微软雅黑"/>
                    <a:cs typeface="+mn-ea"/>
                    <a:sym typeface="+mn-lt"/>
                  </a:endParaRPr>
                </a:p>
              </p:txBody>
            </p:sp>
            <p:sp>
              <p:nvSpPr>
                <p:cNvPr id="86" name="文本框 85">
                  <a:extLst>
                    <a:ext uri="{FF2B5EF4-FFF2-40B4-BE49-F238E27FC236}">
                      <a16:creationId xmlns:a16="http://schemas.microsoft.com/office/drawing/2014/main" id="{7864FD08-4046-4BE1-BE85-377AB3ECFD64}"/>
                    </a:ext>
                  </a:extLst>
                </p:cNvPr>
                <p:cNvSpPr txBox="1"/>
                <p:nvPr/>
              </p:nvSpPr>
              <p:spPr>
                <a:xfrm>
                  <a:off x="2762697" y="3196195"/>
                  <a:ext cx="1758970" cy="75878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2D97C8"/>
                    </a:buClr>
                    <a:buSzTx/>
                    <a:buFont typeface="Arial" panose="020B0604020202020204" pitchFamily="34" charset="0"/>
                    <a:buChar char="•"/>
                    <a:tabLst/>
                    <a:defRPr/>
                  </a:pPr>
                  <a:r>
                    <a:rPr kumimoji="0" lang="zh-CN" altLang="en-US" sz="1200" b="0" i="0" u="none" strike="noStrike" kern="1200" cap="none" spc="0" normalizeH="0" baseline="0" noProof="0" dirty="0">
                      <a:ln>
                        <a:noFill/>
                      </a:ln>
                      <a:solidFill>
                        <a:prstClr val="black"/>
                      </a:solidFill>
                      <a:effectLst/>
                      <a:uLnTx/>
                      <a:uFillTx/>
                      <a:latin typeface="+mn-lt"/>
                      <a:ea typeface="微软雅黑"/>
                      <a:cs typeface="+mn-ea"/>
                      <a:sym typeface="+mn-lt"/>
                    </a:rPr>
                    <a:t>管辖权限错配</a:t>
                  </a:r>
                  <a:endParaRPr kumimoji="0" lang="en-US" altLang="zh-CN" sz="12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285750" marR="0" lvl="0" indent="-285750" algn="l" defTabSz="914400" rtl="0" eaLnBrk="1" fontAlgn="auto" latinLnBrk="0" hangingPunct="1">
                    <a:lnSpc>
                      <a:spcPct val="100000"/>
                    </a:lnSpc>
                    <a:spcBef>
                      <a:spcPts val="0"/>
                    </a:spcBef>
                    <a:spcAft>
                      <a:spcPts val="0"/>
                    </a:spcAft>
                    <a:buClr>
                      <a:srgbClr val="2D97C8"/>
                    </a:buClr>
                    <a:buSzTx/>
                    <a:buFont typeface="Arial" panose="020B0604020202020204" pitchFamily="34" charset="0"/>
                    <a:buChar char="•"/>
                    <a:tabLst/>
                    <a:defRPr/>
                  </a:pPr>
                  <a:r>
                    <a:rPr kumimoji="0" lang="zh-CN" altLang="en-US" sz="1200" b="0" i="0" u="none" strike="noStrike" kern="1200" cap="none" spc="0" normalizeH="0" baseline="0" noProof="0" dirty="0">
                      <a:ln>
                        <a:noFill/>
                      </a:ln>
                      <a:solidFill>
                        <a:prstClr val="black"/>
                      </a:solidFill>
                      <a:effectLst/>
                      <a:uLnTx/>
                      <a:uFillTx/>
                      <a:latin typeface="+mn-lt"/>
                      <a:ea typeface="微软雅黑"/>
                      <a:cs typeface="+mn-ea"/>
                      <a:sym typeface="+mn-lt"/>
                    </a:rPr>
                    <a:t>知识经验不足</a:t>
                  </a:r>
                  <a:endParaRPr kumimoji="0" lang="en-US" altLang="zh-CN" sz="12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285750" marR="0" lvl="0" indent="-285750" algn="l" defTabSz="914400" rtl="0" eaLnBrk="1" fontAlgn="auto" latinLnBrk="0" hangingPunct="1">
                    <a:lnSpc>
                      <a:spcPct val="100000"/>
                    </a:lnSpc>
                    <a:spcBef>
                      <a:spcPts val="0"/>
                    </a:spcBef>
                    <a:spcAft>
                      <a:spcPts val="0"/>
                    </a:spcAft>
                    <a:buClr>
                      <a:srgbClr val="2D97C8"/>
                    </a:buClr>
                    <a:buSzTx/>
                    <a:buFont typeface="Arial" panose="020B0604020202020204" pitchFamily="34" charset="0"/>
                    <a:buChar char="•"/>
                    <a:tabLst/>
                    <a:defRPr/>
                  </a:pPr>
                  <a:r>
                    <a:rPr kumimoji="0" lang="zh-CN" altLang="en-US" sz="1200" b="0" i="0" u="none" strike="noStrike" kern="1200" cap="none" spc="0" normalizeH="0" baseline="0" noProof="0" dirty="0">
                      <a:ln>
                        <a:noFill/>
                      </a:ln>
                      <a:solidFill>
                        <a:prstClr val="black"/>
                      </a:solidFill>
                      <a:effectLst/>
                      <a:uLnTx/>
                      <a:uFillTx/>
                      <a:latin typeface="+mn-lt"/>
                      <a:ea typeface="微软雅黑"/>
                      <a:cs typeface="+mn-ea"/>
                      <a:sym typeface="+mn-lt"/>
                    </a:rPr>
                    <a:t>资金短缺</a:t>
                  </a:r>
                  <a:endParaRPr kumimoji="0" lang="zh-CN" altLang="en-US" sz="1200" b="0"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sp>
              <p:nvSpPr>
                <p:cNvPr id="87" name="文本框 86">
                  <a:extLst>
                    <a:ext uri="{FF2B5EF4-FFF2-40B4-BE49-F238E27FC236}">
                      <a16:creationId xmlns:a16="http://schemas.microsoft.com/office/drawing/2014/main" id="{A3D4FBE3-5E52-41CF-8FD4-42520B403665}"/>
                    </a:ext>
                  </a:extLst>
                </p:cNvPr>
                <p:cNvSpPr txBox="1"/>
                <p:nvPr/>
              </p:nvSpPr>
              <p:spPr>
                <a:xfrm>
                  <a:off x="4531753" y="3143847"/>
                  <a:ext cx="2252769" cy="97558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2D97C8"/>
                    </a:buClr>
                    <a:buSzTx/>
                    <a:buFont typeface="Arial" panose="020B0604020202020204" pitchFamily="34" charset="0"/>
                    <a:buChar char="•"/>
                    <a:tabLst/>
                    <a:defRPr/>
                  </a:pPr>
                  <a:r>
                    <a:rPr kumimoji="0" lang="zh-CN" altLang="en-US" sz="1200" b="0" i="0" u="none" strike="noStrike" kern="1200" cap="none" spc="0" normalizeH="0" baseline="0" noProof="0" dirty="0">
                      <a:ln>
                        <a:noFill/>
                      </a:ln>
                      <a:solidFill>
                        <a:prstClr val="black"/>
                      </a:solidFill>
                      <a:effectLst/>
                      <a:uLnTx/>
                      <a:uFillTx/>
                      <a:latin typeface="+mn-lt"/>
                      <a:ea typeface="微软雅黑"/>
                      <a:cs typeface="+mn-ea"/>
                      <a:sym typeface="+mn-lt"/>
                    </a:rPr>
                    <a:t>激励下游用水者对上游集水区的保护恢复投资</a:t>
                  </a:r>
                  <a:endParaRPr kumimoji="0" lang="en-US" altLang="zh-CN" sz="12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285750" marR="0" lvl="0" indent="-285750" algn="l" defTabSz="914400" rtl="0" eaLnBrk="1" fontAlgn="auto" latinLnBrk="0" hangingPunct="1">
                    <a:lnSpc>
                      <a:spcPct val="100000"/>
                    </a:lnSpc>
                    <a:spcBef>
                      <a:spcPts val="0"/>
                    </a:spcBef>
                    <a:spcAft>
                      <a:spcPts val="0"/>
                    </a:spcAft>
                    <a:buClr>
                      <a:srgbClr val="2D97C8"/>
                    </a:buClr>
                    <a:buSzTx/>
                    <a:buFont typeface="Arial" panose="020B0604020202020204" pitchFamily="34" charset="0"/>
                    <a:buChar char="•"/>
                    <a:tabLst/>
                    <a:defRPr/>
                  </a:pPr>
                  <a:r>
                    <a:rPr kumimoji="0" lang="zh-CN" altLang="en-US" sz="1200" b="0" i="0" u="none" strike="noStrike" kern="1200" cap="none" spc="0" normalizeH="0" baseline="0" noProof="0" dirty="0">
                      <a:ln>
                        <a:noFill/>
                      </a:ln>
                      <a:solidFill>
                        <a:prstClr val="black"/>
                      </a:solidFill>
                      <a:effectLst/>
                      <a:uLnTx/>
                      <a:uFillTx/>
                      <a:latin typeface="+mn-lt"/>
                      <a:ea typeface="微软雅黑"/>
                      <a:cs typeface="+mn-ea"/>
                      <a:sym typeface="+mn-lt"/>
                    </a:rPr>
                    <a:t>上下游共享健康集水区价值</a:t>
                  </a:r>
                  <a:endParaRPr kumimoji="0" lang="en-US" altLang="zh-CN" sz="12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grpSp>
        </p:grpSp>
      </p:grpSp>
      <p:grpSp>
        <p:nvGrpSpPr>
          <p:cNvPr id="105" name="组合 104">
            <a:extLst>
              <a:ext uri="{FF2B5EF4-FFF2-40B4-BE49-F238E27FC236}">
                <a16:creationId xmlns:a16="http://schemas.microsoft.com/office/drawing/2014/main" id="{C06B2C30-1261-43D9-9F51-D683D4746FD5}"/>
              </a:ext>
            </a:extLst>
          </p:cNvPr>
          <p:cNvGrpSpPr/>
          <p:nvPr/>
        </p:nvGrpSpPr>
        <p:grpSpPr>
          <a:xfrm>
            <a:off x="8778825" y="1615440"/>
            <a:ext cx="3056236" cy="1602956"/>
            <a:chOff x="7558286" y="1164881"/>
            <a:chExt cx="4426588" cy="2492726"/>
          </a:xfrm>
        </p:grpSpPr>
        <p:sp>
          <p:nvSpPr>
            <p:cNvPr id="106" name="等腰三角形 105">
              <a:extLst>
                <a:ext uri="{FF2B5EF4-FFF2-40B4-BE49-F238E27FC236}">
                  <a16:creationId xmlns:a16="http://schemas.microsoft.com/office/drawing/2014/main" id="{73AB0AF3-94B0-403E-B345-44117C9BCDE2}"/>
                </a:ext>
              </a:extLst>
            </p:cNvPr>
            <p:cNvSpPr/>
            <p:nvPr/>
          </p:nvSpPr>
          <p:spPr>
            <a:xfrm>
              <a:off x="8301133" y="1608207"/>
              <a:ext cx="2261611" cy="1887984"/>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微软雅黑"/>
                <a:cs typeface="+mn-cs"/>
              </a:endParaRPr>
            </a:p>
          </p:txBody>
        </p:sp>
        <p:sp>
          <p:nvSpPr>
            <p:cNvPr id="107" name="等腰三角形 106">
              <a:extLst>
                <a:ext uri="{FF2B5EF4-FFF2-40B4-BE49-F238E27FC236}">
                  <a16:creationId xmlns:a16="http://schemas.microsoft.com/office/drawing/2014/main" id="{1281276B-3F26-40CC-9262-81D7039FF2F6}"/>
                </a:ext>
              </a:extLst>
            </p:cNvPr>
            <p:cNvSpPr/>
            <p:nvPr/>
          </p:nvSpPr>
          <p:spPr>
            <a:xfrm>
              <a:off x="8720323" y="2049528"/>
              <a:ext cx="1413324" cy="1123832"/>
            </a:xfrm>
            <a:prstGeom prst="triangl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white"/>
                  </a:solidFill>
                  <a:effectLst/>
                  <a:uLnTx/>
                  <a:uFillTx/>
                  <a:latin typeface="+mn-lt"/>
                  <a:ea typeface="微软雅黑"/>
                  <a:cs typeface="+mn-cs"/>
                </a:rPr>
                <a:t>善水基金</a:t>
              </a:r>
            </a:p>
          </p:txBody>
        </p:sp>
        <p:sp>
          <p:nvSpPr>
            <p:cNvPr id="108" name="箭头: 右 107">
              <a:extLst>
                <a:ext uri="{FF2B5EF4-FFF2-40B4-BE49-F238E27FC236}">
                  <a16:creationId xmlns:a16="http://schemas.microsoft.com/office/drawing/2014/main" id="{C334C106-2399-43D2-9D68-98C4949B066C}"/>
                </a:ext>
              </a:extLst>
            </p:cNvPr>
            <p:cNvSpPr/>
            <p:nvPr/>
          </p:nvSpPr>
          <p:spPr>
            <a:xfrm rot="14321344">
              <a:off x="9631036" y="2419855"/>
              <a:ext cx="740093" cy="322477"/>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微软雅黑"/>
                <a:cs typeface="+mn-cs"/>
              </a:endParaRPr>
            </a:p>
          </p:txBody>
        </p:sp>
        <p:sp>
          <p:nvSpPr>
            <p:cNvPr id="109" name="箭头: 右 108">
              <a:extLst>
                <a:ext uri="{FF2B5EF4-FFF2-40B4-BE49-F238E27FC236}">
                  <a16:creationId xmlns:a16="http://schemas.microsoft.com/office/drawing/2014/main" id="{62B0B725-9667-4CD2-9B27-56226B86EDDB}"/>
                </a:ext>
              </a:extLst>
            </p:cNvPr>
            <p:cNvSpPr/>
            <p:nvPr/>
          </p:nvSpPr>
          <p:spPr>
            <a:xfrm>
              <a:off x="9142577" y="3334775"/>
              <a:ext cx="717673" cy="322832"/>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微软雅黑"/>
                <a:cs typeface="+mn-cs"/>
              </a:endParaRPr>
            </a:p>
          </p:txBody>
        </p:sp>
        <p:sp>
          <p:nvSpPr>
            <p:cNvPr id="110" name="箭头: 右 109">
              <a:extLst>
                <a:ext uri="{FF2B5EF4-FFF2-40B4-BE49-F238E27FC236}">
                  <a16:creationId xmlns:a16="http://schemas.microsoft.com/office/drawing/2014/main" id="{1FFB703A-6766-4FB1-8CC3-884298FBB9D6}"/>
                </a:ext>
              </a:extLst>
            </p:cNvPr>
            <p:cNvSpPr/>
            <p:nvPr/>
          </p:nvSpPr>
          <p:spPr>
            <a:xfrm rot="7340580">
              <a:off x="8488826" y="2436104"/>
              <a:ext cx="711330" cy="350413"/>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微软雅黑"/>
                <a:cs typeface="+mn-cs"/>
              </a:endParaRPr>
            </a:p>
          </p:txBody>
        </p:sp>
        <p:sp>
          <p:nvSpPr>
            <p:cNvPr id="111" name="文本框 110">
              <a:extLst>
                <a:ext uri="{FF2B5EF4-FFF2-40B4-BE49-F238E27FC236}">
                  <a16:creationId xmlns:a16="http://schemas.microsoft.com/office/drawing/2014/main" id="{7B74DAFA-C4AF-4A46-A45C-3CDC80A9C8FF}"/>
                </a:ext>
              </a:extLst>
            </p:cNvPr>
            <p:cNvSpPr txBox="1"/>
            <p:nvPr/>
          </p:nvSpPr>
          <p:spPr>
            <a:xfrm>
              <a:off x="8816975" y="1164881"/>
              <a:ext cx="1204232" cy="4307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2D97C8"/>
                </a:buClr>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Heiti SC Light" charset="-122"/>
                </a:rPr>
                <a:t>万向信托</a:t>
              </a:r>
            </a:p>
          </p:txBody>
        </p:sp>
        <p:sp>
          <p:nvSpPr>
            <p:cNvPr id="112" name="文本框 111">
              <a:extLst>
                <a:ext uri="{FF2B5EF4-FFF2-40B4-BE49-F238E27FC236}">
                  <a16:creationId xmlns:a16="http://schemas.microsoft.com/office/drawing/2014/main" id="{37E907F0-F94F-4062-A56A-1EC977B44D8A}"/>
                </a:ext>
              </a:extLst>
            </p:cNvPr>
            <p:cNvSpPr txBox="1"/>
            <p:nvPr/>
          </p:nvSpPr>
          <p:spPr>
            <a:xfrm>
              <a:off x="7558286" y="3208758"/>
              <a:ext cx="93936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2D97C8"/>
                </a:buClr>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Heiti SC Light" charset="-122"/>
                </a:rPr>
                <a:t>TNC</a:t>
              </a:r>
              <a:endParaRPr kumimoji="0" lang="zh-CN" altLang="en-US" sz="1200" b="1" i="0" u="none" strike="noStrike" kern="1200" cap="none" spc="0" normalizeH="0" baseline="0" noProof="0" dirty="0">
                <a:ln>
                  <a:noFill/>
                </a:ln>
                <a:solidFill>
                  <a:prstClr val="black"/>
                </a:solidFill>
                <a:effectLst/>
                <a:uLnTx/>
                <a:uFillTx/>
                <a:latin typeface="微软雅黑"/>
                <a:ea typeface="微软雅黑"/>
                <a:cs typeface="Heiti SC Light" charset="-122"/>
              </a:endParaRPr>
            </a:p>
          </p:txBody>
        </p:sp>
        <p:sp>
          <p:nvSpPr>
            <p:cNvPr id="113" name="文本框 112">
              <a:extLst>
                <a:ext uri="{FF2B5EF4-FFF2-40B4-BE49-F238E27FC236}">
                  <a16:creationId xmlns:a16="http://schemas.microsoft.com/office/drawing/2014/main" id="{57F905E0-C48A-4843-871E-85BB809874FB}"/>
                </a:ext>
              </a:extLst>
            </p:cNvPr>
            <p:cNvSpPr txBox="1"/>
            <p:nvPr/>
          </p:nvSpPr>
          <p:spPr>
            <a:xfrm>
              <a:off x="10495965" y="2939681"/>
              <a:ext cx="1488909" cy="717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2D97C8"/>
                </a:buClr>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Heiti SC Light" charset="-122"/>
                </a:rPr>
                <a:t>阿里公益</a:t>
              </a:r>
              <a:endParaRPr kumimoji="0" lang="en-US" altLang="zh-CN" sz="1200" b="1" i="0" u="none" strike="noStrike" kern="1200" cap="none" spc="0" normalizeH="0" baseline="0" noProof="0" dirty="0">
                <a:ln>
                  <a:noFill/>
                </a:ln>
                <a:solidFill>
                  <a:prstClr val="black"/>
                </a:solidFill>
                <a:effectLst/>
                <a:uLnTx/>
                <a:uFillTx/>
                <a:latin typeface="微软雅黑"/>
                <a:ea typeface="微软雅黑"/>
                <a:cs typeface="Heiti SC Light" charset="-122"/>
              </a:endParaRPr>
            </a:p>
            <a:p>
              <a:pPr marL="0" marR="0" lvl="0" indent="0" algn="l" defTabSz="914400" rtl="0" eaLnBrk="1" fontAlgn="auto" latinLnBrk="0" hangingPunct="1">
                <a:lnSpc>
                  <a:spcPct val="100000"/>
                </a:lnSpc>
                <a:spcBef>
                  <a:spcPts val="0"/>
                </a:spcBef>
                <a:spcAft>
                  <a:spcPts val="0"/>
                </a:spcAft>
                <a:buClr>
                  <a:srgbClr val="2D97C8"/>
                </a:buClr>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Heiti SC Light" charset="-122"/>
                </a:rPr>
                <a:t>基金会</a:t>
              </a:r>
            </a:p>
          </p:txBody>
        </p:sp>
      </p:grpSp>
      <p:sp>
        <p:nvSpPr>
          <p:cNvPr id="114" name="文本框 113">
            <a:extLst>
              <a:ext uri="{FF2B5EF4-FFF2-40B4-BE49-F238E27FC236}">
                <a16:creationId xmlns:a16="http://schemas.microsoft.com/office/drawing/2014/main" id="{07D6E97D-661B-4E99-9E8F-F942B2C98833}"/>
              </a:ext>
            </a:extLst>
          </p:cNvPr>
          <p:cNvSpPr txBox="1"/>
          <p:nvPr/>
        </p:nvSpPr>
        <p:spPr>
          <a:xfrm>
            <a:off x="6608177" y="1847940"/>
            <a:ext cx="2167951" cy="1015663"/>
          </a:xfrm>
          <a:prstGeom prst="rect">
            <a:avLst/>
          </a:prstGeom>
          <a:noFill/>
        </p:spPr>
        <p:txBody>
          <a:bodyPr wrap="square" rtlCol="0">
            <a:spAutoFit/>
          </a:bodyPr>
          <a:lstStyle/>
          <a:p>
            <a:pPr algn="ctr">
              <a:buClr>
                <a:srgbClr val="2D97C8"/>
              </a:buClr>
            </a:pPr>
            <a:r>
              <a:rPr lang="zh-CN" altLang="en-US" sz="1200" dirty="0">
                <a:latin typeface="+mn-ea"/>
                <a:cs typeface="Heiti SC Light" charset="-122"/>
              </a:rPr>
              <a:t>青山村龙坞水源地</a:t>
            </a:r>
            <a:r>
              <a:rPr lang="zh-CN" altLang="en-US" sz="1200" b="1" dirty="0">
                <a:latin typeface="+mn-ea"/>
                <a:cs typeface="Heiti SC Light" charset="-122"/>
              </a:rPr>
              <a:t>治理前</a:t>
            </a:r>
            <a:endParaRPr lang="en-US" altLang="zh-CN" sz="1200" dirty="0">
              <a:latin typeface="+mn-ea"/>
              <a:cs typeface="Heiti SC Light" charset="-122"/>
            </a:endParaRPr>
          </a:p>
          <a:p>
            <a:pPr marL="285750" indent="-285750">
              <a:buClr>
                <a:srgbClr val="2D97C8"/>
              </a:buClr>
              <a:buFont typeface="Arial" panose="020B0604020202020204" pitchFamily="34" charset="0"/>
              <a:buChar char="•"/>
            </a:pPr>
            <a:r>
              <a:rPr lang="zh-CN" altLang="en-US" sz="1200" dirty="0">
                <a:latin typeface="+mn-ea"/>
                <a:cs typeface="Heiti SC Light" charset="-122"/>
              </a:rPr>
              <a:t>天然水不合格率达</a:t>
            </a:r>
            <a:r>
              <a:rPr lang="en-US" altLang="zh-CN" sz="1200" dirty="0">
                <a:latin typeface="+mn-ea"/>
                <a:cs typeface="Heiti SC Light" charset="-122"/>
              </a:rPr>
              <a:t>90%</a:t>
            </a:r>
          </a:p>
          <a:p>
            <a:pPr marL="285750" indent="-285750">
              <a:buClr>
                <a:srgbClr val="2D97C8"/>
              </a:buClr>
              <a:buFont typeface="Arial" panose="020B0604020202020204" pitchFamily="34" charset="0"/>
              <a:buChar char="•"/>
            </a:pPr>
            <a:r>
              <a:rPr lang="en-US" altLang="zh-CN" sz="1200" dirty="0">
                <a:latin typeface="+mn-ea"/>
                <a:cs typeface="Heiti SC Light" charset="-122"/>
              </a:rPr>
              <a:t>70%</a:t>
            </a:r>
            <a:r>
              <a:rPr lang="zh-CN" altLang="en-US" sz="1200" dirty="0">
                <a:latin typeface="+mn-ea"/>
                <a:cs typeface="Heiti SC Light" charset="-122"/>
              </a:rPr>
              <a:t>以上受到种植业污染</a:t>
            </a:r>
            <a:endParaRPr lang="en-US" altLang="zh-CN" sz="1200" dirty="0">
              <a:latin typeface="+mn-ea"/>
              <a:cs typeface="Heiti SC Light" charset="-122"/>
            </a:endParaRPr>
          </a:p>
          <a:p>
            <a:pPr marL="285750" indent="-285750">
              <a:buClr>
                <a:srgbClr val="2D97C8"/>
              </a:buClr>
              <a:buFont typeface="Arial" panose="020B0604020202020204" pitchFamily="34" charset="0"/>
              <a:buChar char="•"/>
            </a:pPr>
            <a:r>
              <a:rPr lang="zh-CN" altLang="en-US" sz="1200" dirty="0">
                <a:latin typeface="+mn-ea"/>
                <a:cs typeface="Heiti SC Light" charset="-122"/>
              </a:rPr>
              <a:t>河流富营养化、传统产业萎缩、缺少特色</a:t>
            </a:r>
          </a:p>
        </p:txBody>
      </p:sp>
      <p:sp>
        <p:nvSpPr>
          <p:cNvPr id="115" name="矩形 114">
            <a:extLst>
              <a:ext uri="{FF2B5EF4-FFF2-40B4-BE49-F238E27FC236}">
                <a16:creationId xmlns:a16="http://schemas.microsoft.com/office/drawing/2014/main" id="{5BFCF2AF-0FE7-4192-A049-55D8B45FEB88}"/>
              </a:ext>
            </a:extLst>
          </p:cNvPr>
          <p:cNvSpPr/>
          <p:nvPr/>
        </p:nvSpPr>
        <p:spPr>
          <a:xfrm>
            <a:off x="6668754" y="3405488"/>
            <a:ext cx="2167951" cy="314324"/>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prstClr val="black"/>
                </a:solidFill>
                <a:cs typeface="+mn-ea"/>
                <a:sym typeface="+mn-lt"/>
              </a:rPr>
              <a:t>水生态改善效果</a:t>
            </a:r>
            <a:endParaRPr lang="en-US" altLang="zh-CN" sz="1200" b="1" dirty="0">
              <a:solidFill>
                <a:prstClr val="black"/>
              </a:solidFill>
              <a:cs typeface="+mn-ea"/>
              <a:sym typeface="+mn-lt"/>
            </a:endParaRPr>
          </a:p>
        </p:txBody>
      </p:sp>
      <p:sp>
        <p:nvSpPr>
          <p:cNvPr id="116" name="矩形 115">
            <a:extLst>
              <a:ext uri="{FF2B5EF4-FFF2-40B4-BE49-F238E27FC236}">
                <a16:creationId xmlns:a16="http://schemas.microsoft.com/office/drawing/2014/main" id="{7F86E8B0-CD25-4B2E-A032-C6CCD061FD5B}"/>
              </a:ext>
            </a:extLst>
          </p:cNvPr>
          <p:cNvSpPr/>
          <p:nvPr/>
        </p:nvSpPr>
        <p:spPr>
          <a:xfrm>
            <a:off x="8922266" y="3405488"/>
            <a:ext cx="2578892" cy="314324"/>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prstClr val="black"/>
                </a:solidFill>
                <a:cs typeface="+mn-ea"/>
                <a:sym typeface="+mn-lt"/>
              </a:rPr>
              <a:t>社会影响力</a:t>
            </a:r>
            <a:endParaRPr lang="en-US" altLang="zh-CN" sz="1200" b="1" dirty="0">
              <a:solidFill>
                <a:prstClr val="black"/>
              </a:solidFill>
              <a:cs typeface="+mn-ea"/>
              <a:sym typeface="+mn-lt"/>
            </a:endParaRPr>
          </a:p>
        </p:txBody>
      </p:sp>
      <p:sp>
        <p:nvSpPr>
          <p:cNvPr id="117" name="矩形 116">
            <a:extLst>
              <a:ext uri="{FF2B5EF4-FFF2-40B4-BE49-F238E27FC236}">
                <a16:creationId xmlns:a16="http://schemas.microsoft.com/office/drawing/2014/main" id="{57D3EDE7-9963-4C1D-B11C-5BA1F0107DFF}"/>
              </a:ext>
            </a:extLst>
          </p:cNvPr>
          <p:cNvSpPr/>
          <p:nvPr/>
        </p:nvSpPr>
        <p:spPr>
          <a:xfrm>
            <a:off x="6673967" y="3766786"/>
            <a:ext cx="2162739" cy="2493930"/>
          </a:xfrm>
          <a:prstGeom prst="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 name="矩形 117">
            <a:extLst>
              <a:ext uri="{FF2B5EF4-FFF2-40B4-BE49-F238E27FC236}">
                <a16:creationId xmlns:a16="http://schemas.microsoft.com/office/drawing/2014/main" id="{B9A3FCA7-D754-45F2-A256-80A9020A6E2A}"/>
              </a:ext>
            </a:extLst>
          </p:cNvPr>
          <p:cNvSpPr/>
          <p:nvPr/>
        </p:nvSpPr>
        <p:spPr>
          <a:xfrm>
            <a:off x="8922267" y="3766786"/>
            <a:ext cx="2564080" cy="2493930"/>
          </a:xfrm>
          <a:prstGeom prst="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框 118">
            <a:extLst>
              <a:ext uri="{FF2B5EF4-FFF2-40B4-BE49-F238E27FC236}">
                <a16:creationId xmlns:a16="http://schemas.microsoft.com/office/drawing/2014/main" id="{B9D0FD9D-F207-4342-804C-A01CF96A11DD}"/>
              </a:ext>
            </a:extLst>
          </p:cNvPr>
          <p:cNvSpPr txBox="1"/>
          <p:nvPr/>
        </p:nvSpPr>
        <p:spPr>
          <a:xfrm flipH="1">
            <a:off x="6639826" y="5018212"/>
            <a:ext cx="2196880" cy="830997"/>
          </a:xfrm>
          <a:prstGeom prst="rect">
            <a:avLst/>
          </a:prstGeom>
          <a:noFill/>
        </p:spPr>
        <p:txBody>
          <a:bodyPr wrap="square" rtlCol="0">
            <a:spAutoFit/>
          </a:bodyPr>
          <a:lstStyle/>
          <a:p>
            <a:pPr>
              <a:buClr>
                <a:srgbClr val="2D97C8"/>
              </a:buClr>
            </a:pPr>
            <a:r>
              <a:rPr lang="zh-CN" altLang="en-US" sz="1200" b="1" dirty="0">
                <a:solidFill>
                  <a:prstClr val="black"/>
                </a:solidFill>
                <a:cs typeface="+mn-ea"/>
                <a:sym typeface="+mn-lt"/>
              </a:rPr>
              <a:t>中国首个水基金信托林权流转：</a:t>
            </a:r>
            <a:endParaRPr lang="en-US" altLang="zh-CN" sz="1200" b="1" dirty="0">
              <a:solidFill>
                <a:prstClr val="black"/>
              </a:solidFill>
              <a:cs typeface="+mn-ea"/>
              <a:sym typeface="+mn-lt"/>
            </a:endParaRPr>
          </a:p>
          <a:p>
            <a:pPr marL="285750" indent="-285750">
              <a:buClr>
                <a:srgbClr val="2D97C8"/>
              </a:buClr>
              <a:buFont typeface="Arial" panose="020B0604020202020204" pitchFamily="34" charset="0"/>
              <a:buChar char="•"/>
            </a:pPr>
            <a:r>
              <a:rPr lang="zh-CN" altLang="en-US" sz="1200" dirty="0">
                <a:solidFill>
                  <a:prstClr val="black"/>
                </a:solidFill>
                <a:cs typeface="+mn-ea"/>
                <a:sym typeface="+mn-lt"/>
              </a:rPr>
              <a:t>将分赛土地集中统一管理，基于自然的生态修复，有效改善水质</a:t>
            </a:r>
            <a:endParaRPr lang="en-US" altLang="zh-CN" sz="1200" dirty="0">
              <a:solidFill>
                <a:prstClr val="black"/>
              </a:solidFill>
              <a:cs typeface="+mn-ea"/>
              <a:sym typeface="+mn-lt"/>
            </a:endParaRPr>
          </a:p>
        </p:txBody>
      </p:sp>
      <p:sp>
        <p:nvSpPr>
          <p:cNvPr id="120" name="文本框 119">
            <a:extLst>
              <a:ext uri="{FF2B5EF4-FFF2-40B4-BE49-F238E27FC236}">
                <a16:creationId xmlns:a16="http://schemas.microsoft.com/office/drawing/2014/main" id="{2FC0A274-67C4-437D-94B2-EF6EA05274DD}"/>
              </a:ext>
            </a:extLst>
          </p:cNvPr>
          <p:cNvSpPr txBox="1"/>
          <p:nvPr/>
        </p:nvSpPr>
        <p:spPr>
          <a:xfrm>
            <a:off x="8948455" y="3799948"/>
            <a:ext cx="2564079" cy="249299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
                <a:srgbClr val="2D97C8"/>
              </a:buClr>
              <a:buSzTx/>
              <a:tabLst/>
              <a:defRPr/>
            </a:pPr>
            <a:r>
              <a:rPr kumimoji="0" lang="zh-CN" altLang="en-US" sz="1200" b="1" i="0" u="none" strike="noStrike" kern="1200" cap="none" spc="0" normalizeH="0" baseline="0" noProof="0" dirty="0">
                <a:ln>
                  <a:noFill/>
                </a:ln>
                <a:solidFill>
                  <a:prstClr val="black"/>
                </a:solidFill>
                <a:effectLst/>
                <a:uLnTx/>
                <a:uFillTx/>
                <a:latin typeface="+mn-lt"/>
                <a:ea typeface="微软雅黑"/>
                <a:cs typeface="+mn-ea"/>
                <a:sym typeface="+mn-lt"/>
              </a:rPr>
              <a:t>自然教育基地：</a:t>
            </a:r>
            <a:endParaRPr kumimoji="0" lang="en-US" altLang="zh-CN" sz="1200" b="1" i="0" u="none" strike="noStrike" kern="1200" cap="none" spc="0" normalizeH="0" baseline="0" noProof="0" dirty="0">
              <a:ln>
                <a:noFill/>
              </a:ln>
              <a:solidFill>
                <a:prstClr val="black"/>
              </a:solidFill>
              <a:effectLst/>
              <a:uLnTx/>
              <a:uFillTx/>
              <a:latin typeface="+mn-lt"/>
              <a:ea typeface="微软雅黑"/>
              <a:cs typeface="+mn-ea"/>
              <a:sym typeface="+mn-lt"/>
            </a:endParaRPr>
          </a:p>
          <a:p>
            <a:pPr marL="285750" marR="0" lvl="0" indent="-285750" algn="l" defTabSz="914400" rtl="0" eaLnBrk="1" fontAlgn="auto" latinLnBrk="0" hangingPunct="1">
              <a:lnSpc>
                <a:spcPct val="100000"/>
              </a:lnSpc>
              <a:spcBef>
                <a:spcPts val="0"/>
              </a:spcBef>
              <a:spcAft>
                <a:spcPts val="0"/>
              </a:spcAft>
              <a:buClr>
                <a:srgbClr val="2D97C8"/>
              </a:buClr>
              <a:buSzTx/>
              <a:buFont typeface="Arial" panose="020B0604020202020204" pitchFamily="34" charset="0"/>
              <a:buChar char="•"/>
              <a:tabLst/>
              <a:defRPr/>
            </a:pPr>
            <a:r>
              <a:rPr kumimoji="0" lang="zh-CN" altLang="en-US" sz="1200" b="0" i="0" u="none" strike="noStrike" kern="1200" cap="none" spc="0" normalizeH="0" baseline="0" noProof="0" dirty="0">
                <a:ln>
                  <a:noFill/>
                </a:ln>
                <a:solidFill>
                  <a:prstClr val="black"/>
                </a:solidFill>
                <a:effectLst/>
                <a:uLnTx/>
                <a:uFillTx/>
                <a:latin typeface="+mn-lt"/>
                <a:ea typeface="微软雅黑"/>
                <a:cs typeface="+mn-ea"/>
                <a:sym typeface="+mn-lt"/>
              </a:rPr>
              <a:t>携手阿里巴巴公益基金会建立公众自然教育基地</a:t>
            </a:r>
            <a:endParaRPr kumimoji="0" lang="en-US" altLang="zh-CN" sz="12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285750" marR="0" lvl="0" indent="-285750" algn="l" defTabSz="914400" rtl="0" eaLnBrk="1" fontAlgn="auto" latinLnBrk="0" hangingPunct="1">
              <a:lnSpc>
                <a:spcPct val="100000"/>
              </a:lnSpc>
              <a:spcBef>
                <a:spcPts val="0"/>
              </a:spcBef>
              <a:spcAft>
                <a:spcPts val="0"/>
              </a:spcAft>
              <a:buClr>
                <a:srgbClr val="2D97C8"/>
              </a:buClr>
              <a:buSzTx/>
              <a:buFont typeface="Arial" panose="020B0604020202020204" pitchFamily="34" charset="0"/>
              <a:buChar char="•"/>
              <a:tabLst/>
              <a:defRPr/>
            </a:pPr>
            <a:r>
              <a:rPr kumimoji="0" lang="zh-CN" altLang="en-US" sz="1200" b="0" i="0" u="none" strike="noStrike" kern="1200" cap="none" spc="0" normalizeH="0" baseline="0" noProof="0" dirty="0">
                <a:ln>
                  <a:noFill/>
                </a:ln>
                <a:solidFill>
                  <a:prstClr val="black"/>
                </a:solidFill>
                <a:effectLst/>
                <a:uLnTx/>
                <a:uFillTx/>
                <a:latin typeface="+mn-lt"/>
                <a:ea typeface="微软雅黑"/>
                <a:cs typeface="+mn-ea"/>
                <a:sym typeface="+mn-lt"/>
              </a:rPr>
              <a:t>开发自然教育课程、寒暑假营地、亲少年环境峰会等</a:t>
            </a:r>
            <a:endParaRPr kumimoji="0" lang="en-US" altLang="zh-CN" sz="12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285750" marR="0" lvl="0" indent="-285750" algn="l" defTabSz="914400" rtl="0" eaLnBrk="1" fontAlgn="auto" latinLnBrk="0" hangingPunct="1">
              <a:lnSpc>
                <a:spcPct val="100000"/>
              </a:lnSpc>
              <a:spcBef>
                <a:spcPts val="0"/>
              </a:spcBef>
              <a:spcAft>
                <a:spcPts val="0"/>
              </a:spcAft>
              <a:buClr>
                <a:srgbClr val="2D97C8"/>
              </a:buClr>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prstClr val="black"/>
              </a:solidFill>
              <a:effectLst/>
              <a:uLnTx/>
              <a:uFillTx/>
              <a:latin typeface="+mn-lt"/>
              <a:ea typeface="微软雅黑"/>
              <a:cs typeface="+mn-ea"/>
              <a:sym typeface="+mn-lt"/>
            </a:endParaRPr>
          </a:p>
          <a:p>
            <a:pPr marR="0" lvl="0" algn="l" defTabSz="914400" rtl="0" eaLnBrk="1" fontAlgn="auto" latinLnBrk="0" hangingPunct="1">
              <a:lnSpc>
                <a:spcPct val="100000"/>
              </a:lnSpc>
              <a:spcBef>
                <a:spcPts val="0"/>
              </a:spcBef>
              <a:spcAft>
                <a:spcPts val="0"/>
              </a:spcAft>
              <a:buClr>
                <a:srgbClr val="2D97C8"/>
              </a:buClr>
              <a:buSzTx/>
              <a:tabLst/>
              <a:defRPr/>
            </a:pPr>
            <a:r>
              <a:rPr kumimoji="0" lang="zh-CN" altLang="en-US" sz="1200" b="1" i="0" u="none" strike="noStrike" kern="1200" cap="none" spc="0" normalizeH="0" baseline="0" noProof="0" dirty="0">
                <a:ln>
                  <a:noFill/>
                </a:ln>
                <a:solidFill>
                  <a:prstClr val="black"/>
                </a:solidFill>
                <a:effectLst/>
                <a:uLnTx/>
                <a:uFillTx/>
                <a:latin typeface="+mn-lt"/>
                <a:ea typeface="微软雅黑"/>
                <a:cs typeface="+mn-ea"/>
                <a:sym typeface="+mn-lt"/>
              </a:rPr>
              <a:t>自然体验公益活动：</a:t>
            </a:r>
            <a:endParaRPr kumimoji="0" lang="en-US" altLang="zh-CN" sz="1200" b="1" i="0" u="none" strike="noStrike" kern="1200" cap="none" spc="0" normalizeH="0" baseline="0" noProof="0" dirty="0">
              <a:ln>
                <a:noFill/>
              </a:ln>
              <a:solidFill>
                <a:prstClr val="black"/>
              </a:solidFill>
              <a:effectLst/>
              <a:uLnTx/>
              <a:uFillTx/>
              <a:latin typeface="+mn-lt"/>
              <a:ea typeface="微软雅黑"/>
              <a:cs typeface="+mn-ea"/>
              <a:sym typeface="+mn-lt"/>
            </a:endParaRPr>
          </a:p>
          <a:p>
            <a:pPr marL="285750" marR="0" lvl="0" indent="-285750" algn="l" defTabSz="914400" rtl="0" eaLnBrk="1" fontAlgn="auto" latinLnBrk="0" hangingPunct="1">
              <a:lnSpc>
                <a:spcPct val="100000"/>
              </a:lnSpc>
              <a:spcBef>
                <a:spcPts val="0"/>
              </a:spcBef>
              <a:spcAft>
                <a:spcPts val="0"/>
              </a:spcAft>
              <a:buClr>
                <a:srgbClr val="2D97C8"/>
              </a:buClr>
              <a:buSzTx/>
              <a:buFont typeface="Arial" panose="020B0604020202020204" pitchFamily="34" charset="0"/>
              <a:buChar char="•"/>
              <a:tabLst/>
              <a:defRPr/>
            </a:pPr>
            <a:r>
              <a:rPr kumimoji="0" lang="zh-CN" altLang="en-US" sz="1200" b="0" i="0" u="none" strike="noStrike" kern="1200" cap="none" spc="0" normalizeH="0" baseline="0" noProof="0" dirty="0">
                <a:ln>
                  <a:noFill/>
                </a:ln>
                <a:solidFill>
                  <a:prstClr val="black"/>
                </a:solidFill>
                <a:effectLst/>
                <a:uLnTx/>
                <a:uFillTx/>
                <a:latin typeface="+mn-lt"/>
                <a:ea typeface="微软雅黑"/>
                <a:cs typeface="+mn-ea"/>
                <a:sym typeface="+mn-lt"/>
              </a:rPr>
              <a:t>每年约</a:t>
            </a:r>
            <a:r>
              <a:rPr kumimoji="0" lang="en-US" altLang="zh-CN" sz="1200" b="0" i="0" u="none" strike="noStrike" kern="1200" cap="none" spc="0" normalizeH="0" baseline="0" noProof="0" dirty="0">
                <a:ln>
                  <a:noFill/>
                </a:ln>
                <a:solidFill>
                  <a:prstClr val="black"/>
                </a:solidFill>
                <a:effectLst/>
                <a:uLnTx/>
                <a:uFillTx/>
                <a:latin typeface="+mn-lt"/>
                <a:ea typeface="微软雅黑"/>
                <a:cs typeface="+mn-ea"/>
                <a:sym typeface="+mn-lt"/>
              </a:rPr>
              <a:t>2000</a:t>
            </a:r>
            <a:r>
              <a:rPr kumimoji="0" lang="zh-CN" altLang="en-US" sz="1200" b="0" i="0" u="none" strike="noStrike" kern="1200" cap="none" spc="0" normalizeH="0" baseline="0" noProof="0" dirty="0">
                <a:ln>
                  <a:noFill/>
                </a:ln>
                <a:solidFill>
                  <a:prstClr val="black"/>
                </a:solidFill>
                <a:effectLst/>
                <a:uLnTx/>
                <a:uFillTx/>
                <a:latin typeface="+mn-lt"/>
                <a:ea typeface="微软雅黑"/>
                <a:cs typeface="+mn-ea"/>
                <a:sym typeface="+mn-lt"/>
              </a:rPr>
              <a:t>名访客和志愿者参与自然体验和公益活动</a:t>
            </a:r>
            <a:endParaRPr kumimoji="0" lang="en-US" altLang="zh-CN" sz="12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285750" marR="0" lvl="0" indent="-285750" algn="l" defTabSz="914400" rtl="0" eaLnBrk="1" fontAlgn="auto" latinLnBrk="0" hangingPunct="1">
              <a:lnSpc>
                <a:spcPct val="100000"/>
              </a:lnSpc>
              <a:spcBef>
                <a:spcPts val="0"/>
              </a:spcBef>
              <a:spcAft>
                <a:spcPts val="0"/>
              </a:spcAft>
              <a:buClr>
                <a:srgbClr val="2D97C8"/>
              </a:buClr>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prstClr val="black"/>
              </a:solidFill>
              <a:effectLst/>
              <a:uLnTx/>
              <a:uFillTx/>
              <a:latin typeface="+mn-lt"/>
              <a:ea typeface="微软雅黑"/>
              <a:cs typeface="+mn-ea"/>
              <a:sym typeface="+mn-lt"/>
            </a:endParaRPr>
          </a:p>
          <a:p>
            <a:pPr marR="0" lvl="0" algn="l" defTabSz="914400" rtl="0" eaLnBrk="1" fontAlgn="auto" latinLnBrk="0" hangingPunct="1">
              <a:lnSpc>
                <a:spcPct val="100000"/>
              </a:lnSpc>
              <a:spcBef>
                <a:spcPts val="0"/>
              </a:spcBef>
              <a:spcAft>
                <a:spcPts val="0"/>
              </a:spcAft>
              <a:buClr>
                <a:srgbClr val="2D97C8"/>
              </a:buClr>
              <a:buSzTx/>
              <a:tabLst/>
              <a:defRPr/>
            </a:pPr>
            <a:r>
              <a:rPr kumimoji="0" lang="zh-CN" altLang="en-US" sz="1200" b="1" i="0" u="none" strike="noStrike" kern="1200" cap="none" spc="0" normalizeH="0" baseline="0" noProof="0" dirty="0">
                <a:ln>
                  <a:noFill/>
                </a:ln>
                <a:solidFill>
                  <a:prstClr val="black"/>
                </a:solidFill>
                <a:effectLst/>
                <a:uLnTx/>
                <a:uFillTx/>
                <a:latin typeface="+mn-lt"/>
                <a:ea typeface="微软雅黑"/>
                <a:cs typeface="+mn-ea"/>
                <a:sym typeface="+mn-lt"/>
              </a:rPr>
              <a:t>水源地体育赛事：</a:t>
            </a:r>
            <a:endParaRPr kumimoji="0" lang="en-US" altLang="zh-CN" sz="1200" b="1" i="0" u="none" strike="noStrike" kern="1200" cap="none" spc="0" normalizeH="0" baseline="0" noProof="0" dirty="0">
              <a:ln>
                <a:noFill/>
              </a:ln>
              <a:solidFill>
                <a:prstClr val="black"/>
              </a:solidFill>
              <a:effectLst/>
              <a:uLnTx/>
              <a:uFillTx/>
              <a:latin typeface="+mn-lt"/>
              <a:ea typeface="微软雅黑"/>
              <a:cs typeface="+mn-ea"/>
              <a:sym typeface="+mn-lt"/>
            </a:endParaRPr>
          </a:p>
          <a:p>
            <a:pPr marL="285750" marR="0" lvl="0" indent="-285750" algn="l" defTabSz="914400" rtl="0" eaLnBrk="1" fontAlgn="auto" latinLnBrk="0" hangingPunct="1">
              <a:lnSpc>
                <a:spcPct val="100000"/>
              </a:lnSpc>
              <a:spcBef>
                <a:spcPts val="0"/>
              </a:spcBef>
              <a:spcAft>
                <a:spcPts val="0"/>
              </a:spcAft>
              <a:buClr>
                <a:srgbClr val="2D97C8"/>
              </a:buClr>
              <a:buSzTx/>
              <a:buFont typeface="Arial" panose="020B0604020202020204" pitchFamily="34" charset="0"/>
              <a:buChar char="•"/>
              <a:tabLst/>
              <a:defRPr/>
            </a:pPr>
            <a:r>
              <a:rPr kumimoji="0" lang="zh-CN" altLang="en-US" sz="1200" b="0" i="0" u="none" strike="noStrike" kern="1200" cap="none" spc="0" normalizeH="0" baseline="0" noProof="0" dirty="0">
                <a:ln>
                  <a:noFill/>
                </a:ln>
                <a:solidFill>
                  <a:prstClr val="black"/>
                </a:solidFill>
                <a:effectLst/>
                <a:uLnTx/>
                <a:uFillTx/>
                <a:latin typeface="+mn-lt"/>
                <a:ea typeface="微软雅黑"/>
                <a:cs typeface="+mn-ea"/>
                <a:sym typeface="+mn-lt"/>
              </a:rPr>
              <a:t>开展</a:t>
            </a:r>
            <a:r>
              <a:rPr kumimoji="0" lang="en-US" altLang="zh-CN" sz="1200" b="0" i="0" u="none" strike="noStrike" kern="1200" cap="none" spc="0" normalizeH="0" baseline="0" noProof="0" dirty="0">
                <a:ln>
                  <a:noFill/>
                </a:ln>
                <a:solidFill>
                  <a:prstClr val="black"/>
                </a:solidFill>
                <a:effectLst/>
                <a:uLnTx/>
                <a:uFillTx/>
                <a:latin typeface="+mn-lt"/>
                <a:ea typeface="微软雅黑"/>
                <a:cs typeface="+mn-ea"/>
                <a:sym typeface="+mn-lt"/>
              </a:rPr>
              <a:t>Sports for good</a:t>
            </a:r>
            <a:r>
              <a:rPr kumimoji="0" lang="zh-CN" altLang="en-US" sz="1200" b="0" i="0" u="none" strike="noStrike" kern="1200" cap="none" spc="0" normalizeH="0" baseline="0" noProof="0" dirty="0">
                <a:ln>
                  <a:noFill/>
                </a:ln>
                <a:solidFill>
                  <a:prstClr val="black"/>
                </a:solidFill>
                <a:effectLst/>
                <a:uLnTx/>
                <a:uFillTx/>
                <a:latin typeface="+mn-lt"/>
                <a:ea typeface="微软雅黑"/>
                <a:cs typeface="+mn-ea"/>
                <a:sym typeface="+mn-lt"/>
              </a:rPr>
              <a:t>水源地周围体育赛事</a:t>
            </a:r>
            <a:endParaRPr kumimoji="0" lang="en-US" altLang="zh-CN" sz="12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121" name="文本框 120">
            <a:extLst>
              <a:ext uri="{FF2B5EF4-FFF2-40B4-BE49-F238E27FC236}">
                <a16:creationId xmlns:a16="http://schemas.microsoft.com/office/drawing/2014/main" id="{705CE8C1-9822-46EE-BC31-23E49F4867FA}"/>
              </a:ext>
            </a:extLst>
          </p:cNvPr>
          <p:cNvSpPr txBox="1"/>
          <p:nvPr/>
        </p:nvSpPr>
        <p:spPr>
          <a:xfrm>
            <a:off x="6632129" y="3709649"/>
            <a:ext cx="562975" cy="461665"/>
          </a:xfrm>
          <a:prstGeom prst="rect">
            <a:avLst/>
          </a:prstGeom>
          <a:noFill/>
        </p:spPr>
        <p:txBody>
          <a:bodyPr wrap="none" rtlCol="0">
            <a:spAutoFit/>
          </a:bodyPr>
          <a:lstStyle/>
          <a:p>
            <a:pPr>
              <a:buClr>
                <a:srgbClr val="2D97C8"/>
              </a:buClr>
            </a:pPr>
            <a:r>
              <a:rPr lang="en-US" altLang="zh-CN" sz="2400" b="1" dirty="0">
                <a:solidFill>
                  <a:srgbClr val="2898D8"/>
                </a:solidFill>
                <a:latin typeface="+mn-ea"/>
                <a:cs typeface="Heiti SC Light" charset="-122"/>
              </a:rPr>
              <a:t>43</a:t>
            </a:r>
            <a:endParaRPr lang="zh-CN" altLang="en-US" sz="2400" b="1" dirty="0">
              <a:solidFill>
                <a:srgbClr val="2898D8"/>
              </a:solidFill>
              <a:latin typeface="+mn-ea"/>
              <a:cs typeface="Heiti SC Light" charset="-122"/>
            </a:endParaRPr>
          </a:p>
        </p:txBody>
      </p:sp>
      <p:sp>
        <p:nvSpPr>
          <p:cNvPr id="122" name="文本框 121">
            <a:extLst>
              <a:ext uri="{FF2B5EF4-FFF2-40B4-BE49-F238E27FC236}">
                <a16:creationId xmlns:a16="http://schemas.microsoft.com/office/drawing/2014/main" id="{ED5A298F-265D-4CCD-8F41-C816609221F1}"/>
              </a:ext>
            </a:extLst>
          </p:cNvPr>
          <p:cNvSpPr txBox="1"/>
          <p:nvPr/>
        </p:nvSpPr>
        <p:spPr>
          <a:xfrm>
            <a:off x="6673967" y="4076988"/>
            <a:ext cx="2462284" cy="276999"/>
          </a:xfrm>
          <a:prstGeom prst="rect">
            <a:avLst/>
          </a:prstGeom>
          <a:noFill/>
        </p:spPr>
        <p:txBody>
          <a:bodyPr wrap="square" rtlCol="0">
            <a:spAutoFit/>
          </a:bodyPr>
          <a:lstStyle/>
          <a:p>
            <a:pPr>
              <a:buClr>
                <a:srgbClr val="2D97C8"/>
              </a:buClr>
            </a:pPr>
            <a:r>
              <a:rPr lang="zh-CN" altLang="en-US" sz="1200" dirty="0">
                <a:solidFill>
                  <a:prstClr val="black"/>
                </a:solidFill>
                <a:latin typeface="微软雅黑"/>
                <a:cs typeface="Heiti SC Light" charset="-122"/>
              </a:rPr>
              <a:t>位竹林大户签订信托合同</a:t>
            </a:r>
            <a:endParaRPr lang="zh-CN" altLang="en-US" sz="1200" dirty="0">
              <a:latin typeface="+mn-ea"/>
              <a:cs typeface="Heiti SC Light" charset="-122"/>
            </a:endParaRPr>
          </a:p>
        </p:txBody>
      </p:sp>
      <p:sp>
        <p:nvSpPr>
          <p:cNvPr id="123" name="文本框 122">
            <a:extLst>
              <a:ext uri="{FF2B5EF4-FFF2-40B4-BE49-F238E27FC236}">
                <a16:creationId xmlns:a16="http://schemas.microsoft.com/office/drawing/2014/main" id="{0FFD9D54-C8E6-4357-AADA-4B298C48FF46}"/>
              </a:ext>
            </a:extLst>
          </p:cNvPr>
          <p:cNvSpPr txBox="1"/>
          <p:nvPr/>
        </p:nvSpPr>
        <p:spPr>
          <a:xfrm>
            <a:off x="6685226" y="4691620"/>
            <a:ext cx="2402126" cy="276999"/>
          </a:xfrm>
          <a:prstGeom prst="rect">
            <a:avLst/>
          </a:prstGeom>
          <a:noFill/>
        </p:spPr>
        <p:txBody>
          <a:bodyPr wrap="square" rtlCol="0">
            <a:spAutoFit/>
          </a:bodyPr>
          <a:lstStyle/>
          <a:p>
            <a:pPr>
              <a:buClr>
                <a:srgbClr val="2D97C8"/>
              </a:buClr>
            </a:pPr>
            <a:r>
              <a:rPr lang="zh-CN" altLang="en-US" sz="1200" dirty="0">
                <a:solidFill>
                  <a:prstClr val="black"/>
                </a:solidFill>
                <a:latin typeface="微软雅黑"/>
                <a:cs typeface="Heiti SC Light" charset="-122"/>
              </a:rPr>
              <a:t>余亩水源地关键林地被托管</a:t>
            </a:r>
            <a:endParaRPr lang="zh-CN" altLang="en-US" sz="1200" dirty="0">
              <a:latin typeface="+mn-ea"/>
              <a:cs typeface="Heiti SC Light" charset="-122"/>
            </a:endParaRPr>
          </a:p>
        </p:txBody>
      </p:sp>
      <p:sp>
        <p:nvSpPr>
          <p:cNvPr id="124" name="文本框 123">
            <a:extLst>
              <a:ext uri="{FF2B5EF4-FFF2-40B4-BE49-F238E27FC236}">
                <a16:creationId xmlns:a16="http://schemas.microsoft.com/office/drawing/2014/main" id="{62D1DD2F-45BF-49E5-BBBE-4EA18CBE4727}"/>
              </a:ext>
            </a:extLst>
          </p:cNvPr>
          <p:cNvSpPr txBox="1"/>
          <p:nvPr/>
        </p:nvSpPr>
        <p:spPr>
          <a:xfrm>
            <a:off x="6641547" y="4310627"/>
            <a:ext cx="752129" cy="461665"/>
          </a:xfrm>
          <a:prstGeom prst="rect">
            <a:avLst/>
          </a:prstGeom>
          <a:noFill/>
        </p:spPr>
        <p:txBody>
          <a:bodyPr wrap="none" rtlCol="0">
            <a:spAutoFit/>
          </a:bodyPr>
          <a:lstStyle/>
          <a:p>
            <a:pPr>
              <a:buClr>
                <a:srgbClr val="2D97C8"/>
              </a:buClr>
            </a:pPr>
            <a:r>
              <a:rPr lang="en-US" altLang="zh-CN" sz="2400" b="1" dirty="0">
                <a:solidFill>
                  <a:srgbClr val="2898D8"/>
                </a:solidFill>
                <a:latin typeface="+mn-ea"/>
                <a:cs typeface="Heiti SC Light" charset="-122"/>
              </a:rPr>
              <a:t>500</a:t>
            </a:r>
            <a:endParaRPr lang="zh-CN" altLang="en-US" sz="2400" b="1" dirty="0">
              <a:solidFill>
                <a:srgbClr val="2898D8"/>
              </a:solidFill>
              <a:latin typeface="+mn-ea"/>
              <a:cs typeface="Heiti SC Light" charset="-122"/>
            </a:endParaRPr>
          </a:p>
        </p:txBody>
      </p:sp>
      <p:sp>
        <p:nvSpPr>
          <p:cNvPr id="139" name="矩形 138">
            <a:extLst>
              <a:ext uri="{FF2B5EF4-FFF2-40B4-BE49-F238E27FC236}">
                <a16:creationId xmlns:a16="http://schemas.microsoft.com/office/drawing/2014/main" id="{EDDD5C9F-41F1-4F6E-9AD8-DF44E19C6892}"/>
              </a:ext>
            </a:extLst>
          </p:cNvPr>
          <p:cNvSpPr/>
          <p:nvPr/>
        </p:nvSpPr>
        <p:spPr>
          <a:xfrm>
            <a:off x="2142187" y="4395434"/>
            <a:ext cx="2570064" cy="22626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b="1" dirty="0">
                <a:solidFill>
                  <a:schemeClr val="tx1"/>
                </a:solidFill>
                <a:ea typeface="微软雅黑"/>
                <a:cs typeface="+mn-ea"/>
                <a:sym typeface="+mn-lt"/>
              </a:rPr>
              <a:t>水基金海外成功案例</a:t>
            </a:r>
          </a:p>
        </p:txBody>
      </p:sp>
      <p:sp>
        <p:nvSpPr>
          <p:cNvPr id="142" name="文本框 141">
            <a:extLst>
              <a:ext uri="{FF2B5EF4-FFF2-40B4-BE49-F238E27FC236}">
                <a16:creationId xmlns:a16="http://schemas.microsoft.com/office/drawing/2014/main" id="{222462FE-20CA-43F3-B6CD-328606AC3CEC}"/>
              </a:ext>
            </a:extLst>
          </p:cNvPr>
          <p:cNvSpPr txBox="1"/>
          <p:nvPr/>
        </p:nvSpPr>
        <p:spPr>
          <a:xfrm>
            <a:off x="594448" y="5192013"/>
            <a:ext cx="279244" cy="276999"/>
          </a:xfrm>
          <a:prstGeom prst="rect">
            <a:avLst/>
          </a:prstGeom>
          <a:noFill/>
        </p:spPr>
        <p:txBody>
          <a:bodyPr wrap="none" rtlCol="0">
            <a:spAutoFit/>
          </a:bodyPr>
          <a:lstStyle/>
          <a:p>
            <a:pPr>
              <a:buClr>
                <a:srgbClr val="2D97C8"/>
              </a:buClr>
            </a:pPr>
            <a:r>
              <a:rPr lang="en-US" altLang="zh-CN" sz="1200" b="1" dirty="0">
                <a:solidFill>
                  <a:srgbClr val="7EC8E4"/>
                </a:solidFill>
                <a:latin typeface="+mn-ea"/>
                <a:cs typeface="Heiti SC Light" charset="-122"/>
              </a:rPr>
              <a:t>1</a:t>
            </a:r>
            <a:endParaRPr lang="zh-CN" altLang="en-US" sz="1200" b="1" dirty="0">
              <a:solidFill>
                <a:srgbClr val="7EC8E4"/>
              </a:solidFill>
              <a:latin typeface="+mn-ea"/>
              <a:cs typeface="Heiti SC Light" charset="-122"/>
            </a:endParaRPr>
          </a:p>
        </p:txBody>
      </p:sp>
      <p:sp>
        <p:nvSpPr>
          <p:cNvPr id="145" name="文本框 144">
            <a:extLst>
              <a:ext uri="{FF2B5EF4-FFF2-40B4-BE49-F238E27FC236}">
                <a16:creationId xmlns:a16="http://schemas.microsoft.com/office/drawing/2014/main" id="{1681D2BA-4F9D-414A-9B7E-54B1F477BA13}"/>
              </a:ext>
            </a:extLst>
          </p:cNvPr>
          <p:cNvSpPr txBox="1"/>
          <p:nvPr/>
        </p:nvSpPr>
        <p:spPr>
          <a:xfrm>
            <a:off x="3206183" y="5154796"/>
            <a:ext cx="437940" cy="276999"/>
          </a:xfrm>
          <a:prstGeom prst="rect">
            <a:avLst/>
          </a:prstGeom>
          <a:noFill/>
        </p:spPr>
        <p:txBody>
          <a:bodyPr wrap="square" rtlCol="0">
            <a:spAutoFit/>
          </a:bodyPr>
          <a:lstStyle/>
          <a:p>
            <a:pPr>
              <a:buClr>
                <a:srgbClr val="2D97C8"/>
              </a:buClr>
            </a:pPr>
            <a:r>
              <a:rPr lang="en-US" altLang="zh-CN" sz="1200" b="1" dirty="0">
                <a:solidFill>
                  <a:srgbClr val="7EC8E4"/>
                </a:solidFill>
                <a:latin typeface="+mn-ea"/>
                <a:cs typeface="Heiti SC Light" charset="-122"/>
              </a:rPr>
              <a:t>2</a:t>
            </a:r>
            <a:endParaRPr lang="zh-CN" altLang="en-US" sz="1200" b="1" dirty="0">
              <a:solidFill>
                <a:srgbClr val="7EC8E4"/>
              </a:solidFill>
              <a:latin typeface="+mn-ea"/>
              <a:cs typeface="Heiti SC Light" charset="-122"/>
            </a:endParaRPr>
          </a:p>
        </p:txBody>
      </p:sp>
      <p:grpSp>
        <p:nvGrpSpPr>
          <p:cNvPr id="146" name="组合 145">
            <a:extLst>
              <a:ext uri="{FF2B5EF4-FFF2-40B4-BE49-F238E27FC236}">
                <a16:creationId xmlns:a16="http://schemas.microsoft.com/office/drawing/2014/main" id="{048F4026-4B21-460F-B1B9-1973A9F56ED9}"/>
              </a:ext>
            </a:extLst>
          </p:cNvPr>
          <p:cNvGrpSpPr/>
          <p:nvPr/>
        </p:nvGrpSpPr>
        <p:grpSpPr>
          <a:xfrm>
            <a:off x="697468" y="4727107"/>
            <a:ext cx="1840442" cy="380971"/>
            <a:chOff x="1204666" y="4454954"/>
            <a:chExt cx="1840442" cy="380971"/>
          </a:xfrm>
        </p:grpSpPr>
        <p:sp>
          <p:nvSpPr>
            <p:cNvPr id="147" name="文本框 146">
              <a:extLst>
                <a:ext uri="{FF2B5EF4-FFF2-40B4-BE49-F238E27FC236}">
                  <a16:creationId xmlns:a16="http://schemas.microsoft.com/office/drawing/2014/main" id="{9963F74C-95A0-4793-B67D-158A84D2C9BC}"/>
                </a:ext>
              </a:extLst>
            </p:cNvPr>
            <p:cNvSpPr txBox="1"/>
            <p:nvPr/>
          </p:nvSpPr>
          <p:spPr>
            <a:xfrm>
              <a:off x="1629336" y="4553752"/>
              <a:ext cx="1415772" cy="276999"/>
            </a:xfrm>
            <a:prstGeom prst="rect">
              <a:avLst/>
            </a:prstGeom>
            <a:noFill/>
          </p:spPr>
          <p:txBody>
            <a:bodyPr wrap="none" rtlCol="0">
              <a:spAutoFit/>
            </a:bodyPr>
            <a:lstStyle/>
            <a:p>
              <a:pPr>
                <a:buClr>
                  <a:srgbClr val="2D97C8"/>
                </a:buClr>
              </a:pPr>
              <a:r>
                <a:rPr lang="zh-CN" altLang="en-US" sz="1200" b="1" kern="100" dirty="0">
                  <a:solidFill>
                    <a:srgbClr val="000000"/>
                  </a:solidFill>
                  <a:cs typeface="+mn-ea"/>
                  <a:sym typeface="+mn-lt"/>
                </a:rPr>
                <a:t>厄瓜多尔，基多市</a:t>
              </a:r>
              <a:endParaRPr lang="en-US" altLang="zh-CN" sz="1200" b="1" kern="100" dirty="0">
                <a:cs typeface="+mn-ea"/>
                <a:sym typeface="+mn-lt"/>
              </a:endParaRPr>
            </a:p>
          </p:txBody>
        </p:sp>
        <p:pic>
          <p:nvPicPr>
            <p:cNvPr id="148" name="图片 147">
              <a:extLst>
                <a:ext uri="{FF2B5EF4-FFF2-40B4-BE49-F238E27FC236}">
                  <a16:creationId xmlns:a16="http://schemas.microsoft.com/office/drawing/2014/main" id="{FF2A3742-4EA4-4977-B780-447DCEDCF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666" y="4454954"/>
              <a:ext cx="362100" cy="380971"/>
            </a:xfrm>
            <a:prstGeom prst="rect">
              <a:avLst/>
            </a:prstGeom>
          </p:spPr>
        </p:pic>
      </p:grpSp>
      <p:sp>
        <p:nvSpPr>
          <p:cNvPr id="149" name="文本框 148">
            <a:extLst>
              <a:ext uri="{FF2B5EF4-FFF2-40B4-BE49-F238E27FC236}">
                <a16:creationId xmlns:a16="http://schemas.microsoft.com/office/drawing/2014/main" id="{7433AB6D-D900-4790-91B0-88D86E0E38D7}"/>
              </a:ext>
            </a:extLst>
          </p:cNvPr>
          <p:cNvSpPr txBox="1"/>
          <p:nvPr/>
        </p:nvSpPr>
        <p:spPr>
          <a:xfrm>
            <a:off x="781696" y="5202037"/>
            <a:ext cx="2364305" cy="1015663"/>
          </a:xfrm>
          <a:prstGeom prst="rect">
            <a:avLst/>
          </a:prstGeom>
          <a:noFill/>
        </p:spPr>
        <p:txBody>
          <a:bodyPr wrap="square" rtlCol="0">
            <a:spAutoFit/>
          </a:bodyPr>
          <a:lstStyle/>
          <a:p>
            <a:pPr>
              <a:buClr>
                <a:srgbClr val="2D97C8"/>
              </a:buClr>
            </a:pPr>
            <a:r>
              <a:rPr lang="zh-CN" altLang="en-US" sz="1200" b="1" dirty="0">
                <a:latin typeface="+mn-ea"/>
                <a:cs typeface="Heiti SC Light" charset="-122"/>
              </a:rPr>
              <a:t>政府将措施写到法案中</a:t>
            </a:r>
          </a:p>
          <a:p>
            <a:pPr>
              <a:buClr>
                <a:srgbClr val="2D97C8"/>
              </a:buClr>
            </a:pPr>
            <a:r>
              <a:rPr lang="zh-CN" altLang="en-US" sz="1200" dirty="0">
                <a:latin typeface="+mn-ea"/>
                <a:cs typeface="Heiti SC Light" charset="-122"/>
              </a:rPr>
              <a:t>按照城市环境保护法令要求，基多水公司需要捐出其年度预算的</a:t>
            </a:r>
            <a:r>
              <a:rPr lang="en-US" altLang="zh-CN" sz="1200" dirty="0">
                <a:latin typeface="+mn-ea"/>
                <a:cs typeface="Heiti SC Light" charset="-122"/>
              </a:rPr>
              <a:t>2%</a:t>
            </a:r>
            <a:r>
              <a:rPr lang="zh-CN" altLang="en-US" sz="1200" dirty="0">
                <a:latin typeface="+mn-ea"/>
                <a:cs typeface="Heiti SC Light" charset="-122"/>
              </a:rPr>
              <a:t>支持</a:t>
            </a:r>
            <a:r>
              <a:rPr lang="en-US" altLang="zh-CN" sz="1200" dirty="0">
                <a:latin typeface="+mn-ea"/>
                <a:cs typeface="Heiti SC Light" charset="-122"/>
              </a:rPr>
              <a:t>FONAG</a:t>
            </a:r>
            <a:r>
              <a:rPr lang="zh-CN" altLang="en-US" sz="1200" dirty="0">
                <a:latin typeface="+mn-ea"/>
                <a:cs typeface="Heiti SC Light" charset="-122"/>
              </a:rPr>
              <a:t>的水源保护项目和活动</a:t>
            </a:r>
            <a:endParaRPr lang="ca-ES" sz="1200" dirty="0">
              <a:latin typeface="+mn-ea"/>
              <a:cs typeface="Heiti SC Light" charset="-122"/>
            </a:endParaRPr>
          </a:p>
        </p:txBody>
      </p:sp>
      <p:sp>
        <p:nvSpPr>
          <p:cNvPr id="150" name="文本框 149">
            <a:extLst>
              <a:ext uri="{FF2B5EF4-FFF2-40B4-BE49-F238E27FC236}">
                <a16:creationId xmlns:a16="http://schemas.microsoft.com/office/drawing/2014/main" id="{A9539730-4E92-4B90-910B-363B50208606}"/>
              </a:ext>
            </a:extLst>
          </p:cNvPr>
          <p:cNvSpPr txBox="1"/>
          <p:nvPr/>
        </p:nvSpPr>
        <p:spPr>
          <a:xfrm>
            <a:off x="3390276" y="5157561"/>
            <a:ext cx="2834926" cy="830997"/>
          </a:xfrm>
          <a:prstGeom prst="rect">
            <a:avLst/>
          </a:prstGeom>
          <a:noFill/>
        </p:spPr>
        <p:txBody>
          <a:bodyPr wrap="square" rtlCol="0">
            <a:spAutoFit/>
          </a:bodyPr>
          <a:lstStyle/>
          <a:p>
            <a:pPr>
              <a:buClr>
                <a:srgbClr val="2D97C8"/>
              </a:buClr>
            </a:pPr>
            <a:r>
              <a:rPr lang="zh-CN" altLang="en-US" sz="1200" b="1" dirty="0">
                <a:latin typeface="+mn-ea"/>
                <a:cs typeface="Heiti SC Light" charset="-122"/>
              </a:rPr>
              <a:t> 通过机制实现水源保护</a:t>
            </a:r>
            <a:endParaRPr lang="zh-CN" altLang="en-US" sz="1200" dirty="0">
              <a:latin typeface="+mn-ea"/>
              <a:cs typeface="Heiti SC Light" charset="-122"/>
            </a:endParaRPr>
          </a:p>
          <a:p>
            <a:pPr>
              <a:buClr>
                <a:srgbClr val="2D97C8"/>
              </a:buClr>
            </a:pPr>
            <a:r>
              <a:rPr lang="zh-CN" altLang="en-US" sz="1200" dirty="0">
                <a:latin typeface="+mn-ea"/>
                <a:cs typeface="Heiti SC Light" charset="-122"/>
              </a:rPr>
              <a:t>致力于保护为基多市供水的深林和草原</a:t>
            </a:r>
          </a:p>
          <a:p>
            <a:pPr>
              <a:buClr>
                <a:srgbClr val="2D97C8"/>
              </a:buClr>
            </a:pPr>
            <a:r>
              <a:rPr lang="zh-CN" altLang="en-US" sz="1200" dirty="0">
                <a:latin typeface="+mn-ea"/>
                <a:cs typeface="Heiti SC Light" charset="-122"/>
              </a:rPr>
              <a:t>加强集水区联盟、环保教育和交流，调动立业相关方参与</a:t>
            </a:r>
            <a:endParaRPr lang="ca-ES" sz="1200" dirty="0">
              <a:latin typeface="+mn-ea"/>
              <a:cs typeface="Heiti SC Light" charset="-122"/>
            </a:endParaRPr>
          </a:p>
        </p:txBody>
      </p:sp>
      <p:sp>
        <p:nvSpPr>
          <p:cNvPr id="157" name="矩形 156">
            <a:extLst>
              <a:ext uri="{FF2B5EF4-FFF2-40B4-BE49-F238E27FC236}">
                <a16:creationId xmlns:a16="http://schemas.microsoft.com/office/drawing/2014/main" id="{CD22AC5D-23D3-4A59-AED8-5F93116E999B}"/>
              </a:ext>
            </a:extLst>
          </p:cNvPr>
          <p:cNvSpPr/>
          <p:nvPr/>
        </p:nvSpPr>
        <p:spPr>
          <a:xfrm>
            <a:off x="12368463" y="5202037"/>
            <a:ext cx="1066932" cy="77363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分赛土地？</a:t>
            </a:r>
            <a:endParaRPr lang="ca-ES" dirty="0">
              <a:solidFill>
                <a:schemeClr val="tx1"/>
              </a:solidFill>
            </a:endParaRPr>
          </a:p>
        </p:txBody>
      </p:sp>
    </p:spTree>
    <p:extLst>
      <p:ext uri="{BB962C8B-B14F-4D97-AF65-F5344CB8AC3E}">
        <p14:creationId xmlns:p14="http://schemas.microsoft.com/office/powerpoint/2010/main" val="3604056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矩形 180">
            <a:extLst>
              <a:ext uri="{FF2B5EF4-FFF2-40B4-BE49-F238E27FC236}">
                <a16:creationId xmlns:a16="http://schemas.microsoft.com/office/drawing/2014/main" id="{86FD2036-081F-4C3A-9C1A-4E542F1CE571}"/>
              </a:ext>
            </a:extLst>
          </p:cNvPr>
          <p:cNvSpPr/>
          <p:nvPr/>
        </p:nvSpPr>
        <p:spPr>
          <a:xfrm>
            <a:off x="6613079" y="1931609"/>
            <a:ext cx="4916555" cy="4459299"/>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140" name="矩形 139">
            <a:extLst>
              <a:ext uri="{FF2B5EF4-FFF2-40B4-BE49-F238E27FC236}">
                <a16:creationId xmlns:a16="http://schemas.microsoft.com/office/drawing/2014/main" id="{A13FB647-D273-4463-9782-D68D537E8873}"/>
              </a:ext>
            </a:extLst>
          </p:cNvPr>
          <p:cNvSpPr/>
          <p:nvPr/>
        </p:nvSpPr>
        <p:spPr>
          <a:xfrm>
            <a:off x="584192" y="1931609"/>
            <a:ext cx="5734566" cy="4459299"/>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2" name="标题 1">
            <a:extLst>
              <a:ext uri="{FF2B5EF4-FFF2-40B4-BE49-F238E27FC236}">
                <a16:creationId xmlns:a16="http://schemas.microsoft.com/office/drawing/2014/main" id="{96624CA2-0F31-49FD-B07E-B7A9E5B95063}"/>
              </a:ext>
            </a:extLst>
          </p:cNvPr>
          <p:cNvSpPr>
            <a:spLocks noGrp="1"/>
          </p:cNvSpPr>
          <p:nvPr>
            <p:ph type="title"/>
          </p:nvPr>
        </p:nvSpPr>
        <p:spPr>
          <a:xfrm>
            <a:off x="601434" y="438604"/>
            <a:ext cx="10931754" cy="460800"/>
          </a:xfrm>
        </p:spPr>
        <p:txBody>
          <a:bodyPr>
            <a:noAutofit/>
          </a:bodyPr>
          <a:lstStyle/>
          <a:p>
            <a:r>
              <a:rPr lang="zh-CN" altLang="en-US" dirty="0"/>
              <a:t>以保护好水为未来为使命，水基金进入了千岛湖，希望探索出可复制的模式</a:t>
            </a:r>
            <a:endParaRPr lang="ca-ES" dirty="0"/>
          </a:p>
        </p:txBody>
      </p:sp>
      <p:sp>
        <p:nvSpPr>
          <p:cNvPr id="3" name="灯片编号占位符 2">
            <a:extLst>
              <a:ext uri="{FF2B5EF4-FFF2-40B4-BE49-F238E27FC236}">
                <a16:creationId xmlns:a16="http://schemas.microsoft.com/office/drawing/2014/main" id="{121F4090-03D2-4FB7-9A90-CF5C0126C3FC}"/>
              </a:ext>
            </a:extLst>
          </p:cNvPr>
          <p:cNvSpPr>
            <a:spLocks noGrp="1"/>
          </p:cNvSpPr>
          <p:nvPr>
            <p:ph type="sldNum" sz="quarter" idx="14"/>
          </p:nvPr>
        </p:nvSpPr>
        <p:spPr/>
        <p:txBody>
          <a:bodyPr/>
          <a:lstStyle/>
          <a:p>
            <a:fld id="{E6049C3D-CCF1-41B9-A681-D61E0CAE4A17}" type="slidenum">
              <a:rPr lang="en-US" altLang="zh-CN" smtClean="0"/>
              <a:pPr/>
              <a:t>14</a:t>
            </a:fld>
            <a:endParaRPr lang="en-US" dirty="0"/>
          </a:p>
        </p:txBody>
      </p:sp>
      <p:sp>
        <p:nvSpPr>
          <p:cNvPr id="4" name="文本占位符 3">
            <a:extLst>
              <a:ext uri="{FF2B5EF4-FFF2-40B4-BE49-F238E27FC236}">
                <a16:creationId xmlns:a16="http://schemas.microsoft.com/office/drawing/2014/main" id="{6627DAC1-7DC5-47B2-99C3-81D1CEFD6052}"/>
              </a:ext>
            </a:extLst>
          </p:cNvPr>
          <p:cNvSpPr>
            <a:spLocks noGrp="1"/>
          </p:cNvSpPr>
          <p:nvPr>
            <p:ph type="body" sz="quarter" idx="15"/>
          </p:nvPr>
        </p:nvSpPr>
        <p:spPr/>
        <p:txBody>
          <a:bodyPr/>
          <a:lstStyle/>
          <a:p>
            <a:endParaRPr lang="ca-ES"/>
          </a:p>
        </p:txBody>
      </p:sp>
      <p:cxnSp>
        <p:nvCxnSpPr>
          <p:cNvPr id="70" name="直接连接符 69">
            <a:extLst>
              <a:ext uri="{FF2B5EF4-FFF2-40B4-BE49-F238E27FC236}">
                <a16:creationId xmlns:a16="http://schemas.microsoft.com/office/drawing/2014/main" id="{031C6C85-1745-4C43-9988-F4B3EB1BC939}"/>
              </a:ext>
            </a:extLst>
          </p:cNvPr>
          <p:cNvCxnSpPr>
            <a:cxnSpLocks/>
          </p:cNvCxnSpPr>
          <p:nvPr/>
        </p:nvCxnSpPr>
        <p:spPr>
          <a:xfrm>
            <a:off x="587375" y="1666533"/>
            <a:ext cx="5705321" cy="0"/>
          </a:xfrm>
          <a:prstGeom prst="line">
            <a:avLst/>
          </a:prstGeom>
          <a:ln w="19050">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ECD81A46-72FF-4AED-8D87-63C86D2B0A08}"/>
              </a:ext>
            </a:extLst>
          </p:cNvPr>
          <p:cNvCxnSpPr>
            <a:cxnSpLocks/>
          </p:cNvCxnSpPr>
          <p:nvPr/>
        </p:nvCxnSpPr>
        <p:spPr>
          <a:xfrm>
            <a:off x="6632129" y="1666533"/>
            <a:ext cx="4901059" cy="0"/>
          </a:xfrm>
          <a:prstGeom prst="line">
            <a:avLst/>
          </a:prstGeom>
          <a:ln w="19050">
            <a:headEnd type="diamond"/>
            <a:tailEnd type="diamond"/>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FAECF00E-6D02-40C7-B0CE-2333BB83CFB5}"/>
              </a:ext>
            </a:extLst>
          </p:cNvPr>
          <p:cNvSpPr/>
          <p:nvPr/>
        </p:nvSpPr>
        <p:spPr>
          <a:xfrm>
            <a:off x="7538912" y="1521306"/>
            <a:ext cx="3087493" cy="314889"/>
          </a:xfrm>
          <a:prstGeom prst="rect">
            <a:avLst/>
          </a:prstGeom>
          <a:solidFill>
            <a:srgbClr val="2898D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b="1" dirty="0">
                <a:solidFill>
                  <a:schemeClr val="bg1"/>
                </a:solidFill>
                <a:cs typeface="+mn-ea"/>
                <a:sym typeface="+mn-lt"/>
              </a:rPr>
              <a:t>水基金的使命</a:t>
            </a:r>
          </a:p>
        </p:txBody>
      </p:sp>
      <p:sp>
        <p:nvSpPr>
          <p:cNvPr id="76" name="矩形 75">
            <a:extLst>
              <a:ext uri="{FF2B5EF4-FFF2-40B4-BE49-F238E27FC236}">
                <a16:creationId xmlns:a16="http://schemas.microsoft.com/office/drawing/2014/main" id="{5A647A2F-764B-4EF1-A983-D7B721C0309D}"/>
              </a:ext>
            </a:extLst>
          </p:cNvPr>
          <p:cNvSpPr/>
          <p:nvPr/>
        </p:nvSpPr>
        <p:spPr>
          <a:xfrm>
            <a:off x="1692787" y="1517975"/>
            <a:ext cx="3087493" cy="297117"/>
          </a:xfrm>
          <a:prstGeom prst="rect">
            <a:avLst/>
          </a:prstGeom>
          <a:solidFill>
            <a:srgbClr val="2898D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defRPr/>
            </a:pPr>
            <a:r>
              <a:rPr lang="zh-CN" altLang="en-US" sz="1600" b="1" dirty="0">
                <a:solidFill>
                  <a:schemeClr val="bg1"/>
                </a:solidFill>
                <a:cs typeface="+mn-ea"/>
                <a:sym typeface="+mn-lt"/>
              </a:rPr>
              <a:t>中型流域治理样板间</a:t>
            </a:r>
            <a:r>
              <a:rPr lang="en-US" altLang="zh-CN" sz="1600" b="1" dirty="0">
                <a:solidFill>
                  <a:schemeClr val="bg1"/>
                </a:solidFill>
                <a:cs typeface="+mn-ea"/>
                <a:sym typeface="+mn-lt"/>
              </a:rPr>
              <a:t>——</a:t>
            </a:r>
            <a:r>
              <a:rPr lang="zh-CN" altLang="en-US" sz="1600" b="1" dirty="0">
                <a:solidFill>
                  <a:schemeClr val="bg1"/>
                </a:solidFill>
                <a:cs typeface="+mn-ea"/>
                <a:sym typeface="+mn-lt"/>
              </a:rPr>
              <a:t>千岛湖</a:t>
            </a:r>
          </a:p>
        </p:txBody>
      </p:sp>
      <p:sp>
        <p:nvSpPr>
          <p:cNvPr id="135" name="矩形: 圆角 134">
            <a:extLst>
              <a:ext uri="{FF2B5EF4-FFF2-40B4-BE49-F238E27FC236}">
                <a16:creationId xmlns:a16="http://schemas.microsoft.com/office/drawing/2014/main" id="{67C24A84-D591-4934-A248-23220F61FF84}"/>
              </a:ext>
            </a:extLst>
          </p:cNvPr>
          <p:cNvSpPr/>
          <p:nvPr/>
        </p:nvSpPr>
        <p:spPr>
          <a:xfrm>
            <a:off x="736576" y="2082099"/>
            <a:ext cx="490268" cy="1191557"/>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过去</a:t>
            </a:r>
            <a:endParaRPr lang="ca-ES" sz="1400" b="1" dirty="0">
              <a:solidFill>
                <a:srgbClr val="2898D8"/>
              </a:solidFill>
            </a:endParaRPr>
          </a:p>
        </p:txBody>
      </p:sp>
      <p:sp>
        <p:nvSpPr>
          <p:cNvPr id="136" name="矩形: 圆角 135">
            <a:extLst>
              <a:ext uri="{FF2B5EF4-FFF2-40B4-BE49-F238E27FC236}">
                <a16:creationId xmlns:a16="http://schemas.microsoft.com/office/drawing/2014/main" id="{46095609-EBE9-4809-938D-69E49926B0E8}"/>
              </a:ext>
            </a:extLst>
          </p:cNvPr>
          <p:cNvSpPr/>
          <p:nvPr/>
        </p:nvSpPr>
        <p:spPr>
          <a:xfrm>
            <a:off x="736576" y="3583998"/>
            <a:ext cx="490268" cy="1191557"/>
          </a:xfrm>
          <a:prstGeom prst="roundRect">
            <a:avLst/>
          </a:prstGeom>
          <a:solidFill>
            <a:schemeClr val="accent3">
              <a:lumMod val="40000"/>
              <a:lumOff val="60000"/>
            </a:schemeClr>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现在</a:t>
            </a:r>
            <a:endParaRPr lang="ca-ES" sz="1400" b="1" dirty="0">
              <a:solidFill>
                <a:srgbClr val="2898D8"/>
              </a:solidFill>
            </a:endParaRPr>
          </a:p>
        </p:txBody>
      </p:sp>
      <p:sp>
        <p:nvSpPr>
          <p:cNvPr id="137" name="矩形: 圆角 136">
            <a:extLst>
              <a:ext uri="{FF2B5EF4-FFF2-40B4-BE49-F238E27FC236}">
                <a16:creationId xmlns:a16="http://schemas.microsoft.com/office/drawing/2014/main" id="{C32AC70A-CE23-4F10-B26F-40BF4CF9FBC2}"/>
              </a:ext>
            </a:extLst>
          </p:cNvPr>
          <p:cNvSpPr/>
          <p:nvPr/>
        </p:nvSpPr>
        <p:spPr>
          <a:xfrm>
            <a:off x="736576" y="5085897"/>
            <a:ext cx="490268" cy="1191557"/>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未来</a:t>
            </a:r>
            <a:endParaRPr lang="ca-ES" sz="1400" b="1" dirty="0">
              <a:solidFill>
                <a:srgbClr val="2898D8"/>
              </a:solidFill>
            </a:endParaRPr>
          </a:p>
        </p:txBody>
      </p:sp>
      <p:pic>
        <p:nvPicPr>
          <p:cNvPr id="141" name="Picture 4">
            <a:extLst>
              <a:ext uri="{FF2B5EF4-FFF2-40B4-BE49-F238E27FC236}">
                <a16:creationId xmlns:a16="http://schemas.microsoft.com/office/drawing/2014/main" id="{B33AF39D-8087-4E62-AF9E-DB6D7EA6D38E}"/>
              </a:ext>
            </a:extLst>
          </p:cNvPr>
          <p:cNvPicPr>
            <a:picLocks noChangeAspect="1"/>
          </p:cNvPicPr>
          <p:nvPr/>
        </p:nvPicPr>
        <p:blipFill>
          <a:blip r:embed="rId2"/>
          <a:stretch>
            <a:fillRect/>
          </a:stretch>
        </p:blipFill>
        <p:spPr>
          <a:xfrm>
            <a:off x="1608772" y="2124660"/>
            <a:ext cx="1363708" cy="895570"/>
          </a:xfrm>
          <a:prstGeom prst="rect">
            <a:avLst/>
          </a:prstGeom>
        </p:spPr>
      </p:pic>
      <p:pic>
        <p:nvPicPr>
          <p:cNvPr id="143" name="Picture 5">
            <a:extLst>
              <a:ext uri="{FF2B5EF4-FFF2-40B4-BE49-F238E27FC236}">
                <a16:creationId xmlns:a16="http://schemas.microsoft.com/office/drawing/2014/main" id="{B813C0B9-A2D2-49B1-A66C-B7C308840C2D}"/>
              </a:ext>
            </a:extLst>
          </p:cNvPr>
          <p:cNvPicPr>
            <a:picLocks noChangeAspect="1"/>
          </p:cNvPicPr>
          <p:nvPr/>
        </p:nvPicPr>
        <p:blipFill>
          <a:blip r:embed="rId3"/>
          <a:stretch>
            <a:fillRect/>
          </a:stretch>
        </p:blipFill>
        <p:spPr>
          <a:xfrm>
            <a:off x="1608772" y="3803156"/>
            <a:ext cx="1363708" cy="895569"/>
          </a:xfrm>
          <a:prstGeom prst="rect">
            <a:avLst/>
          </a:prstGeom>
        </p:spPr>
      </p:pic>
      <p:sp>
        <p:nvSpPr>
          <p:cNvPr id="144" name="Rectangle 17">
            <a:extLst>
              <a:ext uri="{FF2B5EF4-FFF2-40B4-BE49-F238E27FC236}">
                <a16:creationId xmlns:a16="http://schemas.microsoft.com/office/drawing/2014/main" id="{6F41BB31-C7F6-4FEF-A1BF-9A4D1BB9C7AA}"/>
              </a:ext>
            </a:extLst>
          </p:cNvPr>
          <p:cNvSpPr/>
          <p:nvPr/>
        </p:nvSpPr>
        <p:spPr>
          <a:xfrm>
            <a:off x="2972480" y="2291576"/>
            <a:ext cx="3123520" cy="523220"/>
          </a:xfrm>
          <a:prstGeom prst="rect">
            <a:avLst/>
          </a:prstGeom>
        </p:spPr>
        <p:txBody>
          <a:bodyPr wrap="square">
            <a:spAutoFit/>
          </a:bodyPr>
          <a:lstStyle/>
          <a:p>
            <a:pPr marL="285750" lvl="0" indent="-285750">
              <a:buFont typeface="Arial" panose="020B0604020202020204" pitchFamily="34" charset="0"/>
              <a:buChar char="•"/>
            </a:pPr>
            <a:r>
              <a:rPr lang="zh-CN" altLang="en-US" sz="1400" kern="100" dirty="0">
                <a:solidFill>
                  <a:srgbClr val="000000"/>
                </a:solidFill>
                <a:latin typeface="+mn-ea"/>
                <a:cs typeface="Times New Roman" panose="02020603050405020304" pitchFamily="18" charset="0"/>
              </a:rPr>
              <a:t>中国首个水基金，在小流域取得良好的环保成效</a:t>
            </a:r>
            <a:endParaRPr lang="en-US" sz="1400" kern="100" dirty="0">
              <a:effectLst/>
              <a:latin typeface="+mn-ea"/>
              <a:cs typeface="Times New Roman" panose="02020603050405020304" pitchFamily="18" charset="0"/>
            </a:endParaRPr>
          </a:p>
        </p:txBody>
      </p:sp>
      <p:sp>
        <p:nvSpPr>
          <p:cNvPr id="151" name="Rectangle 18">
            <a:extLst>
              <a:ext uri="{FF2B5EF4-FFF2-40B4-BE49-F238E27FC236}">
                <a16:creationId xmlns:a16="http://schemas.microsoft.com/office/drawing/2014/main" id="{451DE8D9-7B96-4415-9EEC-E3A6B9998007}"/>
              </a:ext>
            </a:extLst>
          </p:cNvPr>
          <p:cNvSpPr/>
          <p:nvPr/>
        </p:nvSpPr>
        <p:spPr>
          <a:xfrm>
            <a:off x="3042875" y="3750629"/>
            <a:ext cx="3189519" cy="954107"/>
          </a:xfrm>
          <a:prstGeom prst="rect">
            <a:avLst/>
          </a:prstGeom>
        </p:spPr>
        <p:txBody>
          <a:bodyPr wrap="square">
            <a:spAutoFit/>
          </a:bodyPr>
          <a:lstStyle/>
          <a:p>
            <a:pPr marL="285750" lvl="0" indent="-285750">
              <a:buFont typeface="Arial" panose="020B0604020202020204" pitchFamily="34" charset="0"/>
              <a:buChar char="•"/>
            </a:pPr>
            <a:r>
              <a:rPr lang="zh-CN" altLang="en-US" sz="1400" kern="100" dirty="0">
                <a:solidFill>
                  <a:srgbClr val="000000"/>
                </a:solidFill>
                <a:latin typeface="+mn-ea"/>
                <a:cs typeface="Times New Roman" panose="02020603050405020304" pitchFamily="18" charset="0"/>
              </a:rPr>
              <a:t>有着优秀的工业渔业整治效果</a:t>
            </a:r>
            <a:endParaRPr lang="en-US" altLang="zh-CN" sz="1400" kern="100" dirty="0">
              <a:solidFill>
                <a:srgbClr val="000000"/>
              </a:solidFill>
              <a:latin typeface="+mn-ea"/>
              <a:cs typeface="Times New Roman" panose="02020603050405020304" pitchFamily="18" charset="0"/>
            </a:endParaRPr>
          </a:p>
          <a:p>
            <a:pPr marL="285750" lvl="0" indent="-285750">
              <a:buFont typeface="Arial" panose="020B0604020202020204" pitchFamily="34" charset="0"/>
              <a:buChar char="•"/>
            </a:pPr>
            <a:r>
              <a:rPr lang="zh-CN" altLang="en-US" sz="1400" kern="100" dirty="0">
                <a:solidFill>
                  <a:srgbClr val="000000"/>
                </a:solidFill>
                <a:latin typeface="+mn-ea"/>
                <a:cs typeface="Times New Roman" panose="02020603050405020304" pitchFamily="18" charset="0"/>
              </a:rPr>
              <a:t>首个水基金在中国中型流域的尝试</a:t>
            </a:r>
            <a:endParaRPr lang="en-US" altLang="zh-CN" sz="1400" kern="100" dirty="0">
              <a:solidFill>
                <a:srgbClr val="000000"/>
              </a:solidFill>
              <a:latin typeface="+mn-ea"/>
              <a:cs typeface="Times New Roman" panose="02020603050405020304" pitchFamily="18" charset="0"/>
            </a:endParaRPr>
          </a:p>
          <a:p>
            <a:pPr marL="285750" lvl="0" indent="-285750">
              <a:buFont typeface="Arial" panose="020B0604020202020204" pitchFamily="34" charset="0"/>
              <a:buChar char="•"/>
            </a:pPr>
            <a:r>
              <a:rPr lang="zh-CN" altLang="en-US" sz="1400" kern="100" dirty="0">
                <a:solidFill>
                  <a:srgbClr val="000000"/>
                </a:solidFill>
                <a:latin typeface="+mn-ea"/>
                <a:cs typeface="Times New Roman" panose="02020603050405020304" pitchFamily="18" charset="0"/>
              </a:rPr>
              <a:t>将形成样板性的治理策略和可持续策略</a:t>
            </a:r>
            <a:endParaRPr lang="en-US" altLang="zh-CN" sz="1400" kern="100" dirty="0">
              <a:solidFill>
                <a:srgbClr val="000000"/>
              </a:solidFill>
              <a:latin typeface="+mn-ea"/>
              <a:cs typeface="Times New Roman" panose="02020603050405020304" pitchFamily="18" charset="0"/>
            </a:endParaRPr>
          </a:p>
        </p:txBody>
      </p:sp>
      <p:sp>
        <p:nvSpPr>
          <p:cNvPr id="152" name="Rectangle 9">
            <a:extLst>
              <a:ext uri="{FF2B5EF4-FFF2-40B4-BE49-F238E27FC236}">
                <a16:creationId xmlns:a16="http://schemas.microsoft.com/office/drawing/2014/main" id="{BC32BE22-CEA3-4CBC-AA8D-B19A213F78B8}"/>
              </a:ext>
            </a:extLst>
          </p:cNvPr>
          <p:cNvSpPr/>
          <p:nvPr/>
        </p:nvSpPr>
        <p:spPr>
          <a:xfrm>
            <a:off x="1852045" y="3037951"/>
            <a:ext cx="877163" cy="369332"/>
          </a:xfrm>
          <a:prstGeom prst="rect">
            <a:avLst/>
          </a:prstGeom>
        </p:spPr>
        <p:txBody>
          <a:bodyPr wrap="none">
            <a:spAutoFit/>
          </a:bodyPr>
          <a:lstStyle/>
          <a:p>
            <a:pPr lvl="0"/>
            <a:r>
              <a:rPr lang="zh-CN" altLang="en-US" b="1" u="sng" dirty="0">
                <a:solidFill>
                  <a:srgbClr val="000000"/>
                </a:solidFill>
                <a:latin typeface="+mn-ea"/>
              </a:rPr>
              <a:t>青山村</a:t>
            </a:r>
            <a:endParaRPr lang="en-US" altLang="zh-CN" b="1" u="sng" dirty="0">
              <a:solidFill>
                <a:srgbClr val="000000"/>
              </a:solidFill>
              <a:latin typeface="+mn-ea"/>
            </a:endParaRPr>
          </a:p>
        </p:txBody>
      </p:sp>
      <p:sp>
        <p:nvSpPr>
          <p:cNvPr id="154" name="Rectangle 20">
            <a:extLst>
              <a:ext uri="{FF2B5EF4-FFF2-40B4-BE49-F238E27FC236}">
                <a16:creationId xmlns:a16="http://schemas.microsoft.com/office/drawing/2014/main" id="{5D56CDC6-52D0-45AC-A628-FA8995D0FCE4}"/>
              </a:ext>
            </a:extLst>
          </p:cNvPr>
          <p:cNvSpPr/>
          <p:nvPr/>
        </p:nvSpPr>
        <p:spPr>
          <a:xfrm>
            <a:off x="1852045" y="4758754"/>
            <a:ext cx="877163" cy="369332"/>
          </a:xfrm>
          <a:prstGeom prst="rect">
            <a:avLst/>
          </a:prstGeom>
        </p:spPr>
        <p:txBody>
          <a:bodyPr wrap="none">
            <a:spAutoFit/>
          </a:bodyPr>
          <a:lstStyle/>
          <a:p>
            <a:pPr lvl="0"/>
            <a:r>
              <a:rPr lang="zh-CN" altLang="en-US" b="1" u="sng" dirty="0">
                <a:solidFill>
                  <a:srgbClr val="000000"/>
                </a:solidFill>
                <a:latin typeface="+mn-ea"/>
              </a:rPr>
              <a:t>千岛湖</a:t>
            </a:r>
            <a:endParaRPr lang="en-US" altLang="zh-CN" b="1" u="sng" dirty="0">
              <a:solidFill>
                <a:srgbClr val="000000"/>
              </a:solidFill>
              <a:latin typeface="+mn-ea"/>
            </a:endParaRPr>
          </a:p>
        </p:txBody>
      </p:sp>
      <p:sp>
        <p:nvSpPr>
          <p:cNvPr id="155" name="Rectangle 22">
            <a:extLst>
              <a:ext uri="{FF2B5EF4-FFF2-40B4-BE49-F238E27FC236}">
                <a16:creationId xmlns:a16="http://schemas.microsoft.com/office/drawing/2014/main" id="{AA82DFF1-DCF4-429D-9FC6-6BD38D555681}"/>
              </a:ext>
            </a:extLst>
          </p:cNvPr>
          <p:cNvSpPr/>
          <p:nvPr/>
        </p:nvSpPr>
        <p:spPr>
          <a:xfrm>
            <a:off x="2657324" y="5732471"/>
            <a:ext cx="1800493" cy="369332"/>
          </a:xfrm>
          <a:prstGeom prst="rect">
            <a:avLst/>
          </a:prstGeom>
        </p:spPr>
        <p:txBody>
          <a:bodyPr wrap="none">
            <a:spAutoFit/>
          </a:bodyPr>
          <a:lstStyle/>
          <a:p>
            <a:pPr lvl="0"/>
            <a:r>
              <a:rPr lang="zh-CN" altLang="en-US" b="1" u="sng" dirty="0">
                <a:solidFill>
                  <a:srgbClr val="000000"/>
                </a:solidFill>
                <a:latin typeface="+mn-ea"/>
              </a:rPr>
              <a:t>其他大中型流域</a:t>
            </a:r>
            <a:endParaRPr lang="en-US" altLang="zh-CN" b="1" u="sng" dirty="0">
              <a:solidFill>
                <a:srgbClr val="000000"/>
              </a:solidFill>
              <a:latin typeface="+mn-ea"/>
            </a:endParaRPr>
          </a:p>
        </p:txBody>
      </p:sp>
      <p:sp>
        <p:nvSpPr>
          <p:cNvPr id="156" name="等腰三角形 155">
            <a:extLst>
              <a:ext uri="{FF2B5EF4-FFF2-40B4-BE49-F238E27FC236}">
                <a16:creationId xmlns:a16="http://schemas.microsoft.com/office/drawing/2014/main" id="{F40FE44F-AEDB-44F5-99AF-0B7C99C28669}"/>
              </a:ext>
            </a:extLst>
          </p:cNvPr>
          <p:cNvSpPr/>
          <p:nvPr/>
        </p:nvSpPr>
        <p:spPr>
          <a:xfrm flipV="1">
            <a:off x="2464209" y="3435413"/>
            <a:ext cx="1993608" cy="270087"/>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159" name="等腰三角形 158">
            <a:extLst>
              <a:ext uri="{FF2B5EF4-FFF2-40B4-BE49-F238E27FC236}">
                <a16:creationId xmlns:a16="http://schemas.microsoft.com/office/drawing/2014/main" id="{661537C4-E99B-4D6C-91FA-4F3C409B4E7F}"/>
              </a:ext>
            </a:extLst>
          </p:cNvPr>
          <p:cNvSpPr/>
          <p:nvPr/>
        </p:nvSpPr>
        <p:spPr>
          <a:xfrm flipV="1">
            <a:off x="2464209" y="5294306"/>
            <a:ext cx="1993608" cy="270087"/>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pic>
        <p:nvPicPr>
          <p:cNvPr id="160" name="Picture 7">
            <a:extLst>
              <a:ext uri="{FF2B5EF4-FFF2-40B4-BE49-F238E27FC236}">
                <a16:creationId xmlns:a16="http://schemas.microsoft.com/office/drawing/2014/main" id="{031F2E73-EA6A-47E0-B467-4A15971D629D}"/>
              </a:ext>
            </a:extLst>
          </p:cNvPr>
          <p:cNvPicPr>
            <a:picLocks noChangeAspect="1"/>
          </p:cNvPicPr>
          <p:nvPr/>
        </p:nvPicPr>
        <p:blipFill>
          <a:blip r:embed="rId4"/>
          <a:stretch>
            <a:fillRect/>
          </a:stretch>
        </p:blipFill>
        <p:spPr>
          <a:xfrm>
            <a:off x="6992633" y="2022863"/>
            <a:ext cx="1017401" cy="679624"/>
          </a:xfrm>
          <a:prstGeom prst="rect">
            <a:avLst/>
          </a:prstGeom>
        </p:spPr>
      </p:pic>
      <p:sp>
        <p:nvSpPr>
          <p:cNvPr id="163" name="Rectangle 14">
            <a:extLst>
              <a:ext uri="{FF2B5EF4-FFF2-40B4-BE49-F238E27FC236}">
                <a16:creationId xmlns:a16="http://schemas.microsoft.com/office/drawing/2014/main" id="{651D6D1F-0C08-479D-9B17-810C18DE750B}"/>
              </a:ext>
            </a:extLst>
          </p:cNvPr>
          <p:cNvSpPr/>
          <p:nvPr/>
        </p:nvSpPr>
        <p:spPr>
          <a:xfrm>
            <a:off x="7912595" y="2020834"/>
            <a:ext cx="2662137" cy="646331"/>
          </a:xfrm>
          <a:prstGeom prst="rect">
            <a:avLst/>
          </a:prstGeom>
        </p:spPr>
        <p:txBody>
          <a:bodyPr wrap="square">
            <a:spAutoFit/>
          </a:bodyPr>
          <a:lstStyle/>
          <a:p>
            <a:pPr indent="228600"/>
            <a:r>
              <a:rPr lang="zh-CN" altLang="en-US" b="1" u="sng"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使命：</a:t>
            </a:r>
            <a:endParaRPr lang="en-US" altLang="zh-CN" b="1" u="sng"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28600"/>
            <a:r>
              <a:rPr lang="zh-CN" alt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保护好水为未来</a:t>
            </a:r>
            <a:endPar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4" name="Rectangle 15">
            <a:extLst>
              <a:ext uri="{FF2B5EF4-FFF2-40B4-BE49-F238E27FC236}">
                <a16:creationId xmlns:a16="http://schemas.microsoft.com/office/drawing/2014/main" id="{919B05C1-C8A9-4AA4-93C0-145AC981E3EB}"/>
              </a:ext>
            </a:extLst>
          </p:cNvPr>
          <p:cNvSpPr/>
          <p:nvPr/>
        </p:nvSpPr>
        <p:spPr>
          <a:xfrm>
            <a:off x="8198775" y="3417922"/>
            <a:ext cx="2803973" cy="369332"/>
          </a:xfrm>
          <a:prstGeom prst="rect">
            <a:avLst/>
          </a:prstGeom>
        </p:spPr>
        <p:txBody>
          <a:bodyPr wrap="none">
            <a:spAutoFit/>
          </a:bodyPr>
          <a:lstStyle/>
          <a:p>
            <a:r>
              <a:rPr lang="zh-CN" altLang="en-US" dirty="0">
                <a:solidFill>
                  <a:srgbClr val="000000"/>
                </a:solidFill>
                <a:latin typeface="微软雅黑" panose="020B0503020204020204" pitchFamily="34" charset="-122"/>
              </a:rPr>
              <a:t>公益的心态，商业的手法</a:t>
            </a:r>
            <a:endParaRPr lang="en-US" altLang="zh-CN" dirty="0">
              <a:solidFill>
                <a:srgbClr val="000000"/>
              </a:solidFill>
              <a:latin typeface="微软雅黑" panose="020B0503020204020204" pitchFamily="34" charset="-122"/>
            </a:endParaRPr>
          </a:p>
        </p:txBody>
      </p:sp>
      <p:pic>
        <p:nvPicPr>
          <p:cNvPr id="165" name="Picture 23">
            <a:extLst>
              <a:ext uri="{FF2B5EF4-FFF2-40B4-BE49-F238E27FC236}">
                <a16:creationId xmlns:a16="http://schemas.microsoft.com/office/drawing/2014/main" id="{44899991-7E23-4C59-A884-EAAA54CD79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9628" y="3258274"/>
            <a:ext cx="1020910" cy="679926"/>
          </a:xfrm>
          <a:prstGeom prst="rect">
            <a:avLst/>
          </a:prstGeom>
          <a:noFill/>
          <a:extLst>
            <a:ext uri="{909E8E84-426E-40DD-AFC4-6F175D3DCCD1}">
              <a14:hiddenFill xmlns:a14="http://schemas.microsoft.com/office/drawing/2010/main">
                <a:solidFill>
                  <a:srgbClr val="FFFFFF"/>
                </a:solidFill>
              </a14:hiddenFill>
            </a:ext>
          </a:extLst>
        </p:spPr>
      </p:pic>
      <p:sp>
        <p:nvSpPr>
          <p:cNvPr id="166" name="Plus Sign 16">
            <a:extLst>
              <a:ext uri="{FF2B5EF4-FFF2-40B4-BE49-F238E27FC236}">
                <a16:creationId xmlns:a16="http://schemas.microsoft.com/office/drawing/2014/main" id="{439C418F-BCA0-4CA2-B62F-B9804475BF09}"/>
              </a:ext>
            </a:extLst>
          </p:cNvPr>
          <p:cNvSpPr/>
          <p:nvPr/>
        </p:nvSpPr>
        <p:spPr>
          <a:xfrm>
            <a:off x="8944306" y="2712073"/>
            <a:ext cx="469763" cy="525925"/>
          </a:xfrm>
          <a:prstGeom prst="mathPlus">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7" name="TextBox 21">
            <a:extLst>
              <a:ext uri="{FF2B5EF4-FFF2-40B4-BE49-F238E27FC236}">
                <a16:creationId xmlns:a16="http://schemas.microsoft.com/office/drawing/2014/main" id="{CCF27243-2C54-4A82-B8C6-DD382D894DB6}"/>
              </a:ext>
            </a:extLst>
          </p:cNvPr>
          <p:cNvSpPr txBox="1"/>
          <p:nvPr/>
        </p:nvSpPr>
        <p:spPr>
          <a:xfrm>
            <a:off x="8062846" y="4913092"/>
            <a:ext cx="697627" cy="707886"/>
          </a:xfrm>
          <a:prstGeom prst="rect">
            <a:avLst/>
          </a:prstGeom>
          <a:noFill/>
        </p:spPr>
        <p:txBody>
          <a:bodyPr wrap="none" rtlCol="0">
            <a:spAutoFit/>
          </a:bodyPr>
          <a:lstStyle/>
          <a:p>
            <a:pPr>
              <a:buClr>
                <a:srgbClr val="2D97C8"/>
              </a:buClr>
            </a:pPr>
            <a:r>
              <a:rPr lang="zh-CN" altLang="en-US" sz="4000" b="1" dirty="0">
                <a:latin typeface="+mn-ea"/>
                <a:cs typeface="Heiti SC Light" charset="-122"/>
              </a:rPr>
              <a:t>”</a:t>
            </a:r>
            <a:endParaRPr lang="en-US" sz="4000" b="1" dirty="0">
              <a:latin typeface="+mn-ea"/>
              <a:cs typeface="Heiti SC Light" charset="-122"/>
            </a:endParaRPr>
          </a:p>
        </p:txBody>
      </p:sp>
      <p:sp>
        <p:nvSpPr>
          <p:cNvPr id="168" name="TextBox 25">
            <a:extLst>
              <a:ext uri="{FF2B5EF4-FFF2-40B4-BE49-F238E27FC236}">
                <a16:creationId xmlns:a16="http://schemas.microsoft.com/office/drawing/2014/main" id="{8C520A67-67DF-44E0-B1CB-0320EFEC52C9}"/>
              </a:ext>
            </a:extLst>
          </p:cNvPr>
          <p:cNvSpPr txBox="1"/>
          <p:nvPr/>
        </p:nvSpPr>
        <p:spPr>
          <a:xfrm>
            <a:off x="6433519" y="4198096"/>
            <a:ext cx="697627" cy="707886"/>
          </a:xfrm>
          <a:prstGeom prst="rect">
            <a:avLst/>
          </a:prstGeom>
          <a:noFill/>
        </p:spPr>
        <p:txBody>
          <a:bodyPr wrap="none" rtlCol="0">
            <a:spAutoFit/>
          </a:bodyPr>
          <a:lstStyle/>
          <a:p>
            <a:pPr>
              <a:buClr>
                <a:srgbClr val="2D97C8"/>
              </a:buClr>
            </a:pPr>
            <a:r>
              <a:rPr lang="zh-CN" altLang="en-US" sz="4000" b="1" dirty="0">
                <a:latin typeface="+mn-ea"/>
                <a:cs typeface="Heiti SC Light" charset="-122"/>
              </a:rPr>
              <a:t>“</a:t>
            </a:r>
            <a:endParaRPr lang="en-US" sz="4000" b="1" dirty="0">
              <a:latin typeface="+mn-ea"/>
              <a:cs typeface="Heiti SC Light" charset="-122"/>
            </a:endParaRPr>
          </a:p>
        </p:txBody>
      </p:sp>
      <p:sp>
        <p:nvSpPr>
          <p:cNvPr id="169" name="TextBox 23">
            <a:extLst>
              <a:ext uri="{FF2B5EF4-FFF2-40B4-BE49-F238E27FC236}">
                <a16:creationId xmlns:a16="http://schemas.microsoft.com/office/drawing/2014/main" id="{9614AAED-D9B0-41D0-8AF6-394D23E85D80}"/>
              </a:ext>
            </a:extLst>
          </p:cNvPr>
          <p:cNvSpPr txBox="1"/>
          <p:nvPr/>
        </p:nvSpPr>
        <p:spPr>
          <a:xfrm>
            <a:off x="6877199" y="4562677"/>
            <a:ext cx="1371601" cy="523220"/>
          </a:xfrm>
          <a:prstGeom prst="rect">
            <a:avLst/>
          </a:prstGeom>
        </p:spPr>
        <p:txBody>
          <a:bodyPr wrap="square">
            <a:spAutoFit/>
          </a:bodyPr>
          <a:lstStyle>
            <a:defPPr>
              <a:defRPr lang="en-US"/>
            </a:defPPr>
            <a:lvl1pPr marL="285750" indent="-285750">
              <a:buFont typeface="Arial" panose="020B0604020202020204" pitchFamily="34" charset="0"/>
              <a:buChar char="•"/>
              <a:defRPr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buNone/>
            </a:pPr>
            <a:r>
              <a:rPr lang="zh-CN" altLang="en-US" dirty="0"/>
              <a:t>在千岛湖被污染之前保护它</a:t>
            </a:r>
            <a:endParaRPr lang="en-US" dirty="0">
              <a:latin typeface="Symbol" panose="05050102010706020507" pitchFamily="18" charset="2"/>
            </a:endParaRPr>
          </a:p>
        </p:txBody>
      </p:sp>
      <p:sp>
        <p:nvSpPr>
          <p:cNvPr id="170" name="TextBox 24">
            <a:extLst>
              <a:ext uri="{FF2B5EF4-FFF2-40B4-BE49-F238E27FC236}">
                <a16:creationId xmlns:a16="http://schemas.microsoft.com/office/drawing/2014/main" id="{9FB41E08-5BA7-4D68-9744-A7DEFC0EA74B}"/>
              </a:ext>
            </a:extLst>
          </p:cNvPr>
          <p:cNvSpPr txBox="1"/>
          <p:nvPr/>
        </p:nvSpPr>
        <p:spPr>
          <a:xfrm>
            <a:off x="9247654" y="4587885"/>
            <a:ext cx="1785569" cy="523220"/>
          </a:xfrm>
          <a:prstGeom prst="rect">
            <a:avLst/>
          </a:prstGeom>
        </p:spPr>
        <p:txBody>
          <a:bodyPr wrap="square">
            <a:spAutoFit/>
          </a:bodyPr>
          <a:lstStyle>
            <a:defPPr>
              <a:defRPr lang="en-US"/>
            </a:defPPr>
            <a:lvl1pPr marL="285750" indent="-285750">
              <a:buFont typeface="Arial" panose="020B0604020202020204" pitchFamily="34" charset="0"/>
              <a:buChar char="•"/>
              <a:defRPr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buNone/>
            </a:pPr>
            <a:r>
              <a:rPr lang="zh-CN" altLang="en-US" dirty="0"/>
              <a:t>在农民利益和环境保护中寻找平衡</a:t>
            </a:r>
            <a:endParaRPr lang="en-US" dirty="0"/>
          </a:p>
        </p:txBody>
      </p:sp>
      <p:sp>
        <p:nvSpPr>
          <p:cNvPr id="171" name="TextBox 31">
            <a:extLst>
              <a:ext uri="{FF2B5EF4-FFF2-40B4-BE49-F238E27FC236}">
                <a16:creationId xmlns:a16="http://schemas.microsoft.com/office/drawing/2014/main" id="{46AF2A15-D795-45DB-B737-E3D8C67FAD6E}"/>
              </a:ext>
            </a:extLst>
          </p:cNvPr>
          <p:cNvSpPr txBox="1"/>
          <p:nvPr/>
        </p:nvSpPr>
        <p:spPr>
          <a:xfrm>
            <a:off x="10777263" y="4944951"/>
            <a:ext cx="697627" cy="707886"/>
          </a:xfrm>
          <a:prstGeom prst="rect">
            <a:avLst/>
          </a:prstGeom>
          <a:noFill/>
        </p:spPr>
        <p:txBody>
          <a:bodyPr wrap="none" rtlCol="0">
            <a:spAutoFit/>
          </a:bodyPr>
          <a:lstStyle/>
          <a:p>
            <a:pPr>
              <a:buClr>
                <a:srgbClr val="2D97C8"/>
              </a:buClr>
            </a:pPr>
            <a:r>
              <a:rPr lang="zh-CN" altLang="en-US" sz="4000" b="1" dirty="0">
                <a:latin typeface="+mn-ea"/>
                <a:cs typeface="Heiti SC Light" charset="-122"/>
              </a:rPr>
              <a:t>”</a:t>
            </a:r>
            <a:endParaRPr lang="en-US" sz="4000" b="1" dirty="0">
              <a:latin typeface="+mn-ea"/>
              <a:cs typeface="Heiti SC Light" charset="-122"/>
            </a:endParaRPr>
          </a:p>
        </p:txBody>
      </p:sp>
      <p:sp>
        <p:nvSpPr>
          <p:cNvPr id="172" name="TextBox 32">
            <a:extLst>
              <a:ext uri="{FF2B5EF4-FFF2-40B4-BE49-F238E27FC236}">
                <a16:creationId xmlns:a16="http://schemas.microsoft.com/office/drawing/2014/main" id="{25C89074-3C7F-4E61-AADE-0D0DB4DC9797}"/>
              </a:ext>
            </a:extLst>
          </p:cNvPr>
          <p:cNvSpPr txBox="1"/>
          <p:nvPr/>
        </p:nvSpPr>
        <p:spPr>
          <a:xfrm>
            <a:off x="8690455" y="4210182"/>
            <a:ext cx="697627" cy="707886"/>
          </a:xfrm>
          <a:prstGeom prst="rect">
            <a:avLst/>
          </a:prstGeom>
          <a:noFill/>
        </p:spPr>
        <p:txBody>
          <a:bodyPr wrap="none" rtlCol="0">
            <a:spAutoFit/>
          </a:bodyPr>
          <a:lstStyle/>
          <a:p>
            <a:pPr>
              <a:buClr>
                <a:srgbClr val="2D97C8"/>
              </a:buClr>
            </a:pPr>
            <a:r>
              <a:rPr lang="zh-CN" altLang="en-US" sz="4000" b="1" dirty="0">
                <a:latin typeface="+mn-ea"/>
                <a:cs typeface="Heiti SC Light" charset="-122"/>
              </a:rPr>
              <a:t>“</a:t>
            </a:r>
            <a:endParaRPr lang="en-US" sz="4000" b="1" dirty="0">
              <a:latin typeface="+mn-ea"/>
              <a:cs typeface="Heiti SC Light" charset="-122"/>
            </a:endParaRPr>
          </a:p>
        </p:txBody>
      </p:sp>
      <p:sp>
        <p:nvSpPr>
          <p:cNvPr id="173" name="TextBox 33">
            <a:extLst>
              <a:ext uri="{FF2B5EF4-FFF2-40B4-BE49-F238E27FC236}">
                <a16:creationId xmlns:a16="http://schemas.microsoft.com/office/drawing/2014/main" id="{6FEF0E2D-5F2C-4DCA-8696-15435F0C4342}"/>
              </a:ext>
            </a:extLst>
          </p:cNvPr>
          <p:cNvSpPr txBox="1"/>
          <p:nvPr/>
        </p:nvSpPr>
        <p:spPr>
          <a:xfrm>
            <a:off x="8080041" y="5951141"/>
            <a:ext cx="697627" cy="707886"/>
          </a:xfrm>
          <a:prstGeom prst="rect">
            <a:avLst/>
          </a:prstGeom>
          <a:noFill/>
        </p:spPr>
        <p:txBody>
          <a:bodyPr wrap="none" rtlCol="0">
            <a:spAutoFit/>
          </a:bodyPr>
          <a:lstStyle/>
          <a:p>
            <a:pPr>
              <a:buClr>
                <a:srgbClr val="2D97C8"/>
              </a:buClr>
            </a:pPr>
            <a:r>
              <a:rPr lang="zh-CN" altLang="en-US" sz="4000" b="1" dirty="0">
                <a:latin typeface="+mn-ea"/>
                <a:cs typeface="Heiti SC Light" charset="-122"/>
              </a:rPr>
              <a:t>”</a:t>
            </a:r>
            <a:endParaRPr lang="en-US" sz="4000" b="1" dirty="0">
              <a:latin typeface="+mn-ea"/>
              <a:cs typeface="Heiti SC Light" charset="-122"/>
            </a:endParaRPr>
          </a:p>
        </p:txBody>
      </p:sp>
      <p:sp>
        <p:nvSpPr>
          <p:cNvPr id="174" name="TextBox 34">
            <a:extLst>
              <a:ext uri="{FF2B5EF4-FFF2-40B4-BE49-F238E27FC236}">
                <a16:creationId xmlns:a16="http://schemas.microsoft.com/office/drawing/2014/main" id="{72E4EB48-3A14-449E-9595-5D9F132A4790}"/>
              </a:ext>
            </a:extLst>
          </p:cNvPr>
          <p:cNvSpPr txBox="1"/>
          <p:nvPr/>
        </p:nvSpPr>
        <p:spPr>
          <a:xfrm>
            <a:off x="6450714" y="5236145"/>
            <a:ext cx="697627" cy="707886"/>
          </a:xfrm>
          <a:prstGeom prst="rect">
            <a:avLst/>
          </a:prstGeom>
          <a:noFill/>
        </p:spPr>
        <p:txBody>
          <a:bodyPr wrap="none" rtlCol="0">
            <a:spAutoFit/>
          </a:bodyPr>
          <a:lstStyle/>
          <a:p>
            <a:pPr>
              <a:buClr>
                <a:srgbClr val="2D97C8"/>
              </a:buClr>
            </a:pPr>
            <a:r>
              <a:rPr lang="zh-CN" altLang="en-US" sz="4000" b="1" dirty="0">
                <a:latin typeface="+mn-ea"/>
                <a:cs typeface="Heiti SC Light" charset="-122"/>
              </a:rPr>
              <a:t>“</a:t>
            </a:r>
            <a:endParaRPr lang="en-US" sz="4000" b="1" dirty="0">
              <a:latin typeface="+mn-ea"/>
              <a:cs typeface="Heiti SC Light" charset="-122"/>
            </a:endParaRPr>
          </a:p>
        </p:txBody>
      </p:sp>
      <p:sp>
        <p:nvSpPr>
          <p:cNvPr id="175" name="TextBox 35">
            <a:extLst>
              <a:ext uri="{FF2B5EF4-FFF2-40B4-BE49-F238E27FC236}">
                <a16:creationId xmlns:a16="http://schemas.microsoft.com/office/drawing/2014/main" id="{92D98679-6A92-48E0-BF9A-FB3E2FDB0B24}"/>
              </a:ext>
            </a:extLst>
          </p:cNvPr>
          <p:cNvSpPr txBox="1"/>
          <p:nvPr/>
        </p:nvSpPr>
        <p:spPr>
          <a:xfrm>
            <a:off x="6894394" y="5600726"/>
            <a:ext cx="1371601" cy="523220"/>
          </a:xfrm>
          <a:prstGeom prst="rect">
            <a:avLst/>
          </a:prstGeom>
        </p:spPr>
        <p:txBody>
          <a:bodyPr wrap="square">
            <a:spAutoFit/>
          </a:bodyPr>
          <a:lstStyle>
            <a:defPPr>
              <a:defRPr lang="en-US"/>
            </a:defPPr>
            <a:lvl1pPr marL="285750" indent="-285750">
              <a:buFont typeface="Arial" panose="020B0604020202020204" pitchFamily="34" charset="0"/>
              <a:buChar char="•"/>
              <a:defRPr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buNone/>
            </a:pPr>
            <a:r>
              <a:rPr lang="zh-CN" altLang="en-US" dirty="0"/>
              <a:t>实现农民自主护水</a:t>
            </a:r>
          </a:p>
        </p:txBody>
      </p:sp>
      <p:sp>
        <p:nvSpPr>
          <p:cNvPr id="176" name="TextBox 36">
            <a:extLst>
              <a:ext uri="{FF2B5EF4-FFF2-40B4-BE49-F238E27FC236}">
                <a16:creationId xmlns:a16="http://schemas.microsoft.com/office/drawing/2014/main" id="{437070D5-713B-4906-B0B3-F2D14935DCB9}"/>
              </a:ext>
            </a:extLst>
          </p:cNvPr>
          <p:cNvSpPr txBox="1"/>
          <p:nvPr/>
        </p:nvSpPr>
        <p:spPr>
          <a:xfrm>
            <a:off x="9264849" y="5625934"/>
            <a:ext cx="1785569" cy="523220"/>
          </a:xfrm>
          <a:prstGeom prst="rect">
            <a:avLst/>
          </a:prstGeom>
        </p:spPr>
        <p:txBody>
          <a:bodyPr wrap="square">
            <a:spAutoFit/>
          </a:bodyPr>
          <a:lstStyle>
            <a:defPPr>
              <a:defRPr lang="en-US"/>
            </a:defPPr>
            <a:lvl1pPr marL="285750" indent="-285750">
              <a:buFont typeface="Arial" panose="020B0604020202020204" pitchFamily="34" charset="0"/>
              <a:buChar char="•"/>
              <a:defRPr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buNone/>
            </a:pPr>
            <a:r>
              <a:rPr lang="zh-CN" altLang="en-US" dirty="0"/>
              <a:t>形成护水会惠农、惠农更护水的良性循环</a:t>
            </a:r>
            <a:endParaRPr lang="en-US" dirty="0"/>
          </a:p>
        </p:txBody>
      </p:sp>
      <p:sp>
        <p:nvSpPr>
          <p:cNvPr id="177" name="TextBox 37">
            <a:extLst>
              <a:ext uri="{FF2B5EF4-FFF2-40B4-BE49-F238E27FC236}">
                <a16:creationId xmlns:a16="http://schemas.microsoft.com/office/drawing/2014/main" id="{6765F003-BD3F-4F31-821D-095A4646B9EA}"/>
              </a:ext>
            </a:extLst>
          </p:cNvPr>
          <p:cNvSpPr txBox="1"/>
          <p:nvPr/>
        </p:nvSpPr>
        <p:spPr>
          <a:xfrm>
            <a:off x="10794458" y="5940056"/>
            <a:ext cx="697627" cy="707886"/>
          </a:xfrm>
          <a:prstGeom prst="rect">
            <a:avLst/>
          </a:prstGeom>
          <a:noFill/>
        </p:spPr>
        <p:txBody>
          <a:bodyPr wrap="none" rtlCol="0">
            <a:spAutoFit/>
          </a:bodyPr>
          <a:lstStyle/>
          <a:p>
            <a:pPr>
              <a:buClr>
                <a:srgbClr val="2D97C8"/>
              </a:buClr>
            </a:pPr>
            <a:r>
              <a:rPr lang="zh-CN" altLang="en-US" sz="4000" b="1" dirty="0">
                <a:latin typeface="+mn-ea"/>
                <a:cs typeface="Heiti SC Light" charset="-122"/>
              </a:rPr>
              <a:t>”</a:t>
            </a:r>
            <a:endParaRPr lang="en-US" sz="4000" b="1" dirty="0">
              <a:latin typeface="+mn-ea"/>
              <a:cs typeface="Heiti SC Light" charset="-122"/>
            </a:endParaRPr>
          </a:p>
        </p:txBody>
      </p:sp>
      <p:sp>
        <p:nvSpPr>
          <p:cNvPr id="178" name="TextBox 38">
            <a:extLst>
              <a:ext uri="{FF2B5EF4-FFF2-40B4-BE49-F238E27FC236}">
                <a16:creationId xmlns:a16="http://schemas.microsoft.com/office/drawing/2014/main" id="{AF526911-2B11-4300-B292-F6A681071E21}"/>
              </a:ext>
            </a:extLst>
          </p:cNvPr>
          <p:cNvSpPr txBox="1"/>
          <p:nvPr/>
        </p:nvSpPr>
        <p:spPr>
          <a:xfrm>
            <a:off x="8707650" y="5248231"/>
            <a:ext cx="697627" cy="707886"/>
          </a:xfrm>
          <a:prstGeom prst="rect">
            <a:avLst/>
          </a:prstGeom>
          <a:noFill/>
        </p:spPr>
        <p:txBody>
          <a:bodyPr wrap="none" rtlCol="0">
            <a:spAutoFit/>
          </a:bodyPr>
          <a:lstStyle/>
          <a:p>
            <a:pPr>
              <a:buClr>
                <a:srgbClr val="2D97C8"/>
              </a:buClr>
            </a:pPr>
            <a:r>
              <a:rPr lang="zh-CN" altLang="en-US" sz="4000" b="1" dirty="0">
                <a:latin typeface="+mn-ea"/>
                <a:cs typeface="Heiti SC Light" charset="-122"/>
              </a:rPr>
              <a:t>“</a:t>
            </a:r>
            <a:endParaRPr lang="en-US" sz="4000" b="1" dirty="0">
              <a:latin typeface="+mn-ea"/>
              <a:cs typeface="Heiti SC Light" charset="-122"/>
            </a:endParaRPr>
          </a:p>
        </p:txBody>
      </p:sp>
      <p:sp>
        <p:nvSpPr>
          <p:cNvPr id="180" name="Freeform: Shape 39">
            <a:extLst>
              <a:ext uri="{FF2B5EF4-FFF2-40B4-BE49-F238E27FC236}">
                <a16:creationId xmlns:a16="http://schemas.microsoft.com/office/drawing/2014/main" id="{BD7CEB59-159A-4B4F-858B-F51325BDAC62}"/>
              </a:ext>
            </a:extLst>
          </p:cNvPr>
          <p:cNvSpPr>
            <a:spLocks noChangeAspect="1"/>
          </p:cNvSpPr>
          <p:nvPr/>
        </p:nvSpPr>
        <p:spPr>
          <a:xfrm rot="5400000">
            <a:off x="8999550" y="3994121"/>
            <a:ext cx="134939" cy="269876"/>
          </a:xfrm>
          <a:custGeom>
            <a:avLst/>
            <a:gdLst/>
            <a:ahLst/>
            <a:cxnLst/>
            <a:rect l="0" t="0" r="0" b="0"/>
            <a:pathLst>
              <a:path w="134939" h="269876">
                <a:moveTo>
                  <a:pt x="67469" y="202406"/>
                </a:moveTo>
                <a:lnTo>
                  <a:pt x="0" y="269875"/>
                </a:lnTo>
                <a:lnTo>
                  <a:pt x="134938" y="134938"/>
                </a:lnTo>
                <a:lnTo>
                  <a:pt x="0" y="0"/>
                </a:lnTo>
                <a:lnTo>
                  <a:pt x="67469" y="67469"/>
                </a:ln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直接连接符 10">
            <a:extLst>
              <a:ext uri="{FF2B5EF4-FFF2-40B4-BE49-F238E27FC236}">
                <a16:creationId xmlns:a16="http://schemas.microsoft.com/office/drawing/2014/main" id="{E7C3C231-AFF7-4491-BF32-56165DC06530}"/>
              </a:ext>
            </a:extLst>
          </p:cNvPr>
          <p:cNvCxnSpPr>
            <a:cxnSpLocks/>
          </p:cNvCxnSpPr>
          <p:nvPr/>
        </p:nvCxnSpPr>
        <p:spPr>
          <a:xfrm>
            <a:off x="7233158" y="4119820"/>
            <a:ext cx="36677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D17A9BE3-11D4-4C37-9A0A-C80D198B2EB8}"/>
              </a:ext>
            </a:extLst>
          </p:cNvPr>
          <p:cNvSpPr txBox="1"/>
          <p:nvPr/>
        </p:nvSpPr>
        <p:spPr>
          <a:xfrm>
            <a:off x="3099375" y="5259782"/>
            <a:ext cx="723275" cy="307777"/>
          </a:xfrm>
          <a:prstGeom prst="rect">
            <a:avLst/>
          </a:prstGeom>
          <a:noFill/>
        </p:spPr>
        <p:txBody>
          <a:bodyPr wrap="none" rtlCol="0">
            <a:spAutoFit/>
          </a:bodyPr>
          <a:lstStyle/>
          <a:p>
            <a:pPr>
              <a:buClr>
                <a:srgbClr val="2D97C8"/>
              </a:buClr>
            </a:pPr>
            <a:r>
              <a:rPr lang="zh-CN" altLang="en-US" sz="1400" b="1" dirty="0">
                <a:latin typeface="+mn-ea"/>
                <a:cs typeface="Heiti SC Light" charset="-122"/>
              </a:rPr>
              <a:t>可复制</a:t>
            </a:r>
            <a:endParaRPr lang="ca-ES" sz="1400" b="1" dirty="0">
              <a:latin typeface="+mn-ea"/>
              <a:cs typeface="Heiti SC Light" charset="-122"/>
            </a:endParaRPr>
          </a:p>
        </p:txBody>
      </p:sp>
      <p:sp>
        <p:nvSpPr>
          <p:cNvPr id="44" name="文本框 43">
            <a:extLst>
              <a:ext uri="{FF2B5EF4-FFF2-40B4-BE49-F238E27FC236}">
                <a16:creationId xmlns:a16="http://schemas.microsoft.com/office/drawing/2014/main" id="{72721CCF-4AA3-4E99-A818-CDCE51D38E97}"/>
              </a:ext>
            </a:extLst>
          </p:cNvPr>
          <p:cNvSpPr txBox="1"/>
          <p:nvPr/>
        </p:nvSpPr>
        <p:spPr>
          <a:xfrm>
            <a:off x="3023529" y="3407819"/>
            <a:ext cx="902811" cy="307777"/>
          </a:xfrm>
          <a:prstGeom prst="rect">
            <a:avLst/>
          </a:prstGeom>
          <a:noFill/>
        </p:spPr>
        <p:txBody>
          <a:bodyPr wrap="none" rtlCol="0">
            <a:spAutoFit/>
          </a:bodyPr>
          <a:lstStyle/>
          <a:p>
            <a:pPr>
              <a:buClr>
                <a:srgbClr val="2D97C8"/>
              </a:buClr>
            </a:pPr>
            <a:r>
              <a:rPr lang="zh-CN" altLang="en-US" sz="1400" b="1" dirty="0">
                <a:latin typeface="+mn-ea"/>
                <a:cs typeface="Heiti SC Light" charset="-122"/>
              </a:rPr>
              <a:t>成功经验</a:t>
            </a:r>
            <a:endParaRPr lang="ca-ES" sz="1400" b="1" dirty="0">
              <a:latin typeface="+mn-ea"/>
              <a:cs typeface="Heiti SC Light" charset="-122"/>
            </a:endParaRPr>
          </a:p>
        </p:txBody>
      </p:sp>
      <p:cxnSp>
        <p:nvCxnSpPr>
          <p:cNvPr id="45" name="直接连接符 44">
            <a:extLst>
              <a:ext uri="{FF2B5EF4-FFF2-40B4-BE49-F238E27FC236}">
                <a16:creationId xmlns:a16="http://schemas.microsoft.com/office/drawing/2014/main" id="{B56A1578-1C3C-4896-88B1-61A077731600}"/>
              </a:ext>
            </a:extLst>
          </p:cNvPr>
          <p:cNvCxnSpPr/>
          <p:nvPr/>
        </p:nvCxnSpPr>
        <p:spPr>
          <a:xfrm>
            <a:off x="587375" y="996554"/>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FB3A35AE-8161-4775-819E-69A5B9492DD1}"/>
              </a:ext>
            </a:extLst>
          </p:cNvPr>
          <p:cNvCxnSpPr>
            <a:cxnSpLocks/>
          </p:cNvCxnSpPr>
          <p:nvPr/>
        </p:nvCxnSpPr>
        <p:spPr>
          <a:xfrm>
            <a:off x="587375" y="1406709"/>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817A1F51-B3BE-4EEC-95C7-EC2C7E3F1D32}"/>
              </a:ext>
            </a:extLst>
          </p:cNvPr>
          <p:cNvSpPr txBox="1"/>
          <p:nvPr/>
        </p:nvSpPr>
        <p:spPr>
          <a:xfrm>
            <a:off x="852059" y="1047743"/>
            <a:ext cx="10681129" cy="307777"/>
          </a:xfrm>
          <a:prstGeom prst="rect">
            <a:avLst/>
          </a:prstGeom>
          <a:noFill/>
        </p:spPr>
        <p:txBody>
          <a:bodyPr wrap="none" rtlCol="0">
            <a:spAutoFit/>
          </a:bodyPr>
          <a:lstStyle/>
          <a:p>
            <a:pPr>
              <a:buClr>
                <a:srgbClr val="2D97C8"/>
              </a:buClr>
            </a:pPr>
            <a:r>
              <a:rPr lang="en-US" altLang="zh-CN" sz="1400" b="1" dirty="0">
                <a:latin typeface="+mn-ea"/>
                <a:cs typeface="Heiti SC Light" charset="-122"/>
              </a:rPr>
              <a:t>2017</a:t>
            </a:r>
            <a:r>
              <a:rPr lang="zh-CN" altLang="en-US" sz="1400" b="1" dirty="0">
                <a:latin typeface="+mn-ea"/>
                <a:cs typeface="Heiti SC Light" charset="-122"/>
              </a:rPr>
              <a:t>年借由世行项目机会，水基金进入千岛湖，以保护好水为未来作为使命，以公益心态和商业手法，旨在实现多层次的社会影响力</a:t>
            </a:r>
            <a:endParaRPr lang="ca-ES" sz="1400" b="1" dirty="0">
              <a:latin typeface="+mn-ea"/>
              <a:cs typeface="Heiti SC Light" charset="-122"/>
            </a:endParaRPr>
          </a:p>
        </p:txBody>
      </p:sp>
    </p:spTree>
    <p:extLst>
      <p:ext uri="{BB962C8B-B14F-4D97-AF65-F5344CB8AC3E}">
        <p14:creationId xmlns:p14="http://schemas.microsoft.com/office/powerpoint/2010/main" val="997956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24CA2-0F31-49FD-B07E-B7A9E5B95063}"/>
              </a:ext>
            </a:extLst>
          </p:cNvPr>
          <p:cNvSpPr>
            <a:spLocks noGrp="1"/>
          </p:cNvSpPr>
          <p:nvPr>
            <p:ph type="title"/>
          </p:nvPr>
        </p:nvSpPr>
        <p:spPr>
          <a:xfrm>
            <a:off x="601434" y="438604"/>
            <a:ext cx="10931754" cy="460800"/>
          </a:xfrm>
        </p:spPr>
        <p:txBody>
          <a:bodyPr>
            <a:noAutofit/>
          </a:bodyPr>
          <a:lstStyle/>
          <a:p>
            <a:r>
              <a:rPr lang="zh-CN" altLang="en-US" dirty="0"/>
              <a:t>千岛湖水基金采用创新的慈善信托</a:t>
            </a:r>
            <a:r>
              <a:rPr lang="en-US" altLang="zh-CN" dirty="0"/>
              <a:t>+</a:t>
            </a:r>
            <a:r>
              <a:rPr lang="zh-CN" altLang="en-US" dirty="0"/>
              <a:t>商业运营主体的三层架构，实现了多利益相关方参与、激发内生动力的可能性</a:t>
            </a:r>
            <a:endParaRPr lang="ca-ES" dirty="0"/>
          </a:p>
        </p:txBody>
      </p:sp>
      <p:sp>
        <p:nvSpPr>
          <p:cNvPr id="3" name="灯片编号占位符 2">
            <a:extLst>
              <a:ext uri="{FF2B5EF4-FFF2-40B4-BE49-F238E27FC236}">
                <a16:creationId xmlns:a16="http://schemas.microsoft.com/office/drawing/2014/main" id="{121F4090-03D2-4FB7-9A90-CF5C0126C3FC}"/>
              </a:ext>
            </a:extLst>
          </p:cNvPr>
          <p:cNvSpPr>
            <a:spLocks noGrp="1"/>
          </p:cNvSpPr>
          <p:nvPr>
            <p:ph type="sldNum" sz="quarter" idx="14"/>
          </p:nvPr>
        </p:nvSpPr>
        <p:spPr/>
        <p:txBody>
          <a:bodyPr/>
          <a:lstStyle/>
          <a:p>
            <a:fld id="{E6049C3D-CCF1-41B9-A681-D61E0CAE4A17}" type="slidenum">
              <a:rPr lang="en-US" altLang="zh-CN" smtClean="0"/>
              <a:pPr/>
              <a:t>15</a:t>
            </a:fld>
            <a:endParaRPr lang="en-US" dirty="0"/>
          </a:p>
        </p:txBody>
      </p:sp>
      <p:sp>
        <p:nvSpPr>
          <p:cNvPr id="4" name="文本占位符 3">
            <a:extLst>
              <a:ext uri="{FF2B5EF4-FFF2-40B4-BE49-F238E27FC236}">
                <a16:creationId xmlns:a16="http://schemas.microsoft.com/office/drawing/2014/main" id="{6627DAC1-7DC5-47B2-99C3-81D1CEFD6052}"/>
              </a:ext>
            </a:extLst>
          </p:cNvPr>
          <p:cNvSpPr>
            <a:spLocks noGrp="1"/>
          </p:cNvSpPr>
          <p:nvPr>
            <p:ph type="body" sz="quarter" idx="15"/>
          </p:nvPr>
        </p:nvSpPr>
        <p:spPr/>
        <p:txBody>
          <a:bodyPr/>
          <a:lstStyle/>
          <a:p>
            <a:endParaRPr lang="ca-ES"/>
          </a:p>
        </p:txBody>
      </p:sp>
      <p:sp>
        <p:nvSpPr>
          <p:cNvPr id="49" name="矩形 48">
            <a:extLst>
              <a:ext uri="{FF2B5EF4-FFF2-40B4-BE49-F238E27FC236}">
                <a16:creationId xmlns:a16="http://schemas.microsoft.com/office/drawing/2014/main" id="{6DD984AE-0DC3-4692-94C2-CF3BC01A6EF9}"/>
              </a:ext>
            </a:extLst>
          </p:cNvPr>
          <p:cNvSpPr/>
          <p:nvPr/>
        </p:nvSpPr>
        <p:spPr>
          <a:xfrm>
            <a:off x="7755219" y="1464643"/>
            <a:ext cx="3777970" cy="1480336"/>
          </a:xfrm>
          <a:prstGeom prst="rect">
            <a:avLst/>
          </a:prstGeom>
          <a:noFill/>
          <a:ln>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50" name="文本框 49">
            <a:extLst>
              <a:ext uri="{FF2B5EF4-FFF2-40B4-BE49-F238E27FC236}">
                <a16:creationId xmlns:a16="http://schemas.microsoft.com/office/drawing/2014/main" id="{B1FC19FC-0F05-4A68-B2E2-CED1A4B5D548}"/>
              </a:ext>
            </a:extLst>
          </p:cNvPr>
          <p:cNvSpPr txBox="1"/>
          <p:nvPr/>
        </p:nvSpPr>
        <p:spPr>
          <a:xfrm>
            <a:off x="7791534" y="2002166"/>
            <a:ext cx="3389228" cy="276999"/>
          </a:xfrm>
          <a:prstGeom prst="rect">
            <a:avLst/>
          </a:prstGeom>
          <a:noFill/>
        </p:spPr>
        <p:txBody>
          <a:bodyPr wrap="square" rtlCol="0">
            <a:spAutoFit/>
          </a:bodyPr>
          <a:lstStyle/>
          <a:p>
            <a:pPr>
              <a:buClr>
                <a:srgbClr val="2D97C8"/>
              </a:buClr>
            </a:pPr>
            <a:r>
              <a:rPr lang="zh-CN" altLang="en-US" sz="1200" b="1" dirty="0">
                <a:cs typeface="+mn-ea"/>
                <a:sym typeface="+mn-lt"/>
              </a:rPr>
              <a:t>资方：</a:t>
            </a:r>
            <a:r>
              <a:rPr lang="zh-CN" altLang="en-US" sz="1200" dirty="0">
                <a:cs typeface="+mn-ea"/>
                <a:sym typeface="+mn-lt"/>
              </a:rPr>
              <a:t>资金投入</a:t>
            </a:r>
          </a:p>
        </p:txBody>
      </p:sp>
      <p:sp>
        <p:nvSpPr>
          <p:cNvPr id="52" name="矩形 51">
            <a:extLst>
              <a:ext uri="{FF2B5EF4-FFF2-40B4-BE49-F238E27FC236}">
                <a16:creationId xmlns:a16="http://schemas.microsoft.com/office/drawing/2014/main" id="{033C5D81-F151-41A9-AB24-B701BCB31027}"/>
              </a:ext>
            </a:extLst>
          </p:cNvPr>
          <p:cNvSpPr/>
          <p:nvPr/>
        </p:nvSpPr>
        <p:spPr>
          <a:xfrm>
            <a:off x="657709" y="1386066"/>
            <a:ext cx="2230914" cy="26498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资金</a:t>
            </a:r>
            <a:r>
              <a:rPr lang="en-US" altLang="zh-CN" sz="1400" b="1" dirty="0"/>
              <a:t>/</a:t>
            </a:r>
            <a:r>
              <a:rPr lang="zh-CN" altLang="en-US" sz="1400" b="1" dirty="0"/>
              <a:t>资源提供方</a:t>
            </a:r>
          </a:p>
        </p:txBody>
      </p:sp>
      <p:sp>
        <p:nvSpPr>
          <p:cNvPr id="53" name="矩形 52">
            <a:extLst>
              <a:ext uri="{FF2B5EF4-FFF2-40B4-BE49-F238E27FC236}">
                <a16:creationId xmlns:a16="http://schemas.microsoft.com/office/drawing/2014/main" id="{4323C287-266F-4E96-B04A-C6266E1F76CE}"/>
              </a:ext>
            </a:extLst>
          </p:cNvPr>
          <p:cNvSpPr/>
          <p:nvPr/>
        </p:nvSpPr>
        <p:spPr>
          <a:xfrm>
            <a:off x="2985871" y="1392937"/>
            <a:ext cx="2230914" cy="26498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千岛湖水基金</a:t>
            </a:r>
          </a:p>
        </p:txBody>
      </p:sp>
      <p:sp>
        <p:nvSpPr>
          <p:cNvPr id="54" name="矩形 53">
            <a:extLst>
              <a:ext uri="{FF2B5EF4-FFF2-40B4-BE49-F238E27FC236}">
                <a16:creationId xmlns:a16="http://schemas.microsoft.com/office/drawing/2014/main" id="{A0C51DA3-A601-4BA7-B168-F8C8637BD738}"/>
              </a:ext>
            </a:extLst>
          </p:cNvPr>
          <p:cNvSpPr/>
          <p:nvPr/>
        </p:nvSpPr>
        <p:spPr>
          <a:xfrm>
            <a:off x="5314033" y="1392937"/>
            <a:ext cx="2230914" cy="26498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环保参与方</a:t>
            </a:r>
            <a:r>
              <a:rPr lang="en-US" altLang="zh-CN" sz="1400" b="1" dirty="0"/>
              <a:t>/</a:t>
            </a:r>
            <a:r>
              <a:rPr lang="zh-CN" altLang="en-US" sz="1400" b="1" dirty="0"/>
              <a:t>客户</a:t>
            </a:r>
          </a:p>
        </p:txBody>
      </p:sp>
      <p:grpSp>
        <p:nvGrpSpPr>
          <p:cNvPr id="55" name="组合 54">
            <a:extLst>
              <a:ext uri="{FF2B5EF4-FFF2-40B4-BE49-F238E27FC236}">
                <a16:creationId xmlns:a16="http://schemas.microsoft.com/office/drawing/2014/main" id="{58A691B2-1011-4F7E-AC40-BC3998989670}"/>
              </a:ext>
            </a:extLst>
          </p:cNvPr>
          <p:cNvGrpSpPr/>
          <p:nvPr/>
        </p:nvGrpSpPr>
        <p:grpSpPr>
          <a:xfrm>
            <a:off x="7755218" y="3065448"/>
            <a:ext cx="3803752" cy="1561096"/>
            <a:chOff x="7755218" y="3065447"/>
            <a:chExt cx="3803752" cy="1484125"/>
          </a:xfrm>
        </p:grpSpPr>
        <p:sp>
          <p:nvSpPr>
            <p:cNvPr id="56" name="文本框 55">
              <a:extLst>
                <a:ext uri="{FF2B5EF4-FFF2-40B4-BE49-F238E27FC236}">
                  <a16:creationId xmlns:a16="http://schemas.microsoft.com/office/drawing/2014/main" id="{5B6301F8-762A-4750-83AE-FC2B2C1FEFE7}"/>
                </a:ext>
              </a:extLst>
            </p:cNvPr>
            <p:cNvSpPr txBox="1"/>
            <p:nvPr/>
          </p:nvSpPr>
          <p:spPr>
            <a:xfrm>
              <a:off x="7796267" y="3172719"/>
              <a:ext cx="3762703" cy="965585"/>
            </a:xfrm>
            <a:prstGeom prst="rect">
              <a:avLst/>
            </a:prstGeom>
            <a:noFill/>
          </p:spPr>
          <p:txBody>
            <a:bodyPr wrap="square" rtlCol="0">
              <a:spAutoFit/>
            </a:bodyPr>
            <a:lstStyle/>
            <a:p>
              <a:pPr>
                <a:buClr>
                  <a:srgbClr val="2D97C8"/>
                </a:buClr>
              </a:pPr>
              <a:r>
                <a:rPr lang="zh-CN" altLang="en-US" sz="1200" b="1" dirty="0">
                  <a:cs typeface="+mn-ea"/>
                  <a:sym typeface="+mn-lt"/>
                </a:rPr>
                <a:t>政府：</a:t>
              </a:r>
              <a:r>
                <a:rPr lang="zh-CN" altLang="en-US" sz="1200" dirty="0">
                  <a:cs typeface="+mn-ea"/>
                  <a:sym typeface="+mn-lt"/>
                </a:rPr>
                <a:t>建立保护示范项目，带动社会水源保护项目投资，提供政策扶持，购买农产品</a:t>
              </a:r>
              <a:endParaRPr lang="en-US" altLang="zh-CN" sz="1200" dirty="0">
                <a:cs typeface="+mn-ea"/>
                <a:sym typeface="+mn-lt"/>
              </a:endParaRPr>
            </a:p>
            <a:p>
              <a:pPr>
                <a:buClr>
                  <a:srgbClr val="2D97C8"/>
                </a:buClr>
              </a:pPr>
              <a:r>
                <a:rPr lang="zh-CN" altLang="en-US" sz="1200" b="1" dirty="0">
                  <a:cs typeface="+mn-ea"/>
                  <a:sym typeface="+mn-lt"/>
                </a:rPr>
                <a:t>企业：</a:t>
              </a:r>
              <a:r>
                <a:rPr lang="zh-CN" altLang="en-US" sz="1200" dirty="0">
                  <a:cs typeface="+mn-ea"/>
                  <a:sym typeface="+mn-lt"/>
                </a:rPr>
                <a:t>影响力投资，提供传播平台，其他资源支持</a:t>
              </a:r>
              <a:endParaRPr lang="en-US" altLang="zh-CN" sz="1200" dirty="0">
                <a:cs typeface="+mn-ea"/>
                <a:sym typeface="+mn-lt"/>
              </a:endParaRPr>
            </a:p>
            <a:p>
              <a:pPr>
                <a:buClr>
                  <a:srgbClr val="2D97C8"/>
                </a:buClr>
              </a:pPr>
              <a:r>
                <a:rPr lang="zh-CN" altLang="en-US" sz="1200" b="1" dirty="0">
                  <a:cs typeface="+mn-ea"/>
                  <a:sym typeface="+mn-lt"/>
                </a:rPr>
                <a:t>学校：</a:t>
              </a:r>
              <a:r>
                <a:rPr lang="zh-CN" altLang="en-US" sz="1200" dirty="0">
                  <a:cs typeface="+mn-ea"/>
                  <a:sym typeface="+mn-lt"/>
                </a:rPr>
                <a:t>影响力投资</a:t>
              </a:r>
              <a:endParaRPr lang="en-US" altLang="zh-CN" sz="1200" dirty="0">
                <a:cs typeface="+mn-ea"/>
                <a:sym typeface="+mn-lt"/>
              </a:endParaRPr>
            </a:p>
            <a:p>
              <a:pPr>
                <a:buClr>
                  <a:srgbClr val="2D97C8"/>
                </a:buClr>
              </a:pPr>
              <a:r>
                <a:rPr lang="zh-CN" altLang="en-US" sz="1200" b="1" dirty="0">
                  <a:cs typeface="+mn-ea"/>
                  <a:sym typeface="+mn-lt"/>
                </a:rPr>
                <a:t>农户：</a:t>
              </a:r>
              <a:r>
                <a:rPr lang="zh-CN" altLang="zh-CN" sz="1200" dirty="0">
                  <a:cs typeface="+mn-ea"/>
                  <a:sym typeface="+mn-lt"/>
                </a:rPr>
                <a:t>农业面源污染治理的护水措施</a:t>
              </a:r>
              <a:r>
                <a:rPr lang="zh-CN" altLang="en-US" sz="1200" dirty="0">
                  <a:cs typeface="+mn-ea"/>
                  <a:sym typeface="+mn-lt"/>
                </a:rPr>
                <a:t>实施</a:t>
              </a:r>
              <a:endParaRPr lang="en-US" altLang="zh-CN" sz="1200" dirty="0">
                <a:cs typeface="+mn-ea"/>
                <a:sym typeface="+mn-lt"/>
              </a:endParaRPr>
            </a:p>
          </p:txBody>
        </p:sp>
        <p:sp>
          <p:nvSpPr>
            <p:cNvPr id="57" name="矩形 56">
              <a:extLst>
                <a:ext uri="{FF2B5EF4-FFF2-40B4-BE49-F238E27FC236}">
                  <a16:creationId xmlns:a16="http://schemas.microsoft.com/office/drawing/2014/main" id="{FA9785C4-6290-4A35-B3B8-82CA363AECC7}"/>
                </a:ext>
              </a:extLst>
            </p:cNvPr>
            <p:cNvSpPr/>
            <p:nvPr/>
          </p:nvSpPr>
          <p:spPr>
            <a:xfrm>
              <a:off x="7755218" y="3065447"/>
              <a:ext cx="3777970" cy="1484125"/>
            </a:xfrm>
            <a:prstGeom prst="rect">
              <a:avLst/>
            </a:prstGeom>
            <a:noFill/>
            <a:ln>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grpSp>
      <p:grpSp>
        <p:nvGrpSpPr>
          <p:cNvPr id="58" name="组合 57">
            <a:extLst>
              <a:ext uri="{FF2B5EF4-FFF2-40B4-BE49-F238E27FC236}">
                <a16:creationId xmlns:a16="http://schemas.microsoft.com/office/drawing/2014/main" id="{20700289-D51A-4D53-B301-0ACBF32761F5}"/>
              </a:ext>
            </a:extLst>
          </p:cNvPr>
          <p:cNvGrpSpPr/>
          <p:nvPr/>
        </p:nvGrpSpPr>
        <p:grpSpPr>
          <a:xfrm>
            <a:off x="7742746" y="4785454"/>
            <a:ext cx="3839041" cy="1633942"/>
            <a:chOff x="7742746" y="4785454"/>
            <a:chExt cx="3839041" cy="1668468"/>
          </a:xfrm>
        </p:grpSpPr>
        <p:sp>
          <p:nvSpPr>
            <p:cNvPr id="59" name="文本框 58">
              <a:extLst>
                <a:ext uri="{FF2B5EF4-FFF2-40B4-BE49-F238E27FC236}">
                  <a16:creationId xmlns:a16="http://schemas.microsoft.com/office/drawing/2014/main" id="{44123067-65BE-48EE-844D-25CCDDB5458B}"/>
                </a:ext>
              </a:extLst>
            </p:cNvPr>
            <p:cNvSpPr txBox="1"/>
            <p:nvPr/>
          </p:nvSpPr>
          <p:spPr>
            <a:xfrm>
              <a:off x="7773451" y="4857547"/>
              <a:ext cx="3808336" cy="1569660"/>
            </a:xfrm>
            <a:prstGeom prst="rect">
              <a:avLst/>
            </a:prstGeom>
            <a:noFill/>
          </p:spPr>
          <p:txBody>
            <a:bodyPr wrap="square" rtlCol="0">
              <a:spAutoFit/>
            </a:bodyPr>
            <a:lstStyle/>
            <a:p>
              <a:pPr>
                <a:buClr>
                  <a:srgbClr val="2D97C8"/>
                </a:buClr>
              </a:pPr>
              <a:r>
                <a:rPr lang="zh-CN" altLang="en-US" sz="1200" b="1" dirty="0">
                  <a:cs typeface="+mn-ea"/>
                  <a:sym typeface="+mn-lt"/>
                </a:rPr>
                <a:t>政府：</a:t>
              </a:r>
              <a:r>
                <a:rPr lang="zh-CN" altLang="en-US" sz="1200" dirty="0">
                  <a:cs typeface="+mn-ea"/>
                  <a:sym typeface="+mn-lt"/>
                </a:rPr>
                <a:t>农产品购买</a:t>
              </a:r>
              <a:endParaRPr lang="en-US" altLang="zh-CN" sz="1200" dirty="0">
                <a:cs typeface="+mn-ea"/>
                <a:sym typeface="+mn-lt"/>
              </a:endParaRPr>
            </a:p>
            <a:p>
              <a:pPr>
                <a:buClr>
                  <a:srgbClr val="2D97C8"/>
                </a:buClr>
              </a:pPr>
              <a:r>
                <a:rPr lang="zh-CN" altLang="en-US" sz="1200" b="1" dirty="0">
                  <a:cs typeface="+mn-ea"/>
                  <a:sym typeface="+mn-lt"/>
                </a:rPr>
                <a:t>企业：</a:t>
              </a:r>
              <a:r>
                <a:rPr lang="zh-CN" altLang="en-US" sz="1200" dirty="0">
                  <a:cs typeface="+mn-ea"/>
                  <a:sym typeface="+mn-lt"/>
                </a:rPr>
                <a:t>参与环保公益、自然教育研学活动，员工成为潜在志愿者</a:t>
              </a:r>
              <a:endParaRPr lang="en-US" altLang="zh-CN" sz="1200" dirty="0">
                <a:cs typeface="+mn-ea"/>
                <a:sym typeface="+mn-lt"/>
              </a:endParaRPr>
            </a:p>
            <a:p>
              <a:pPr>
                <a:buClr>
                  <a:srgbClr val="2D97C8"/>
                </a:buClr>
              </a:pPr>
              <a:r>
                <a:rPr lang="zh-CN" altLang="en-US" sz="1200" b="1" dirty="0">
                  <a:cs typeface="+mn-ea"/>
                  <a:sym typeface="+mn-lt"/>
                </a:rPr>
                <a:t>学校：</a:t>
              </a:r>
              <a:r>
                <a:rPr lang="zh-CN" altLang="en-US" sz="1200" dirty="0">
                  <a:cs typeface="+mn-ea"/>
                  <a:sym typeface="+mn-lt"/>
                </a:rPr>
                <a:t>参与自然教育研学、公益活动，教师、学生成为潜在志愿者</a:t>
              </a:r>
              <a:endParaRPr lang="en-US" altLang="zh-CN" sz="1200" dirty="0">
                <a:cs typeface="+mn-ea"/>
                <a:sym typeface="+mn-lt"/>
              </a:endParaRPr>
            </a:p>
            <a:p>
              <a:pPr>
                <a:buClr>
                  <a:srgbClr val="2D97C8"/>
                </a:buClr>
              </a:pPr>
              <a:r>
                <a:rPr lang="zh-CN" altLang="en-US" sz="1200" b="1" dirty="0">
                  <a:cs typeface="+mn-ea"/>
                  <a:sym typeface="+mn-lt"/>
                </a:rPr>
                <a:t>农户：</a:t>
              </a:r>
              <a:r>
                <a:rPr lang="zh-CN" altLang="en-US" sz="1200" dirty="0">
                  <a:cs typeface="+mn-ea"/>
                  <a:sym typeface="+mn-lt"/>
                </a:rPr>
                <a:t>获得农产品销售机会</a:t>
              </a:r>
              <a:endParaRPr lang="en-US" altLang="zh-CN" sz="1200" dirty="0">
                <a:cs typeface="+mn-ea"/>
                <a:sym typeface="+mn-lt"/>
              </a:endParaRPr>
            </a:p>
            <a:p>
              <a:pPr>
                <a:buClr>
                  <a:srgbClr val="2D97C8"/>
                </a:buClr>
              </a:pPr>
              <a:r>
                <a:rPr lang="zh-CN" altLang="en-US" sz="1200" b="1" dirty="0">
                  <a:cs typeface="+mn-ea"/>
                  <a:sym typeface="+mn-lt"/>
                </a:rPr>
                <a:t>民众：</a:t>
              </a:r>
              <a:r>
                <a:rPr lang="zh-CN" altLang="en-US" sz="1200" dirty="0">
                  <a:cs typeface="+mn-ea"/>
                  <a:sym typeface="+mn-lt"/>
                </a:rPr>
                <a:t>进行农产品购买，参与环保主题活动，成为潜在志愿者</a:t>
              </a:r>
              <a:endParaRPr lang="en-US" altLang="zh-CN" sz="1200" dirty="0">
                <a:cs typeface="+mn-ea"/>
                <a:sym typeface="+mn-lt"/>
              </a:endParaRPr>
            </a:p>
          </p:txBody>
        </p:sp>
        <p:sp>
          <p:nvSpPr>
            <p:cNvPr id="60" name="矩形 59">
              <a:extLst>
                <a:ext uri="{FF2B5EF4-FFF2-40B4-BE49-F238E27FC236}">
                  <a16:creationId xmlns:a16="http://schemas.microsoft.com/office/drawing/2014/main" id="{0E056368-9FD0-46EC-9200-652297472BDE}"/>
                </a:ext>
              </a:extLst>
            </p:cNvPr>
            <p:cNvSpPr/>
            <p:nvPr/>
          </p:nvSpPr>
          <p:spPr>
            <a:xfrm>
              <a:off x="7742746" y="4785454"/>
              <a:ext cx="3777970" cy="1668468"/>
            </a:xfrm>
            <a:prstGeom prst="rect">
              <a:avLst/>
            </a:prstGeom>
            <a:noFill/>
            <a:ln>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grpSp>
      <p:sp>
        <p:nvSpPr>
          <p:cNvPr id="62" name="矩形 61">
            <a:extLst>
              <a:ext uri="{FF2B5EF4-FFF2-40B4-BE49-F238E27FC236}">
                <a16:creationId xmlns:a16="http://schemas.microsoft.com/office/drawing/2014/main" id="{B451EF6B-BEB8-44DF-BEC3-C0E1B8A57E12}"/>
              </a:ext>
            </a:extLst>
          </p:cNvPr>
          <p:cNvSpPr/>
          <p:nvPr/>
        </p:nvSpPr>
        <p:spPr>
          <a:xfrm>
            <a:off x="633030" y="1761319"/>
            <a:ext cx="2229810" cy="465807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3" name="矩形 62">
            <a:extLst>
              <a:ext uri="{FF2B5EF4-FFF2-40B4-BE49-F238E27FC236}">
                <a16:creationId xmlns:a16="http://schemas.microsoft.com/office/drawing/2014/main" id="{1BAA022B-70E8-4B7A-9014-C7A4AD0B03F6}"/>
              </a:ext>
            </a:extLst>
          </p:cNvPr>
          <p:cNvSpPr/>
          <p:nvPr/>
        </p:nvSpPr>
        <p:spPr>
          <a:xfrm>
            <a:off x="2991118" y="1761320"/>
            <a:ext cx="2229810" cy="465807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4" name="矩形 63">
            <a:extLst>
              <a:ext uri="{FF2B5EF4-FFF2-40B4-BE49-F238E27FC236}">
                <a16:creationId xmlns:a16="http://schemas.microsoft.com/office/drawing/2014/main" id="{EB4C8A11-0712-4F52-9FB2-30EFEF9C162F}"/>
              </a:ext>
            </a:extLst>
          </p:cNvPr>
          <p:cNvSpPr/>
          <p:nvPr/>
        </p:nvSpPr>
        <p:spPr>
          <a:xfrm>
            <a:off x="3303958" y="2047605"/>
            <a:ext cx="1551133" cy="738809"/>
          </a:xfrm>
          <a:prstGeom prst="rect">
            <a:avLst/>
          </a:prstGeom>
          <a:solidFill>
            <a:srgbClr val="7EC8E4"/>
          </a:solidFill>
          <a:ln>
            <a:solidFill>
              <a:srgbClr val="8FD2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cs typeface="+mn-ea"/>
                <a:sym typeface="+mn-lt"/>
              </a:rPr>
              <a:t>财产信托</a:t>
            </a:r>
          </a:p>
        </p:txBody>
      </p:sp>
      <p:sp>
        <p:nvSpPr>
          <p:cNvPr id="65" name="矩形 64">
            <a:extLst>
              <a:ext uri="{FF2B5EF4-FFF2-40B4-BE49-F238E27FC236}">
                <a16:creationId xmlns:a16="http://schemas.microsoft.com/office/drawing/2014/main" id="{BAC6E1B2-0AD9-4657-BEEE-2DD6B6DEEBE9}"/>
              </a:ext>
            </a:extLst>
          </p:cNvPr>
          <p:cNvSpPr/>
          <p:nvPr/>
        </p:nvSpPr>
        <p:spPr>
          <a:xfrm>
            <a:off x="3314132" y="3377631"/>
            <a:ext cx="1530786" cy="1008619"/>
          </a:xfrm>
          <a:prstGeom prst="rect">
            <a:avLst/>
          </a:prstGeom>
          <a:solidFill>
            <a:srgbClr val="7EC8E4"/>
          </a:solidFill>
          <a:ln>
            <a:solidFill>
              <a:srgbClr val="8FD2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cs typeface="+mn-ea"/>
                <a:sym typeface="+mn-lt"/>
              </a:rPr>
              <a:t>千岛湖基金信托</a:t>
            </a:r>
          </a:p>
        </p:txBody>
      </p:sp>
      <p:sp>
        <p:nvSpPr>
          <p:cNvPr id="66" name="矩形 65">
            <a:extLst>
              <a:ext uri="{FF2B5EF4-FFF2-40B4-BE49-F238E27FC236}">
                <a16:creationId xmlns:a16="http://schemas.microsoft.com/office/drawing/2014/main" id="{D6AE61EC-74E8-45D4-A849-6B2EA83F3CD5}"/>
              </a:ext>
            </a:extLst>
          </p:cNvPr>
          <p:cNvSpPr/>
          <p:nvPr/>
        </p:nvSpPr>
        <p:spPr>
          <a:xfrm>
            <a:off x="3314132" y="5087704"/>
            <a:ext cx="1551133" cy="912437"/>
          </a:xfrm>
          <a:prstGeom prst="rect">
            <a:avLst/>
          </a:prstGeom>
          <a:solidFill>
            <a:srgbClr val="7EC8E4"/>
          </a:solidFill>
          <a:ln>
            <a:solidFill>
              <a:srgbClr val="8FD2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cs typeface="+mn-ea"/>
                <a:sym typeface="+mn-lt"/>
              </a:rPr>
              <a:t>湖库公司</a:t>
            </a:r>
          </a:p>
        </p:txBody>
      </p:sp>
      <p:sp>
        <p:nvSpPr>
          <p:cNvPr id="67" name="文本框 66">
            <a:extLst>
              <a:ext uri="{FF2B5EF4-FFF2-40B4-BE49-F238E27FC236}">
                <a16:creationId xmlns:a16="http://schemas.microsoft.com/office/drawing/2014/main" id="{59007B10-EC6A-4320-8D96-90D6C41FE9F2}"/>
              </a:ext>
            </a:extLst>
          </p:cNvPr>
          <p:cNvSpPr txBox="1"/>
          <p:nvPr/>
        </p:nvSpPr>
        <p:spPr>
          <a:xfrm>
            <a:off x="709403" y="1981574"/>
            <a:ext cx="864000" cy="276999"/>
          </a:xfrm>
          <a:prstGeom prst="rect">
            <a:avLst/>
          </a:prstGeom>
          <a:solidFill>
            <a:schemeClr val="accent4">
              <a:lumMod val="40000"/>
              <a:lumOff val="60000"/>
            </a:schemeClr>
          </a:solidFill>
          <a:ln>
            <a:solidFill>
              <a:schemeClr val="accent4">
                <a:lumMod val="40000"/>
                <a:lumOff val="60000"/>
              </a:schemeClr>
            </a:solidFill>
          </a:ln>
        </p:spPr>
        <p:txBody>
          <a:bodyPr wrap="square" rtlCol="0">
            <a:noAutofit/>
          </a:bodyPr>
          <a:lstStyle/>
          <a:p>
            <a:pPr algn="ctr">
              <a:buClr>
                <a:srgbClr val="2D97C8"/>
              </a:buClr>
            </a:pPr>
            <a:r>
              <a:rPr lang="zh-CN" altLang="en-US" sz="1200" b="1" dirty="0">
                <a:cs typeface="+mn-ea"/>
                <a:sym typeface="+mn-lt"/>
              </a:rPr>
              <a:t>民生人寿</a:t>
            </a:r>
            <a:endParaRPr lang="en-US" altLang="zh-CN" sz="1200" b="1" dirty="0">
              <a:cs typeface="+mn-ea"/>
              <a:sym typeface="+mn-lt"/>
            </a:endParaRPr>
          </a:p>
        </p:txBody>
      </p:sp>
      <p:sp>
        <p:nvSpPr>
          <p:cNvPr id="68" name="文本框 67">
            <a:extLst>
              <a:ext uri="{FF2B5EF4-FFF2-40B4-BE49-F238E27FC236}">
                <a16:creationId xmlns:a16="http://schemas.microsoft.com/office/drawing/2014/main" id="{CC3701E4-30D1-4C8C-A34B-D6697EDD6540}"/>
              </a:ext>
            </a:extLst>
          </p:cNvPr>
          <p:cNvSpPr txBox="1"/>
          <p:nvPr/>
        </p:nvSpPr>
        <p:spPr>
          <a:xfrm>
            <a:off x="709403" y="2347514"/>
            <a:ext cx="864000" cy="461665"/>
          </a:xfrm>
          <a:prstGeom prst="rect">
            <a:avLst/>
          </a:prstGeom>
          <a:solidFill>
            <a:schemeClr val="accent4">
              <a:lumMod val="40000"/>
              <a:lumOff val="60000"/>
            </a:schemeClr>
          </a:solidFill>
          <a:ln>
            <a:solidFill>
              <a:schemeClr val="accent4">
                <a:lumMod val="40000"/>
                <a:lumOff val="60000"/>
              </a:schemeClr>
            </a:solidFill>
          </a:ln>
        </p:spPr>
        <p:txBody>
          <a:bodyPr wrap="none" rtlCol="0">
            <a:noAutofit/>
          </a:bodyPr>
          <a:lstStyle/>
          <a:p>
            <a:pPr algn="ctr">
              <a:buClr>
                <a:srgbClr val="2D97C8"/>
              </a:buClr>
            </a:pPr>
            <a:r>
              <a:rPr lang="zh-CN" altLang="en-US" sz="1200" b="1" dirty="0">
                <a:cs typeface="+mn-ea"/>
                <a:sym typeface="+mn-lt"/>
              </a:rPr>
              <a:t>阿里巴巴</a:t>
            </a:r>
            <a:endParaRPr lang="en-US" altLang="zh-CN" sz="1200" b="1" dirty="0">
              <a:cs typeface="+mn-ea"/>
              <a:sym typeface="+mn-lt"/>
            </a:endParaRPr>
          </a:p>
          <a:p>
            <a:pPr algn="ctr">
              <a:buClr>
                <a:srgbClr val="2D97C8"/>
              </a:buClr>
            </a:pPr>
            <a:r>
              <a:rPr lang="zh-CN" altLang="en-US" sz="1200" b="1" dirty="0">
                <a:cs typeface="+mn-ea"/>
                <a:sym typeface="+mn-lt"/>
              </a:rPr>
              <a:t>公益基金会</a:t>
            </a:r>
          </a:p>
        </p:txBody>
      </p:sp>
      <p:grpSp>
        <p:nvGrpSpPr>
          <p:cNvPr id="69" name="组合 68">
            <a:extLst>
              <a:ext uri="{FF2B5EF4-FFF2-40B4-BE49-F238E27FC236}">
                <a16:creationId xmlns:a16="http://schemas.microsoft.com/office/drawing/2014/main" id="{9BCD9D16-451E-43F5-AD23-AE1AC8C19509}"/>
              </a:ext>
            </a:extLst>
          </p:cNvPr>
          <p:cNvGrpSpPr/>
          <p:nvPr/>
        </p:nvGrpSpPr>
        <p:grpSpPr>
          <a:xfrm>
            <a:off x="1648697" y="2207508"/>
            <a:ext cx="1578704" cy="428944"/>
            <a:chOff x="1671502" y="2162108"/>
            <a:chExt cx="1110883" cy="428944"/>
          </a:xfrm>
        </p:grpSpPr>
        <p:cxnSp>
          <p:nvCxnSpPr>
            <p:cNvPr id="119" name="直接箭头连接符 118">
              <a:extLst>
                <a:ext uri="{FF2B5EF4-FFF2-40B4-BE49-F238E27FC236}">
                  <a16:creationId xmlns:a16="http://schemas.microsoft.com/office/drawing/2014/main" id="{DF281A08-4734-443D-B589-10513A99FBF3}"/>
                </a:ext>
              </a:extLst>
            </p:cNvPr>
            <p:cNvCxnSpPr>
              <a:cxnSpLocks/>
            </p:cNvCxnSpPr>
            <p:nvPr/>
          </p:nvCxnSpPr>
          <p:spPr>
            <a:xfrm>
              <a:off x="1671502" y="2162108"/>
              <a:ext cx="1110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BC342FE5-1DB6-400F-B8DD-3BA77FF092A7}"/>
                </a:ext>
              </a:extLst>
            </p:cNvPr>
            <p:cNvCxnSpPr>
              <a:cxnSpLocks/>
            </p:cNvCxnSpPr>
            <p:nvPr/>
          </p:nvCxnSpPr>
          <p:spPr>
            <a:xfrm>
              <a:off x="1671502" y="2591052"/>
              <a:ext cx="1110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文本框 71">
            <a:extLst>
              <a:ext uri="{FF2B5EF4-FFF2-40B4-BE49-F238E27FC236}">
                <a16:creationId xmlns:a16="http://schemas.microsoft.com/office/drawing/2014/main" id="{2157518C-B61F-45F0-A0E2-C5B345A8DAED}"/>
              </a:ext>
            </a:extLst>
          </p:cNvPr>
          <p:cNvSpPr txBox="1"/>
          <p:nvPr/>
        </p:nvSpPr>
        <p:spPr>
          <a:xfrm>
            <a:off x="2030256" y="1947531"/>
            <a:ext cx="593432" cy="276999"/>
          </a:xfrm>
          <a:prstGeom prst="rect">
            <a:avLst/>
          </a:prstGeom>
          <a:noFill/>
        </p:spPr>
        <p:txBody>
          <a:bodyPr wrap="none" rtlCol="0">
            <a:spAutoFit/>
          </a:bodyPr>
          <a:lstStyle/>
          <a:p>
            <a:pPr>
              <a:buClr>
                <a:srgbClr val="2D97C8"/>
              </a:buClr>
            </a:pPr>
            <a:r>
              <a:rPr lang="en-US" altLang="zh-CN" sz="1200" dirty="0">
                <a:cs typeface="+mn-ea"/>
                <a:sym typeface="+mn-lt"/>
              </a:rPr>
              <a:t>500</a:t>
            </a:r>
            <a:r>
              <a:rPr lang="zh-CN" altLang="en-US" sz="1200" dirty="0">
                <a:cs typeface="+mn-ea"/>
                <a:sym typeface="+mn-lt"/>
              </a:rPr>
              <a:t>万</a:t>
            </a:r>
          </a:p>
        </p:txBody>
      </p:sp>
      <p:sp>
        <p:nvSpPr>
          <p:cNvPr id="73" name="矩形 72">
            <a:extLst>
              <a:ext uri="{FF2B5EF4-FFF2-40B4-BE49-F238E27FC236}">
                <a16:creationId xmlns:a16="http://schemas.microsoft.com/office/drawing/2014/main" id="{F968F7C5-D469-4888-B7ED-4CF5CFC7192F}"/>
              </a:ext>
            </a:extLst>
          </p:cNvPr>
          <p:cNvSpPr/>
          <p:nvPr/>
        </p:nvSpPr>
        <p:spPr>
          <a:xfrm>
            <a:off x="5302605" y="1744415"/>
            <a:ext cx="2229810" cy="4674981"/>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cxnSp>
        <p:nvCxnSpPr>
          <p:cNvPr id="75" name="直接箭头连接符 74">
            <a:extLst>
              <a:ext uri="{FF2B5EF4-FFF2-40B4-BE49-F238E27FC236}">
                <a16:creationId xmlns:a16="http://schemas.microsoft.com/office/drawing/2014/main" id="{83D90DAE-5389-45EA-B42B-B43BC0B0B920}"/>
              </a:ext>
            </a:extLst>
          </p:cNvPr>
          <p:cNvCxnSpPr>
            <a:cxnSpLocks/>
          </p:cNvCxnSpPr>
          <p:nvPr/>
        </p:nvCxnSpPr>
        <p:spPr>
          <a:xfrm>
            <a:off x="1625708" y="5276443"/>
            <a:ext cx="1632065" cy="8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1F5E510B-BAA6-4221-8A5A-AB8594307D64}"/>
              </a:ext>
            </a:extLst>
          </p:cNvPr>
          <p:cNvSpPr txBox="1"/>
          <p:nvPr/>
        </p:nvSpPr>
        <p:spPr>
          <a:xfrm>
            <a:off x="1683377" y="4796601"/>
            <a:ext cx="1261884" cy="461665"/>
          </a:xfrm>
          <a:prstGeom prst="rect">
            <a:avLst/>
          </a:prstGeom>
          <a:noFill/>
        </p:spPr>
        <p:txBody>
          <a:bodyPr wrap="none" rtlCol="0">
            <a:spAutoFit/>
          </a:bodyPr>
          <a:lstStyle/>
          <a:p>
            <a:pPr algn="ctr">
              <a:buClr>
                <a:srgbClr val="2D97C8"/>
              </a:buClr>
            </a:pPr>
            <a:r>
              <a:rPr lang="zh-CN" altLang="en-US" sz="1200" dirty="0">
                <a:cs typeface="+mn-ea"/>
                <a:sym typeface="+mn-lt"/>
              </a:rPr>
              <a:t>购买产品、服务</a:t>
            </a:r>
            <a:endParaRPr lang="en-US" altLang="zh-CN" sz="1200" dirty="0">
              <a:cs typeface="+mn-ea"/>
              <a:sym typeface="+mn-lt"/>
            </a:endParaRPr>
          </a:p>
          <a:p>
            <a:pPr algn="ctr">
              <a:buClr>
                <a:srgbClr val="2D97C8"/>
              </a:buClr>
            </a:pPr>
            <a:r>
              <a:rPr lang="zh-CN" altLang="en-US" sz="1200" dirty="0">
                <a:cs typeface="+mn-ea"/>
                <a:sym typeface="+mn-lt"/>
              </a:rPr>
              <a:t>商业收入</a:t>
            </a:r>
          </a:p>
        </p:txBody>
      </p:sp>
      <p:cxnSp>
        <p:nvCxnSpPr>
          <p:cNvPr id="78" name="直接箭头连接符 77">
            <a:extLst>
              <a:ext uri="{FF2B5EF4-FFF2-40B4-BE49-F238E27FC236}">
                <a16:creationId xmlns:a16="http://schemas.microsoft.com/office/drawing/2014/main" id="{C19577D6-23C7-406D-9044-5EE9FF723978}"/>
              </a:ext>
            </a:extLst>
          </p:cNvPr>
          <p:cNvCxnSpPr>
            <a:cxnSpLocks/>
          </p:cNvCxnSpPr>
          <p:nvPr/>
        </p:nvCxnSpPr>
        <p:spPr>
          <a:xfrm flipH="1" flipV="1">
            <a:off x="4444357" y="4440388"/>
            <a:ext cx="94" cy="545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115B383F-1DE0-4D2D-91F0-3ED13F25FA65}"/>
              </a:ext>
            </a:extLst>
          </p:cNvPr>
          <p:cNvSpPr txBox="1"/>
          <p:nvPr/>
        </p:nvSpPr>
        <p:spPr>
          <a:xfrm>
            <a:off x="4444357" y="4458990"/>
            <a:ext cx="492443" cy="276999"/>
          </a:xfrm>
          <a:prstGeom prst="rect">
            <a:avLst/>
          </a:prstGeom>
          <a:noFill/>
        </p:spPr>
        <p:txBody>
          <a:bodyPr wrap="none" rtlCol="0">
            <a:spAutoFit/>
          </a:bodyPr>
          <a:lstStyle/>
          <a:p>
            <a:pPr>
              <a:buClr>
                <a:srgbClr val="2D97C8"/>
              </a:buClr>
            </a:pPr>
            <a:r>
              <a:rPr lang="zh-CN" altLang="en-US" sz="1200" b="1" dirty="0">
                <a:cs typeface="+mn-ea"/>
                <a:sym typeface="+mn-lt"/>
              </a:rPr>
              <a:t>盈余</a:t>
            </a:r>
          </a:p>
        </p:txBody>
      </p:sp>
      <p:cxnSp>
        <p:nvCxnSpPr>
          <p:cNvPr id="80" name="直接连接符 79">
            <a:extLst>
              <a:ext uri="{FF2B5EF4-FFF2-40B4-BE49-F238E27FC236}">
                <a16:creationId xmlns:a16="http://schemas.microsoft.com/office/drawing/2014/main" id="{80230B49-A2F8-43EB-9E94-8C6ED71F853E}"/>
              </a:ext>
            </a:extLst>
          </p:cNvPr>
          <p:cNvCxnSpPr/>
          <p:nvPr/>
        </p:nvCxnSpPr>
        <p:spPr>
          <a:xfrm>
            <a:off x="661488" y="2965942"/>
            <a:ext cx="6858143" cy="0"/>
          </a:xfrm>
          <a:prstGeom prst="line">
            <a:avLst/>
          </a:prstGeom>
          <a:ln w="9525">
            <a:prstDash val="lgDash"/>
          </a:ln>
        </p:spPr>
        <p:style>
          <a:lnRef idx="1">
            <a:schemeClr val="accent1"/>
          </a:lnRef>
          <a:fillRef idx="0">
            <a:schemeClr val="accent1"/>
          </a:fillRef>
          <a:effectRef idx="0">
            <a:schemeClr val="accent1"/>
          </a:effectRef>
          <a:fontRef idx="minor">
            <a:schemeClr val="tx1"/>
          </a:fontRef>
        </p:style>
      </p:cxnSp>
      <p:sp>
        <p:nvSpPr>
          <p:cNvPr id="112" name="文本框 111">
            <a:extLst>
              <a:ext uri="{FF2B5EF4-FFF2-40B4-BE49-F238E27FC236}">
                <a16:creationId xmlns:a16="http://schemas.microsoft.com/office/drawing/2014/main" id="{BE761602-BE30-4650-9927-BD197C93B295}"/>
              </a:ext>
            </a:extLst>
          </p:cNvPr>
          <p:cNvSpPr txBox="1"/>
          <p:nvPr/>
        </p:nvSpPr>
        <p:spPr>
          <a:xfrm>
            <a:off x="709403" y="3324919"/>
            <a:ext cx="864000" cy="461665"/>
          </a:xfrm>
          <a:prstGeom prst="rect">
            <a:avLst/>
          </a:prstGeom>
          <a:solidFill>
            <a:schemeClr val="accent4">
              <a:lumMod val="40000"/>
              <a:lumOff val="60000"/>
            </a:schemeClr>
          </a:solidFill>
          <a:ln>
            <a:solidFill>
              <a:schemeClr val="accent4">
                <a:lumMod val="40000"/>
                <a:lumOff val="60000"/>
              </a:schemeClr>
            </a:solidFill>
          </a:ln>
        </p:spPr>
        <p:txBody>
          <a:bodyPr wrap="none" rtlCol="0">
            <a:noAutofit/>
          </a:bodyPr>
          <a:lstStyle/>
          <a:p>
            <a:pPr algn="ctr">
              <a:buClr>
                <a:srgbClr val="2D97C8"/>
              </a:buClr>
            </a:pPr>
            <a:r>
              <a:rPr lang="zh-CN" altLang="en-US" sz="1200" b="1" dirty="0">
                <a:cs typeface="+mn-ea"/>
                <a:sym typeface="+mn-lt"/>
              </a:rPr>
              <a:t>企业</a:t>
            </a:r>
            <a:endParaRPr lang="en-US" altLang="zh-CN" sz="1200" b="1" dirty="0">
              <a:cs typeface="+mn-ea"/>
              <a:sym typeface="+mn-lt"/>
            </a:endParaRPr>
          </a:p>
          <a:p>
            <a:pPr algn="ctr">
              <a:buClr>
                <a:srgbClr val="2D97C8"/>
              </a:buClr>
            </a:pPr>
            <a:r>
              <a:rPr lang="zh-CN" altLang="en-US" sz="1200" b="1" dirty="0">
                <a:cs typeface="+mn-ea"/>
                <a:sym typeface="+mn-lt"/>
              </a:rPr>
              <a:t>学校</a:t>
            </a:r>
            <a:endParaRPr lang="en-US" altLang="zh-CN" sz="1200" b="1" dirty="0">
              <a:cs typeface="+mn-ea"/>
              <a:sym typeface="+mn-lt"/>
            </a:endParaRPr>
          </a:p>
        </p:txBody>
      </p:sp>
      <p:sp>
        <p:nvSpPr>
          <p:cNvPr id="113" name="文本框 112">
            <a:extLst>
              <a:ext uri="{FF2B5EF4-FFF2-40B4-BE49-F238E27FC236}">
                <a16:creationId xmlns:a16="http://schemas.microsoft.com/office/drawing/2014/main" id="{6D5BF424-B08D-4E04-B98A-DB713D6E82C0}"/>
              </a:ext>
            </a:extLst>
          </p:cNvPr>
          <p:cNvSpPr txBox="1"/>
          <p:nvPr/>
        </p:nvSpPr>
        <p:spPr>
          <a:xfrm>
            <a:off x="709403" y="3946192"/>
            <a:ext cx="864000" cy="276999"/>
          </a:xfrm>
          <a:prstGeom prst="rect">
            <a:avLst/>
          </a:prstGeom>
          <a:solidFill>
            <a:schemeClr val="accent4">
              <a:lumMod val="40000"/>
              <a:lumOff val="60000"/>
            </a:schemeClr>
          </a:solidFill>
          <a:ln>
            <a:solidFill>
              <a:schemeClr val="accent4">
                <a:lumMod val="40000"/>
                <a:lumOff val="60000"/>
              </a:schemeClr>
            </a:solidFill>
          </a:ln>
        </p:spPr>
        <p:txBody>
          <a:bodyPr wrap="none" rtlCol="0">
            <a:noAutofit/>
          </a:bodyPr>
          <a:lstStyle/>
          <a:p>
            <a:pPr algn="ctr">
              <a:buClr>
                <a:srgbClr val="2D97C8"/>
              </a:buClr>
            </a:pPr>
            <a:r>
              <a:rPr lang="zh-CN" altLang="en-US" sz="1200" b="1" dirty="0">
                <a:cs typeface="+mn-ea"/>
                <a:sym typeface="+mn-lt"/>
              </a:rPr>
              <a:t>政府</a:t>
            </a:r>
            <a:endParaRPr lang="en-US" altLang="zh-CN" sz="1200" b="1" dirty="0">
              <a:cs typeface="+mn-ea"/>
              <a:sym typeface="+mn-lt"/>
            </a:endParaRPr>
          </a:p>
        </p:txBody>
      </p:sp>
      <p:grpSp>
        <p:nvGrpSpPr>
          <p:cNvPr id="114" name="组合 113">
            <a:extLst>
              <a:ext uri="{FF2B5EF4-FFF2-40B4-BE49-F238E27FC236}">
                <a16:creationId xmlns:a16="http://schemas.microsoft.com/office/drawing/2014/main" id="{6F29EEC6-D4FA-446D-A328-1824E467706B}"/>
              </a:ext>
            </a:extLst>
          </p:cNvPr>
          <p:cNvGrpSpPr/>
          <p:nvPr/>
        </p:nvGrpSpPr>
        <p:grpSpPr>
          <a:xfrm>
            <a:off x="1565044" y="3705240"/>
            <a:ext cx="1654489" cy="374665"/>
            <a:chOff x="1563499" y="3688886"/>
            <a:chExt cx="1110883" cy="374665"/>
          </a:xfrm>
        </p:grpSpPr>
        <p:cxnSp>
          <p:nvCxnSpPr>
            <p:cNvPr id="117" name="直接箭头连接符 116">
              <a:extLst>
                <a:ext uri="{FF2B5EF4-FFF2-40B4-BE49-F238E27FC236}">
                  <a16:creationId xmlns:a16="http://schemas.microsoft.com/office/drawing/2014/main" id="{7F707236-1993-4043-9F66-CBEA6157509C}"/>
                </a:ext>
              </a:extLst>
            </p:cNvPr>
            <p:cNvCxnSpPr>
              <a:cxnSpLocks/>
            </p:cNvCxnSpPr>
            <p:nvPr/>
          </p:nvCxnSpPr>
          <p:spPr>
            <a:xfrm>
              <a:off x="1563499" y="3688886"/>
              <a:ext cx="1110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64031D82-D2EA-480C-832A-BF1BF57E7B17}"/>
                </a:ext>
              </a:extLst>
            </p:cNvPr>
            <p:cNvCxnSpPr>
              <a:cxnSpLocks/>
            </p:cNvCxnSpPr>
            <p:nvPr/>
          </p:nvCxnSpPr>
          <p:spPr>
            <a:xfrm>
              <a:off x="1563499" y="4063551"/>
              <a:ext cx="1110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5" name="文本框 114">
            <a:extLst>
              <a:ext uri="{FF2B5EF4-FFF2-40B4-BE49-F238E27FC236}">
                <a16:creationId xmlns:a16="http://schemas.microsoft.com/office/drawing/2014/main" id="{FD99814C-3693-4ACA-9586-235B45576EDE}"/>
              </a:ext>
            </a:extLst>
          </p:cNvPr>
          <p:cNvSpPr txBox="1"/>
          <p:nvPr/>
        </p:nvSpPr>
        <p:spPr>
          <a:xfrm>
            <a:off x="1670340" y="3415987"/>
            <a:ext cx="954107" cy="276999"/>
          </a:xfrm>
          <a:prstGeom prst="rect">
            <a:avLst/>
          </a:prstGeom>
          <a:noFill/>
        </p:spPr>
        <p:txBody>
          <a:bodyPr wrap="none" rtlCol="0">
            <a:spAutoFit/>
          </a:bodyPr>
          <a:lstStyle/>
          <a:p>
            <a:pPr>
              <a:buClr>
                <a:srgbClr val="2D97C8"/>
              </a:buClr>
            </a:pPr>
            <a:r>
              <a:rPr lang="zh-CN" altLang="en-US" sz="1200" dirty="0">
                <a:cs typeface="+mn-ea"/>
                <a:sym typeface="+mn-lt"/>
              </a:rPr>
              <a:t>影响力投资</a:t>
            </a:r>
          </a:p>
        </p:txBody>
      </p:sp>
      <p:sp>
        <p:nvSpPr>
          <p:cNvPr id="116" name="文本框 115">
            <a:extLst>
              <a:ext uri="{FF2B5EF4-FFF2-40B4-BE49-F238E27FC236}">
                <a16:creationId xmlns:a16="http://schemas.microsoft.com/office/drawing/2014/main" id="{BF0F54A4-C426-4C28-8BD4-F23DA7F27097}"/>
              </a:ext>
            </a:extLst>
          </p:cNvPr>
          <p:cNvSpPr txBox="1"/>
          <p:nvPr/>
        </p:nvSpPr>
        <p:spPr>
          <a:xfrm>
            <a:off x="1639434" y="3774721"/>
            <a:ext cx="1261884" cy="276999"/>
          </a:xfrm>
          <a:prstGeom prst="rect">
            <a:avLst/>
          </a:prstGeom>
          <a:noFill/>
        </p:spPr>
        <p:txBody>
          <a:bodyPr wrap="none" rtlCol="0">
            <a:spAutoFit/>
          </a:bodyPr>
          <a:lstStyle/>
          <a:p>
            <a:pPr>
              <a:buClr>
                <a:srgbClr val="2D97C8"/>
              </a:buClr>
            </a:pPr>
            <a:r>
              <a:rPr lang="zh-CN" altLang="en-US" sz="1200" dirty="0">
                <a:cs typeface="+mn-ea"/>
                <a:sym typeface="+mn-lt"/>
              </a:rPr>
              <a:t>政策支持，土地</a:t>
            </a:r>
            <a:endParaRPr lang="en-US" altLang="zh-CN" sz="1200" dirty="0">
              <a:cs typeface="+mn-ea"/>
              <a:sym typeface="+mn-lt"/>
            </a:endParaRPr>
          </a:p>
        </p:txBody>
      </p:sp>
      <p:sp>
        <p:nvSpPr>
          <p:cNvPr id="106" name="文本框 105">
            <a:extLst>
              <a:ext uri="{FF2B5EF4-FFF2-40B4-BE49-F238E27FC236}">
                <a16:creationId xmlns:a16="http://schemas.microsoft.com/office/drawing/2014/main" id="{38276289-6FD8-4F3E-B12B-E6742B313861}"/>
              </a:ext>
            </a:extLst>
          </p:cNvPr>
          <p:cNvSpPr txBox="1"/>
          <p:nvPr/>
        </p:nvSpPr>
        <p:spPr>
          <a:xfrm>
            <a:off x="5302605" y="3234487"/>
            <a:ext cx="1107996" cy="461665"/>
          </a:xfrm>
          <a:prstGeom prst="rect">
            <a:avLst/>
          </a:prstGeom>
          <a:noFill/>
        </p:spPr>
        <p:txBody>
          <a:bodyPr wrap="none" rtlCol="0">
            <a:spAutoFit/>
          </a:bodyPr>
          <a:lstStyle/>
          <a:p>
            <a:pPr>
              <a:buClr>
                <a:srgbClr val="2D97C8"/>
              </a:buClr>
            </a:pPr>
            <a:r>
              <a:rPr lang="zh-CN" altLang="en-US" sz="1200" dirty="0">
                <a:cs typeface="+mn-ea"/>
                <a:sym typeface="+mn-lt"/>
              </a:rPr>
              <a:t>保护投资</a:t>
            </a:r>
            <a:endParaRPr lang="en-US" altLang="zh-CN" sz="1200" dirty="0">
              <a:cs typeface="+mn-ea"/>
              <a:sym typeface="+mn-lt"/>
            </a:endParaRPr>
          </a:p>
          <a:p>
            <a:pPr>
              <a:buClr>
                <a:srgbClr val="2D97C8"/>
              </a:buClr>
            </a:pPr>
            <a:r>
              <a:rPr lang="zh-CN" altLang="en-US" sz="1200" dirty="0">
                <a:cs typeface="+mn-ea"/>
                <a:sym typeface="+mn-lt"/>
              </a:rPr>
              <a:t>护水措施培训</a:t>
            </a:r>
          </a:p>
        </p:txBody>
      </p:sp>
      <p:cxnSp>
        <p:nvCxnSpPr>
          <p:cNvPr id="107" name="直接箭头连接符 106">
            <a:extLst>
              <a:ext uri="{FF2B5EF4-FFF2-40B4-BE49-F238E27FC236}">
                <a16:creationId xmlns:a16="http://schemas.microsoft.com/office/drawing/2014/main" id="{FD1F622C-7A7E-42A9-81DF-AC7EC7BED561}"/>
              </a:ext>
            </a:extLst>
          </p:cNvPr>
          <p:cNvCxnSpPr>
            <a:cxnSpLocks/>
          </p:cNvCxnSpPr>
          <p:nvPr/>
        </p:nvCxnSpPr>
        <p:spPr>
          <a:xfrm>
            <a:off x="4929609" y="3667202"/>
            <a:ext cx="15323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文本框 107">
            <a:extLst>
              <a:ext uri="{FF2B5EF4-FFF2-40B4-BE49-F238E27FC236}">
                <a16:creationId xmlns:a16="http://schemas.microsoft.com/office/drawing/2014/main" id="{D8C2B87E-BBE1-4513-930B-04429945C69B}"/>
              </a:ext>
            </a:extLst>
          </p:cNvPr>
          <p:cNvSpPr txBox="1"/>
          <p:nvPr/>
        </p:nvSpPr>
        <p:spPr>
          <a:xfrm>
            <a:off x="5290612" y="3878947"/>
            <a:ext cx="1107996" cy="276999"/>
          </a:xfrm>
          <a:prstGeom prst="rect">
            <a:avLst/>
          </a:prstGeom>
          <a:noFill/>
        </p:spPr>
        <p:txBody>
          <a:bodyPr wrap="none" rtlCol="0">
            <a:spAutoFit/>
          </a:bodyPr>
          <a:lstStyle/>
          <a:p>
            <a:pPr>
              <a:buClr>
                <a:srgbClr val="2D97C8"/>
              </a:buClr>
            </a:pPr>
            <a:r>
              <a:rPr lang="zh-CN" altLang="en-US" sz="1200" dirty="0">
                <a:cs typeface="+mn-ea"/>
                <a:sym typeface="+mn-lt"/>
              </a:rPr>
              <a:t>保护咨询服务</a:t>
            </a:r>
          </a:p>
        </p:txBody>
      </p:sp>
      <p:cxnSp>
        <p:nvCxnSpPr>
          <p:cNvPr id="109" name="直接箭头连接符 108">
            <a:extLst>
              <a:ext uri="{FF2B5EF4-FFF2-40B4-BE49-F238E27FC236}">
                <a16:creationId xmlns:a16="http://schemas.microsoft.com/office/drawing/2014/main" id="{AF020913-19BD-44F8-859D-51626E236108}"/>
              </a:ext>
            </a:extLst>
          </p:cNvPr>
          <p:cNvCxnSpPr>
            <a:cxnSpLocks/>
          </p:cNvCxnSpPr>
          <p:nvPr/>
        </p:nvCxnSpPr>
        <p:spPr>
          <a:xfrm>
            <a:off x="4929609" y="4180251"/>
            <a:ext cx="15323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30F9A6FC-AF99-4757-BD50-2ADB9D9DD340}"/>
              </a:ext>
            </a:extLst>
          </p:cNvPr>
          <p:cNvSpPr txBox="1"/>
          <p:nvPr/>
        </p:nvSpPr>
        <p:spPr>
          <a:xfrm>
            <a:off x="6620261" y="4021638"/>
            <a:ext cx="864000" cy="276999"/>
          </a:xfrm>
          <a:prstGeom prst="rect">
            <a:avLst/>
          </a:prstGeom>
          <a:solidFill>
            <a:schemeClr val="accent4">
              <a:lumMod val="40000"/>
              <a:lumOff val="60000"/>
            </a:schemeClr>
          </a:solidFill>
          <a:ln>
            <a:solidFill>
              <a:schemeClr val="accent4">
                <a:lumMod val="40000"/>
                <a:lumOff val="60000"/>
              </a:schemeClr>
            </a:solidFill>
          </a:ln>
        </p:spPr>
        <p:txBody>
          <a:bodyPr wrap="none" lIns="0" tIns="0" rIns="0" bIns="0" rtlCol="0" anchor="ctr">
            <a:noAutofit/>
          </a:bodyPr>
          <a:lstStyle/>
          <a:p>
            <a:pPr algn="ctr">
              <a:buClr>
                <a:srgbClr val="2D97C8"/>
              </a:buClr>
            </a:pPr>
            <a:r>
              <a:rPr lang="zh-CN" altLang="en-US" sz="1200" b="1" dirty="0">
                <a:cs typeface="+mn-ea"/>
                <a:sym typeface="+mn-lt"/>
              </a:rPr>
              <a:t>政府</a:t>
            </a:r>
            <a:endParaRPr lang="en-US" altLang="zh-CN" sz="1200" b="1" dirty="0">
              <a:cs typeface="+mn-ea"/>
              <a:sym typeface="+mn-lt"/>
            </a:endParaRPr>
          </a:p>
        </p:txBody>
      </p:sp>
      <p:sp>
        <p:nvSpPr>
          <p:cNvPr id="111" name="文本框 110">
            <a:extLst>
              <a:ext uri="{FF2B5EF4-FFF2-40B4-BE49-F238E27FC236}">
                <a16:creationId xmlns:a16="http://schemas.microsoft.com/office/drawing/2014/main" id="{7DE628A4-E226-4C1B-A904-50A887FFBA24}"/>
              </a:ext>
            </a:extLst>
          </p:cNvPr>
          <p:cNvSpPr txBox="1"/>
          <p:nvPr/>
        </p:nvSpPr>
        <p:spPr>
          <a:xfrm>
            <a:off x="6620261" y="3431489"/>
            <a:ext cx="864000" cy="461665"/>
          </a:xfrm>
          <a:prstGeom prst="rect">
            <a:avLst/>
          </a:prstGeom>
          <a:solidFill>
            <a:schemeClr val="accent4">
              <a:lumMod val="40000"/>
              <a:lumOff val="60000"/>
            </a:schemeClr>
          </a:solidFill>
          <a:ln>
            <a:solidFill>
              <a:schemeClr val="accent4">
                <a:lumMod val="40000"/>
                <a:lumOff val="60000"/>
              </a:schemeClr>
            </a:solidFill>
          </a:ln>
        </p:spPr>
        <p:txBody>
          <a:bodyPr wrap="square" lIns="0" tIns="0" rIns="0" bIns="0" rtlCol="0" anchor="ctr">
            <a:noAutofit/>
          </a:bodyPr>
          <a:lstStyle/>
          <a:p>
            <a:pPr algn="ctr">
              <a:buClr>
                <a:srgbClr val="2D97C8"/>
              </a:buClr>
            </a:pPr>
            <a:r>
              <a:rPr lang="zh-CN" altLang="en-US" sz="1200" b="1" dirty="0">
                <a:cs typeface="+mn-ea"/>
                <a:sym typeface="+mn-lt"/>
              </a:rPr>
              <a:t>水源地上游</a:t>
            </a:r>
            <a:endParaRPr lang="en-US" altLang="zh-CN" sz="1200" b="1" dirty="0">
              <a:cs typeface="+mn-ea"/>
              <a:sym typeface="+mn-lt"/>
            </a:endParaRPr>
          </a:p>
          <a:p>
            <a:pPr algn="ctr">
              <a:buClr>
                <a:srgbClr val="2D97C8"/>
              </a:buClr>
            </a:pPr>
            <a:r>
              <a:rPr lang="zh-CN" altLang="en-US" sz="1200" b="1" dirty="0">
                <a:cs typeface="+mn-ea"/>
                <a:sym typeface="+mn-lt"/>
              </a:rPr>
              <a:t>农户</a:t>
            </a:r>
            <a:endParaRPr lang="en-US" altLang="zh-CN" sz="1200" b="1" dirty="0">
              <a:cs typeface="+mn-ea"/>
              <a:sym typeface="+mn-lt"/>
            </a:endParaRPr>
          </a:p>
        </p:txBody>
      </p:sp>
      <p:cxnSp>
        <p:nvCxnSpPr>
          <p:cNvPr id="83" name="直接连接符 82">
            <a:extLst>
              <a:ext uri="{FF2B5EF4-FFF2-40B4-BE49-F238E27FC236}">
                <a16:creationId xmlns:a16="http://schemas.microsoft.com/office/drawing/2014/main" id="{2FB81C2D-75E2-4B92-BB90-BBB7B0247154}"/>
              </a:ext>
            </a:extLst>
          </p:cNvPr>
          <p:cNvCxnSpPr/>
          <p:nvPr/>
        </p:nvCxnSpPr>
        <p:spPr>
          <a:xfrm>
            <a:off x="652034" y="4734084"/>
            <a:ext cx="6858143" cy="0"/>
          </a:xfrm>
          <a:prstGeom prst="line">
            <a:avLst/>
          </a:prstGeom>
          <a:ln w="9525">
            <a:prstDash val="lgDash"/>
          </a:ln>
        </p:spPr>
        <p:style>
          <a:lnRef idx="1">
            <a:schemeClr val="accent1"/>
          </a:lnRef>
          <a:fillRef idx="0">
            <a:schemeClr val="accent1"/>
          </a:fillRef>
          <a:effectRef idx="0">
            <a:schemeClr val="accent1"/>
          </a:effectRef>
          <a:fontRef idx="minor">
            <a:schemeClr val="tx1"/>
          </a:fontRef>
        </p:style>
      </p:cxnSp>
      <p:sp>
        <p:nvSpPr>
          <p:cNvPr id="84" name="矩形: 圆角 83">
            <a:extLst>
              <a:ext uri="{FF2B5EF4-FFF2-40B4-BE49-F238E27FC236}">
                <a16:creationId xmlns:a16="http://schemas.microsoft.com/office/drawing/2014/main" id="{0212CE35-8975-479C-B1EC-370773E4FD07}"/>
              </a:ext>
            </a:extLst>
          </p:cNvPr>
          <p:cNvSpPr/>
          <p:nvPr/>
        </p:nvSpPr>
        <p:spPr>
          <a:xfrm>
            <a:off x="3059187" y="1947531"/>
            <a:ext cx="2094355" cy="4292919"/>
          </a:xfrm>
          <a:prstGeom prst="roundRect">
            <a:avLst>
              <a:gd name="adj" fmla="val 4157"/>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5" name="箭头: 下 84">
            <a:extLst>
              <a:ext uri="{FF2B5EF4-FFF2-40B4-BE49-F238E27FC236}">
                <a16:creationId xmlns:a16="http://schemas.microsoft.com/office/drawing/2014/main" id="{19F09EA4-E266-48CC-8DD4-178659F7C700}"/>
              </a:ext>
            </a:extLst>
          </p:cNvPr>
          <p:cNvSpPr/>
          <p:nvPr/>
        </p:nvSpPr>
        <p:spPr>
          <a:xfrm>
            <a:off x="3975150" y="2840552"/>
            <a:ext cx="208750" cy="475236"/>
          </a:xfrm>
          <a:prstGeom prst="downArrow">
            <a:avLst/>
          </a:prstGeom>
          <a:solidFill>
            <a:srgbClr val="7EC8E4"/>
          </a:solidFill>
          <a:ln>
            <a:solidFill>
              <a:srgbClr val="8FD2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86" name="箭头: 下 85">
            <a:extLst>
              <a:ext uri="{FF2B5EF4-FFF2-40B4-BE49-F238E27FC236}">
                <a16:creationId xmlns:a16="http://schemas.microsoft.com/office/drawing/2014/main" id="{5D6FFAA3-F17B-4E30-BB6B-EFCBB09634AC}"/>
              </a:ext>
            </a:extLst>
          </p:cNvPr>
          <p:cNvSpPr/>
          <p:nvPr/>
        </p:nvSpPr>
        <p:spPr>
          <a:xfrm>
            <a:off x="3984637" y="4512847"/>
            <a:ext cx="208750" cy="475236"/>
          </a:xfrm>
          <a:prstGeom prst="downArrow">
            <a:avLst/>
          </a:prstGeom>
          <a:solidFill>
            <a:srgbClr val="7EC8E4"/>
          </a:solidFill>
          <a:ln>
            <a:solidFill>
              <a:srgbClr val="8FD2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cxnSp>
        <p:nvCxnSpPr>
          <p:cNvPr id="87" name="直接箭头连接符 86">
            <a:extLst>
              <a:ext uri="{FF2B5EF4-FFF2-40B4-BE49-F238E27FC236}">
                <a16:creationId xmlns:a16="http://schemas.microsoft.com/office/drawing/2014/main" id="{2351CC88-5548-446F-B428-3FE557994A81}"/>
              </a:ext>
            </a:extLst>
          </p:cNvPr>
          <p:cNvCxnSpPr>
            <a:cxnSpLocks/>
          </p:cNvCxnSpPr>
          <p:nvPr/>
        </p:nvCxnSpPr>
        <p:spPr>
          <a:xfrm>
            <a:off x="4922572" y="5461757"/>
            <a:ext cx="16185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5F0F9CE9-59C2-46D7-8424-AA9D45333BAB}"/>
              </a:ext>
            </a:extLst>
          </p:cNvPr>
          <p:cNvSpPr txBox="1"/>
          <p:nvPr/>
        </p:nvSpPr>
        <p:spPr>
          <a:xfrm>
            <a:off x="5423634" y="5214744"/>
            <a:ext cx="1107996" cy="276999"/>
          </a:xfrm>
          <a:prstGeom prst="rect">
            <a:avLst/>
          </a:prstGeom>
          <a:noFill/>
        </p:spPr>
        <p:txBody>
          <a:bodyPr wrap="square" rtlCol="0">
            <a:spAutoFit/>
          </a:bodyPr>
          <a:lstStyle/>
          <a:p>
            <a:pPr>
              <a:buClr>
                <a:srgbClr val="2D97C8"/>
              </a:buClr>
            </a:pPr>
            <a:r>
              <a:rPr lang="zh-CN" altLang="en-US" sz="1200" dirty="0">
                <a:cs typeface="+mn-ea"/>
                <a:sym typeface="+mn-lt"/>
              </a:rPr>
              <a:t>自然研学</a:t>
            </a:r>
          </a:p>
        </p:txBody>
      </p:sp>
      <p:cxnSp>
        <p:nvCxnSpPr>
          <p:cNvPr id="89" name="直接箭头连接符 88">
            <a:extLst>
              <a:ext uri="{FF2B5EF4-FFF2-40B4-BE49-F238E27FC236}">
                <a16:creationId xmlns:a16="http://schemas.microsoft.com/office/drawing/2014/main" id="{2376A662-BBB7-49DF-8791-D6F8C2988F7F}"/>
              </a:ext>
            </a:extLst>
          </p:cNvPr>
          <p:cNvCxnSpPr>
            <a:cxnSpLocks/>
          </p:cNvCxnSpPr>
          <p:nvPr/>
        </p:nvCxnSpPr>
        <p:spPr>
          <a:xfrm>
            <a:off x="4901610" y="5736204"/>
            <a:ext cx="16072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2686BF75-6085-42D7-8B4C-975734E8190F}"/>
              </a:ext>
            </a:extLst>
          </p:cNvPr>
          <p:cNvSpPr txBox="1"/>
          <p:nvPr/>
        </p:nvSpPr>
        <p:spPr>
          <a:xfrm>
            <a:off x="5232690" y="5498869"/>
            <a:ext cx="1916334" cy="276999"/>
          </a:xfrm>
          <a:prstGeom prst="rect">
            <a:avLst/>
          </a:prstGeom>
          <a:noFill/>
        </p:spPr>
        <p:txBody>
          <a:bodyPr wrap="square" rtlCol="0">
            <a:spAutoFit/>
          </a:bodyPr>
          <a:lstStyle/>
          <a:p>
            <a:pPr>
              <a:buClr>
                <a:srgbClr val="2D97C8"/>
              </a:buClr>
            </a:pPr>
            <a:r>
              <a:rPr lang="zh-CN" altLang="en-US" sz="1200" dirty="0">
                <a:cs typeface="+mn-ea"/>
                <a:sym typeface="+mn-lt"/>
              </a:rPr>
              <a:t>农产品、环保公益</a:t>
            </a:r>
          </a:p>
        </p:txBody>
      </p:sp>
      <p:sp>
        <p:nvSpPr>
          <p:cNvPr id="91" name="文本框 90">
            <a:extLst>
              <a:ext uri="{FF2B5EF4-FFF2-40B4-BE49-F238E27FC236}">
                <a16:creationId xmlns:a16="http://schemas.microsoft.com/office/drawing/2014/main" id="{72A10D75-53B7-4B3F-8D5B-4D7633479210}"/>
              </a:ext>
            </a:extLst>
          </p:cNvPr>
          <p:cNvSpPr txBox="1"/>
          <p:nvPr/>
        </p:nvSpPr>
        <p:spPr>
          <a:xfrm>
            <a:off x="709403" y="4919174"/>
            <a:ext cx="864000"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noAutofit/>
          </a:bodyPr>
          <a:lstStyle/>
          <a:p>
            <a:pPr algn="ctr">
              <a:buClr>
                <a:srgbClr val="2D97C8"/>
              </a:buClr>
            </a:pPr>
            <a:r>
              <a:rPr lang="zh-CN" altLang="en-US" sz="1200" b="1" dirty="0">
                <a:cs typeface="+mn-ea"/>
                <a:sym typeface="+mn-lt"/>
              </a:rPr>
              <a:t>政府</a:t>
            </a:r>
            <a:endParaRPr lang="en-US" altLang="zh-CN" sz="1200" b="1" dirty="0">
              <a:cs typeface="+mn-ea"/>
              <a:sym typeface="+mn-lt"/>
            </a:endParaRPr>
          </a:p>
          <a:p>
            <a:pPr algn="ctr">
              <a:buClr>
                <a:srgbClr val="2D97C8"/>
              </a:buClr>
            </a:pPr>
            <a:r>
              <a:rPr lang="zh-CN" altLang="en-US" sz="1200" b="1" dirty="0">
                <a:cs typeface="+mn-ea"/>
                <a:sym typeface="+mn-lt"/>
              </a:rPr>
              <a:t>企业</a:t>
            </a:r>
            <a:endParaRPr lang="en-US" altLang="zh-CN" sz="1200" b="1" dirty="0">
              <a:cs typeface="+mn-ea"/>
              <a:sym typeface="+mn-lt"/>
            </a:endParaRPr>
          </a:p>
          <a:p>
            <a:pPr algn="ctr">
              <a:buClr>
                <a:srgbClr val="2D97C8"/>
              </a:buClr>
            </a:pPr>
            <a:r>
              <a:rPr lang="zh-CN" altLang="en-US" sz="1200" b="1" dirty="0">
                <a:cs typeface="+mn-ea"/>
                <a:sym typeface="+mn-lt"/>
              </a:rPr>
              <a:t>学校</a:t>
            </a:r>
            <a:endParaRPr lang="en-US" altLang="zh-CN" sz="1200" b="1" dirty="0">
              <a:cs typeface="+mn-ea"/>
              <a:sym typeface="+mn-lt"/>
            </a:endParaRPr>
          </a:p>
        </p:txBody>
      </p:sp>
      <p:cxnSp>
        <p:nvCxnSpPr>
          <p:cNvPr id="92" name="直接箭头连接符 91">
            <a:extLst>
              <a:ext uri="{FF2B5EF4-FFF2-40B4-BE49-F238E27FC236}">
                <a16:creationId xmlns:a16="http://schemas.microsoft.com/office/drawing/2014/main" id="{AF69263B-208A-4D2E-8AC3-2E6185D11DD8}"/>
              </a:ext>
            </a:extLst>
          </p:cNvPr>
          <p:cNvCxnSpPr>
            <a:cxnSpLocks/>
          </p:cNvCxnSpPr>
          <p:nvPr/>
        </p:nvCxnSpPr>
        <p:spPr>
          <a:xfrm>
            <a:off x="4924904" y="5176406"/>
            <a:ext cx="16185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CA62AA68-D0B6-4B5C-9254-2A6624F78EA5}"/>
              </a:ext>
            </a:extLst>
          </p:cNvPr>
          <p:cNvSpPr txBox="1"/>
          <p:nvPr/>
        </p:nvSpPr>
        <p:spPr>
          <a:xfrm>
            <a:off x="5404512" y="4766043"/>
            <a:ext cx="845923" cy="461665"/>
          </a:xfrm>
          <a:prstGeom prst="rect">
            <a:avLst/>
          </a:prstGeom>
          <a:noFill/>
        </p:spPr>
        <p:txBody>
          <a:bodyPr wrap="square" rtlCol="0">
            <a:spAutoFit/>
          </a:bodyPr>
          <a:lstStyle/>
          <a:p>
            <a:pPr>
              <a:buClr>
                <a:srgbClr val="2D97C8"/>
              </a:buClr>
            </a:pPr>
            <a:r>
              <a:rPr lang="zh-CN" altLang="en-US" sz="1200" dirty="0">
                <a:cs typeface="+mn-ea"/>
                <a:sym typeface="+mn-lt"/>
              </a:rPr>
              <a:t>环保公益</a:t>
            </a:r>
            <a:endParaRPr lang="en-US" altLang="zh-CN" sz="1200" dirty="0">
              <a:cs typeface="+mn-ea"/>
              <a:sym typeface="+mn-lt"/>
            </a:endParaRPr>
          </a:p>
          <a:p>
            <a:pPr>
              <a:buClr>
                <a:srgbClr val="2D97C8"/>
              </a:buClr>
            </a:pPr>
            <a:r>
              <a:rPr lang="zh-CN" altLang="en-US" sz="1200" dirty="0">
                <a:cs typeface="+mn-ea"/>
                <a:sym typeface="+mn-lt"/>
              </a:rPr>
              <a:t>自然研学</a:t>
            </a:r>
          </a:p>
        </p:txBody>
      </p:sp>
      <p:sp>
        <p:nvSpPr>
          <p:cNvPr id="94" name="文本框 93">
            <a:extLst>
              <a:ext uri="{FF2B5EF4-FFF2-40B4-BE49-F238E27FC236}">
                <a16:creationId xmlns:a16="http://schemas.microsoft.com/office/drawing/2014/main" id="{AF207938-9852-4199-9D25-258AC661EC34}"/>
              </a:ext>
            </a:extLst>
          </p:cNvPr>
          <p:cNvSpPr txBox="1"/>
          <p:nvPr/>
        </p:nvSpPr>
        <p:spPr>
          <a:xfrm>
            <a:off x="709403" y="5627357"/>
            <a:ext cx="864000"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noAutofit/>
          </a:bodyPr>
          <a:lstStyle/>
          <a:p>
            <a:pPr algn="ctr">
              <a:buClr>
                <a:srgbClr val="2D97C8"/>
              </a:buClr>
            </a:pPr>
            <a:r>
              <a:rPr lang="zh-CN" altLang="en-US" sz="1200" b="1" dirty="0">
                <a:cs typeface="+mn-ea"/>
                <a:sym typeface="+mn-lt"/>
              </a:rPr>
              <a:t>企业</a:t>
            </a:r>
            <a:endParaRPr lang="en-US" altLang="zh-CN" sz="1200" b="1" dirty="0">
              <a:cs typeface="+mn-ea"/>
              <a:sym typeface="+mn-lt"/>
            </a:endParaRPr>
          </a:p>
          <a:p>
            <a:pPr algn="ctr">
              <a:buClr>
                <a:srgbClr val="2D97C8"/>
              </a:buClr>
            </a:pPr>
            <a:r>
              <a:rPr lang="zh-CN" altLang="en-US" sz="1200" b="1" dirty="0">
                <a:cs typeface="+mn-ea"/>
                <a:sym typeface="+mn-lt"/>
              </a:rPr>
              <a:t>学校</a:t>
            </a:r>
            <a:endParaRPr lang="en-US" altLang="zh-CN" sz="1200" b="1" dirty="0">
              <a:cs typeface="+mn-ea"/>
              <a:sym typeface="+mn-lt"/>
            </a:endParaRPr>
          </a:p>
          <a:p>
            <a:pPr algn="ctr">
              <a:buClr>
                <a:srgbClr val="2D97C8"/>
              </a:buClr>
            </a:pPr>
            <a:r>
              <a:rPr lang="zh-CN" altLang="en-US" sz="1200" b="1" dirty="0">
                <a:cs typeface="+mn-ea"/>
                <a:sym typeface="+mn-lt"/>
              </a:rPr>
              <a:t>民众</a:t>
            </a:r>
            <a:endParaRPr lang="en-US" altLang="zh-CN" sz="1200" b="1" dirty="0">
              <a:cs typeface="+mn-ea"/>
              <a:sym typeface="+mn-lt"/>
            </a:endParaRPr>
          </a:p>
        </p:txBody>
      </p:sp>
      <p:cxnSp>
        <p:nvCxnSpPr>
          <p:cNvPr id="95" name="直接箭头连接符 94">
            <a:extLst>
              <a:ext uri="{FF2B5EF4-FFF2-40B4-BE49-F238E27FC236}">
                <a16:creationId xmlns:a16="http://schemas.microsoft.com/office/drawing/2014/main" id="{E7D73014-2D1B-4161-BC2E-328EE26665FA}"/>
              </a:ext>
            </a:extLst>
          </p:cNvPr>
          <p:cNvCxnSpPr>
            <a:cxnSpLocks/>
          </p:cNvCxnSpPr>
          <p:nvPr/>
        </p:nvCxnSpPr>
        <p:spPr>
          <a:xfrm>
            <a:off x="1597202" y="5823910"/>
            <a:ext cx="1632065" cy="8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C2911D67-F071-4F57-AD9A-F2ADF44E4C6A}"/>
              </a:ext>
            </a:extLst>
          </p:cNvPr>
          <p:cNvSpPr txBox="1"/>
          <p:nvPr/>
        </p:nvSpPr>
        <p:spPr>
          <a:xfrm>
            <a:off x="1614762" y="5452508"/>
            <a:ext cx="1415772" cy="276999"/>
          </a:xfrm>
          <a:prstGeom prst="rect">
            <a:avLst/>
          </a:prstGeom>
          <a:noFill/>
        </p:spPr>
        <p:txBody>
          <a:bodyPr wrap="none" rtlCol="0">
            <a:spAutoFit/>
          </a:bodyPr>
          <a:lstStyle/>
          <a:p>
            <a:pPr algn="ctr">
              <a:buClr>
                <a:srgbClr val="2D97C8"/>
              </a:buClr>
            </a:pPr>
            <a:r>
              <a:rPr lang="zh-CN" altLang="en-US" sz="1200" dirty="0">
                <a:cs typeface="+mn-ea"/>
                <a:sym typeface="+mn-lt"/>
              </a:rPr>
              <a:t>成为志愿者、讲师</a:t>
            </a:r>
          </a:p>
        </p:txBody>
      </p:sp>
      <p:sp>
        <p:nvSpPr>
          <p:cNvPr id="102" name="文本框 101">
            <a:extLst>
              <a:ext uri="{FF2B5EF4-FFF2-40B4-BE49-F238E27FC236}">
                <a16:creationId xmlns:a16="http://schemas.microsoft.com/office/drawing/2014/main" id="{4EB13B58-4397-4458-A34F-EFA3748BF19F}"/>
              </a:ext>
            </a:extLst>
          </p:cNvPr>
          <p:cNvSpPr txBox="1"/>
          <p:nvPr/>
        </p:nvSpPr>
        <p:spPr>
          <a:xfrm>
            <a:off x="6620261" y="5157431"/>
            <a:ext cx="864000" cy="276999"/>
          </a:xfrm>
          <a:prstGeom prst="rect">
            <a:avLst/>
          </a:prstGeom>
          <a:solidFill>
            <a:schemeClr val="accent4">
              <a:lumMod val="40000"/>
              <a:lumOff val="60000"/>
            </a:schemeClr>
          </a:solidFill>
          <a:ln>
            <a:solidFill>
              <a:schemeClr val="accent4">
                <a:lumMod val="40000"/>
                <a:lumOff val="60000"/>
              </a:schemeClr>
            </a:solidFill>
          </a:ln>
        </p:spPr>
        <p:txBody>
          <a:bodyPr wrap="square" lIns="0" tIns="0" rIns="0" bIns="0" rtlCol="0" anchor="ctr">
            <a:noAutofit/>
          </a:bodyPr>
          <a:lstStyle/>
          <a:p>
            <a:pPr algn="ctr">
              <a:buClr>
                <a:srgbClr val="2D97C8"/>
              </a:buClr>
            </a:pPr>
            <a:r>
              <a:rPr lang="zh-CN" altLang="en-US" sz="1200" b="1" dirty="0">
                <a:cs typeface="+mn-ea"/>
                <a:sym typeface="+mn-lt"/>
              </a:rPr>
              <a:t>学校</a:t>
            </a:r>
            <a:endParaRPr lang="en-US" altLang="zh-CN" sz="1200" b="1" dirty="0">
              <a:cs typeface="+mn-ea"/>
              <a:sym typeface="+mn-lt"/>
            </a:endParaRPr>
          </a:p>
        </p:txBody>
      </p:sp>
      <p:sp>
        <p:nvSpPr>
          <p:cNvPr id="103" name="文本框 102">
            <a:extLst>
              <a:ext uri="{FF2B5EF4-FFF2-40B4-BE49-F238E27FC236}">
                <a16:creationId xmlns:a16="http://schemas.microsoft.com/office/drawing/2014/main" id="{CBFF4674-013D-488A-B9B1-9BDBC061A0DE}"/>
              </a:ext>
            </a:extLst>
          </p:cNvPr>
          <p:cNvSpPr txBox="1"/>
          <p:nvPr/>
        </p:nvSpPr>
        <p:spPr>
          <a:xfrm>
            <a:off x="6620261" y="5458175"/>
            <a:ext cx="864000" cy="461665"/>
          </a:xfrm>
          <a:prstGeom prst="rect">
            <a:avLst/>
          </a:prstGeom>
          <a:solidFill>
            <a:schemeClr val="accent4">
              <a:lumMod val="40000"/>
              <a:lumOff val="60000"/>
            </a:schemeClr>
          </a:solidFill>
          <a:ln>
            <a:solidFill>
              <a:schemeClr val="accent4">
                <a:lumMod val="40000"/>
                <a:lumOff val="60000"/>
              </a:schemeClr>
            </a:solidFill>
          </a:ln>
        </p:spPr>
        <p:txBody>
          <a:bodyPr wrap="square" lIns="0" tIns="0" rIns="0" bIns="0" rtlCol="0" anchor="ctr">
            <a:noAutofit/>
          </a:bodyPr>
          <a:lstStyle/>
          <a:p>
            <a:pPr algn="ctr">
              <a:buClr>
                <a:srgbClr val="2D97C8"/>
              </a:buClr>
            </a:pPr>
            <a:r>
              <a:rPr lang="zh-CN" altLang="en-US" sz="1200" b="1" dirty="0">
                <a:cs typeface="+mn-ea"/>
                <a:sym typeface="+mn-lt"/>
              </a:rPr>
              <a:t>民众</a:t>
            </a:r>
          </a:p>
          <a:p>
            <a:pPr algn="ctr">
              <a:buClr>
                <a:srgbClr val="2D97C8"/>
              </a:buClr>
            </a:pPr>
            <a:r>
              <a:rPr lang="zh-CN" altLang="en-US" sz="1200" b="1" dirty="0">
                <a:cs typeface="+mn-ea"/>
                <a:sym typeface="+mn-lt"/>
              </a:rPr>
              <a:t>政府</a:t>
            </a:r>
            <a:endParaRPr lang="en-US" altLang="zh-CN" sz="1200" b="1" dirty="0">
              <a:cs typeface="+mn-ea"/>
              <a:sym typeface="+mn-lt"/>
            </a:endParaRPr>
          </a:p>
        </p:txBody>
      </p:sp>
      <p:sp>
        <p:nvSpPr>
          <p:cNvPr id="104" name="文本框 103">
            <a:extLst>
              <a:ext uri="{FF2B5EF4-FFF2-40B4-BE49-F238E27FC236}">
                <a16:creationId xmlns:a16="http://schemas.microsoft.com/office/drawing/2014/main" id="{A6200F84-5BA1-4F55-BF48-63FFBDAFEDAE}"/>
              </a:ext>
            </a:extLst>
          </p:cNvPr>
          <p:cNvSpPr txBox="1"/>
          <p:nvPr/>
        </p:nvSpPr>
        <p:spPr>
          <a:xfrm>
            <a:off x="6620261" y="4856687"/>
            <a:ext cx="864000" cy="276999"/>
          </a:xfrm>
          <a:prstGeom prst="rect">
            <a:avLst/>
          </a:prstGeom>
          <a:solidFill>
            <a:schemeClr val="accent4">
              <a:lumMod val="40000"/>
              <a:lumOff val="60000"/>
            </a:schemeClr>
          </a:solidFill>
          <a:ln>
            <a:solidFill>
              <a:schemeClr val="accent4">
                <a:lumMod val="40000"/>
                <a:lumOff val="60000"/>
              </a:schemeClr>
            </a:solidFill>
          </a:ln>
        </p:spPr>
        <p:txBody>
          <a:bodyPr wrap="square" lIns="0" tIns="0" rIns="0" bIns="0" rtlCol="0" anchor="ctr">
            <a:noAutofit/>
          </a:bodyPr>
          <a:lstStyle/>
          <a:p>
            <a:pPr algn="ctr">
              <a:buClr>
                <a:srgbClr val="2D97C8"/>
              </a:buClr>
            </a:pPr>
            <a:r>
              <a:rPr lang="zh-CN" altLang="en-US" sz="1200" b="1" dirty="0">
                <a:cs typeface="+mn-ea"/>
                <a:sym typeface="+mn-lt"/>
              </a:rPr>
              <a:t>企业</a:t>
            </a:r>
            <a:endParaRPr lang="en-US" altLang="zh-CN" sz="1200" b="1" dirty="0">
              <a:cs typeface="+mn-ea"/>
              <a:sym typeface="+mn-lt"/>
            </a:endParaRPr>
          </a:p>
        </p:txBody>
      </p:sp>
      <p:sp>
        <p:nvSpPr>
          <p:cNvPr id="105" name="文本框 104">
            <a:extLst>
              <a:ext uri="{FF2B5EF4-FFF2-40B4-BE49-F238E27FC236}">
                <a16:creationId xmlns:a16="http://schemas.microsoft.com/office/drawing/2014/main" id="{2CE4592C-9E75-44F2-8052-2B84AAFE0A97}"/>
              </a:ext>
            </a:extLst>
          </p:cNvPr>
          <p:cNvSpPr txBox="1"/>
          <p:nvPr/>
        </p:nvSpPr>
        <p:spPr>
          <a:xfrm>
            <a:off x="6620261" y="5943584"/>
            <a:ext cx="864000" cy="276999"/>
          </a:xfrm>
          <a:prstGeom prst="rect">
            <a:avLst/>
          </a:prstGeom>
          <a:solidFill>
            <a:schemeClr val="accent4">
              <a:lumMod val="40000"/>
              <a:lumOff val="60000"/>
            </a:schemeClr>
          </a:solidFill>
          <a:ln>
            <a:solidFill>
              <a:schemeClr val="accent4">
                <a:lumMod val="40000"/>
                <a:lumOff val="60000"/>
              </a:schemeClr>
            </a:solidFill>
          </a:ln>
        </p:spPr>
        <p:txBody>
          <a:bodyPr wrap="square" lIns="0" tIns="0" rIns="0" bIns="0" rtlCol="0" anchor="ctr">
            <a:noAutofit/>
          </a:bodyPr>
          <a:lstStyle/>
          <a:p>
            <a:pPr algn="ctr">
              <a:buClr>
                <a:srgbClr val="2D97C8"/>
              </a:buClr>
            </a:pPr>
            <a:r>
              <a:rPr lang="zh-CN" altLang="en-US" sz="1200" b="1" dirty="0">
                <a:cs typeface="+mn-ea"/>
                <a:sym typeface="+mn-lt"/>
              </a:rPr>
              <a:t>农户</a:t>
            </a:r>
            <a:endParaRPr lang="en-US" altLang="zh-CN" sz="1200" b="1" dirty="0">
              <a:cs typeface="+mn-ea"/>
              <a:sym typeface="+mn-lt"/>
            </a:endParaRPr>
          </a:p>
        </p:txBody>
      </p:sp>
      <p:cxnSp>
        <p:nvCxnSpPr>
          <p:cNvPr id="99" name="直接箭头连接符 98">
            <a:extLst>
              <a:ext uri="{FF2B5EF4-FFF2-40B4-BE49-F238E27FC236}">
                <a16:creationId xmlns:a16="http://schemas.microsoft.com/office/drawing/2014/main" id="{7361EC84-FEF7-464A-93CE-7124327EF6DD}"/>
              </a:ext>
            </a:extLst>
          </p:cNvPr>
          <p:cNvCxnSpPr>
            <a:cxnSpLocks/>
          </p:cNvCxnSpPr>
          <p:nvPr/>
        </p:nvCxnSpPr>
        <p:spPr>
          <a:xfrm>
            <a:off x="4929609" y="6044394"/>
            <a:ext cx="16185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0EF05BD8-15E7-42AC-857F-BDB63FFAB45B}"/>
              </a:ext>
            </a:extLst>
          </p:cNvPr>
          <p:cNvSpPr txBox="1"/>
          <p:nvPr/>
        </p:nvSpPr>
        <p:spPr>
          <a:xfrm>
            <a:off x="5397151" y="5767395"/>
            <a:ext cx="1250923" cy="276999"/>
          </a:xfrm>
          <a:prstGeom prst="rect">
            <a:avLst/>
          </a:prstGeom>
          <a:noFill/>
        </p:spPr>
        <p:txBody>
          <a:bodyPr wrap="square" rtlCol="0">
            <a:spAutoFit/>
          </a:bodyPr>
          <a:lstStyle/>
          <a:p>
            <a:pPr>
              <a:buClr>
                <a:srgbClr val="2D97C8"/>
              </a:buClr>
            </a:pPr>
            <a:r>
              <a:rPr lang="zh-CN" altLang="en-US" sz="1200" dirty="0">
                <a:cs typeface="+mn-ea"/>
                <a:sym typeface="+mn-lt"/>
              </a:rPr>
              <a:t>农产品收购</a:t>
            </a:r>
          </a:p>
        </p:txBody>
      </p:sp>
      <p:sp>
        <p:nvSpPr>
          <p:cNvPr id="101" name="文本框 100">
            <a:extLst>
              <a:ext uri="{FF2B5EF4-FFF2-40B4-BE49-F238E27FC236}">
                <a16:creationId xmlns:a16="http://schemas.microsoft.com/office/drawing/2014/main" id="{A4771188-6971-4EAA-96E3-33467CCB102B}"/>
              </a:ext>
            </a:extLst>
          </p:cNvPr>
          <p:cNvSpPr txBox="1"/>
          <p:nvPr/>
        </p:nvSpPr>
        <p:spPr>
          <a:xfrm>
            <a:off x="2038673" y="2324292"/>
            <a:ext cx="593432" cy="276999"/>
          </a:xfrm>
          <a:prstGeom prst="rect">
            <a:avLst/>
          </a:prstGeom>
          <a:noFill/>
        </p:spPr>
        <p:txBody>
          <a:bodyPr wrap="none" rtlCol="0">
            <a:spAutoFit/>
          </a:bodyPr>
          <a:lstStyle/>
          <a:p>
            <a:pPr>
              <a:buClr>
                <a:srgbClr val="2D97C8"/>
              </a:buClr>
            </a:pPr>
            <a:r>
              <a:rPr lang="en-US" altLang="zh-CN" sz="1200" dirty="0">
                <a:cs typeface="+mn-ea"/>
                <a:sym typeface="+mn-lt"/>
              </a:rPr>
              <a:t>500</a:t>
            </a:r>
            <a:r>
              <a:rPr lang="zh-CN" altLang="en-US" sz="1200" dirty="0">
                <a:cs typeface="+mn-ea"/>
                <a:sym typeface="+mn-lt"/>
              </a:rPr>
              <a:t>万</a:t>
            </a:r>
          </a:p>
        </p:txBody>
      </p:sp>
      <p:cxnSp>
        <p:nvCxnSpPr>
          <p:cNvPr id="121" name="直接连接符 120">
            <a:extLst>
              <a:ext uri="{FF2B5EF4-FFF2-40B4-BE49-F238E27FC236}">
                <a16:creationId xmlns:a16="http://schemas.microsoft.com/office/drawing/2014/main" id="{DE5E7840-B1BB-4558-8DBB-EF5B36B66523}"/>
              </a:ext>
            </a:extLst>
          </p:cNvPr>
          <p:cNvCxnSpPr>
            <a:cxnSpLocks/>
          </p:cNvCxnSpPr>
          <p:nvPr/>
        </p:nvCxnSpPr>
        <p:spPr>
          <a:xfrm>
            <a:off x="587375" y="1154403"/>
            <a:ext cx="6922802" cy="0"/>
          </a:xfrm>
          <a:prstGeom prst="line">
            <a:avLst/>
          </a:prstGeom>
          <a:ln w="19050">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1364D94-0CC8-42B4-8238-34766099B62F}"/>
              </a:ext>
            </a:extLst>
          </p:cNvPr>
          <p:cNvCxnSpPr>
            <a:cxnSpLocks/>
          </p:cNvCxnSpPr>
          <p:nvPr/>
        </p:nvCxnSpPr>
        <p:spPr>
          <a:xfrm>
            <a:off x="7791534" y="1154403"/>
            <a:ext cx="3741654" cy="0"/>
          </a:xfrm>
          <a:prstGeom prst="line">
            <a:avLst/>
          </a:prstGeom>
          <a:ln w="19050">
            <a:headEnd type="diamond"/>
            <a:tailEnd type="diamond"/>
          </a:ln>
        </p:spPr>
        <p:style>
          <a:lnRef idx="1">
            <a:schemeClr val="accent1"/>
          </a:lnRef>
          <a:fillRef idx="0">
            <a:schemeClr val="accent1"/>
          </a:fillRef>
          <a:effectRef idx="0">
            <a:schemeClr val="accent1"/>
          </a:effectRef>
          <a:fontRef idx="minor">
            <a:schemeClr val="tx1"/>
          </a:fontRef>
        </p:style>
      </p:cxnSp>
      <p:sp>
        <p:nvSpPr>
          <p:cNvPr id="123" name="矩形 122">
            <a:extLst>
              <a:ext uri="{FF2B5EF4-FFF2-40B4-BE49-F238E27FC236}">
                <a16:creationId xmlns:a16="http://schemas.microsoft.com/office/drawing/2014/main" id="{0E43054B-986D-46AF-855E-4D3AB92F5820}"/>
              </a:ext>
            </a:extLst>
          </p:cNvPr>
          <p:cNvSpPr/>
          <p:nvPr/>
        </p:nvSpPr>
        <p:spPr>
          <a:xfrm>
            <a:off x="8804319" y="1009176"/>
            <a:ext cx="1716085" cy="314889"/>
          </a:xfrm>
          <a:prstGeom prst="rect">
            <a:avLst/>
          </a:prstGeom>
          <a:solidFill>
            <a:srgbClr val="2898D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b="1" dirty="0">
                <a:solidFill>
                  <a:schemeClr val="bg1"/>
                </a:solidFill>
                <a:cs typeface="+mn-ea"/>
                <a:sym typeface="+mn-lt"/>
              </a:rPr>
              <a:t>利益方参与</a:t>
            </a:r>
          </a:p>
        </p:txBody>
      </p:sp>
      <p:sp>
        <p:nvSpPr>
          <p:cNvPr id="124" name="矩形 123">
            <a:extLst>
              <a:ext uri="{FF2B5EF4-FFF2-40B4-BE49-F238E27FC236}">
                <a16:creationId xmlns:a16="http://schemas.microsoft.com/office/drawing/2014/main" id="{772CEB7F-69D6-481D-B53E-EE545A3ED734}"/>
              </a:ext>
            </a:extLst>
          </p:cNvPr>
          <p:cNvSpPr/>
          <p:nvPr/>
        </p:nvSpPr>
        <p:spPr>
          <a:xfrm>
            <a:off x="3053670" y="1005845"/>
            <a:ext cx="1990213" cy="297117"/>
          </a:xfrm>
          <a:prstGeom prst="rect">
            <a:avLst/>
          </a:prstGeom>
          <a:solidFill>
            <a:srgbClr val="2898D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defRPr/>
            </a:pPr>
            <a:r>
              <a:rPr lang="zh-CN" altLang="en-US" sz="1600" b="1" dirty="0">
                <a:solidFill>
                  <a:schemeClr val="bg1"/>
                </a:solidFill>
                <a:cs typeface="+mn-ea"/>
                <a:sym typeface="+mn-lt"/>
              </a:rPr>
              <a:t>水基金价值链</a:t>
            </a:r>
          </a:p>
        </p:txBody>
      </p:sp>
    </p:spTree>
    <p:extLst>
      <p:ext uri="{BB962C8B-B14F-4D97-AF65-F5344CB8AC3E}">
        <p14:creationId xmlns:p14="http://schemas.microsoft.com/office/powerpoint/2010/main" val="3328896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24CA2-0F31-49FD-B07E-B7A9E5B95063}"/>
              </a:ext>
            </a:extLst>
          </p:cNvPr>
          <p:cNvSpPr>
            <a:spLocks noGrp="1"/>
          </p:cNvSpPr>
          <p:nvPr>
            <p:ph type="title"/>
          </p:nvPr>
        </p:nvSpPr>
        <p:spPr>
          <a:xfrm>
            <a:off x="601434" y="438604"/>
            <a:ext cx="10931754" cy="460800"/>
          </a:xfrm>
        </p:spPr>
        <p:txBody>
          <a:bodyPr>
            <a:noAutofit/>
          </a:bodyPr>
          <a:lstStyle/>
          <a:p>
            <a:r>
              <a:rPr lang="zh-CN" altLang="en-US" dirty="0"/>
              <a:t>水基金工作包括环境保护和为实现可持续运营的商业化运作，环境保护已取得相当成果，商业化也已开始初步探索</a:t>
            </a:r>
            <a:endParaRPr lang="ca-ES" dirty="0"/>
          </a:p>
        </p:txBody>
      </p:sp>
      <p:sp>
        <p:nvSpPr>
          <p:cNvPr id="3" name="灯片编号占位符 2">
            <a:extLst>
              <a:ext uri="{FF2B5EF4-FFF2-40B4-BE49-F238E27FC236}">
                <a16:creationId xmlns:a16="http://schemas.microsoft.com/office/drawing/2014/main" id="{121F4090-03D2-4FB7-9A90-CF5C0126C3FC}"/>
              </a:ext>
            </a:extLst>
          </p:cNvPr>
          <p:cNvSpPr>
            <a:spLocks noGrp="1"/>
          </p:cNvSpPr>
          <p:nvPr>
            <p:ph type="sldNum" sz="quarter" idx="14"/>
          </p:nvPr>
        </p:nvSpPr>
        <p:spPr/>
        <p:txBody>
          <a:bodyPr/>
          <a:lstStyle/>
          <a:p>
            <a:fld id="{E6049C3D-CCF1-41B9-A681-D61E0CAE4A17}" type="slidenum">
              <a:rPr lang="en-US" altLang="zh-CN" smtClean="0"/>
              <a:pPr/>
              <a:t>16</a:t>
            </a:fld>
            <a:endParaRPr lang="en-US" dirty="0"/>
          </a:p>
        </p:txBody>
      </p:sp>
      <p:sp>
        <p:nvSpPr>
          <p:cNvPr id="4" name="文本占位符 3">
            <a:extLst>
              <a:ext uri="{FF2B5EF4-FFF2-40B4-BE49-F238E27FC236}">
                <a16:creationId xmlns:a16="http://schemas.microsoft.com/office/drawing/2014/main" id="{6627DAC1-7DC5-47B2-99C3-81D1CEFD6052}"/>
              </a:ext>
            </a:extLst>
          </p:cNvPr>
          <p:cNvSpPr>
            <a:spLocks noGrp="1"/>
          </p:cNvSpPr>
          <p:nvPr>
            <p:ph type="body" sz="quarter" idx="15"/>
          </p:nvPr>
        </p:nvSpPr>
        <p:spPr/>
        <p:txBody>
          <a:bodyPr/>
          <a:lstStyle/>
          <a:p>
            <a:endParaRPr lang="ca-ES"/>
          </a:p>
        </p:txBody>
      </p:sp>
      <p:pic>
        <p:nvPicPr>
          <p:cNvPr id="25" name="Picture 5">
            <a:extLst>
              <a:ext uri="{FF2B5EF4-FFF2-40B4-BE49-F238E27FC236}">
                <a16:creationId xmlns:a16="http://schemas.microsoft.com/office/drawing/2014/main" id="{43C102C9-D173-453D-974E-A85904A0E254}"/>
              </a:ext>
            </a:extLst>
          </p:cNvPr>
          <p:cNvPicPr>
            <a:picLocks noChangeAspect="1"/>
          </p:cNvPicPr>
          <p:nvPr/>
        </p:nvPicPr>
        <p:blipFill>
          <a:blip r:embed="rId2"/>
          <a:stretch>
            <a:fillRect/>
          </a:stretch>
        </p:blipFill>
        <p:spPr>
          <a:xfrm>
            <a:off x="877888" y="3060626"/>
            <a:ext cx="1684251" cy="1684251"/>
          </a:xfrm>
          <a:prstGeom prst="rect">
            <a:avLst/>
          </a:prstGeom>
          <a:effectLst>
            <a:outerShdw blurRad="63500" sx="102000" sy="102000" algn="ctr" rotWithShape="0">
              <a:prstClr val="black">
                <a:alpha val="40000"/>
              </a:prstClr>
            </a:outerShdw>
          </a:effectLst>
        </p:spPr>
      </p:pic>
      <p:sp>
        <p:nvSpPr>
          <p:cNvPr id="26" name="Rectangle 6">
            <a:extLst>
              <a:ext uri="{FF2B5EF4-FFF2-40B4-BE49-F238E27FC236}">
                <a16:creationId xmlns:a16="http://schemas.microsoft.com/office/drawing/2014/main" id="{561177A6-553F-4FB2-921B-39D335AAF857}"/>
              </a:ext>
            </a:extLst>
          </p:cNvPr>
          <p:cNvSpPr/>
          <p:nvPr/>
        </p:nvSpPr>
        <p:spPr>
          <a:xfrm>
            <a:off x="3219450" y="2038954"/>
            <a:ext cx="1171575" cy="1561495"/>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环境保护</a:t>
            </a:r>
            <a:endParaRPr lang="en-US" sz="1400" b="1" dirty="0">
              <a:solidFill>
                <a:schemeClr val="bg1"/>
              </a:solidFill>
            </a:endParaRPr>
          </a:p>
        </p:txBody>
      </p:sp>
      <p:sp>
        <p:nvSpPr>
          <p:cNvPr id="27" name="Rectangle 11">
            <a:extLst>
              <a:ext uri="{FF2B5EF4-FFF2-40B4-BE49-F238E27FC236}">
                <a16:creationId xmlns:a16="http://schemas.microsoft.com/office/drawing/2014/main" id="{46048FA0-0C19-4E71-B135-100945448E3C}"/>
              </a:ext>
            </a:extLst>
          </p:cNvPr>
          <p:cNvSpPr/>
          <p:nvPr/>
        </p:nvSpPr>
        <p:spPr>
          <a:xfrm>
            <a:off x="3219450" y="4205054"/>
            <a:ext cx="1171575" cy="1561495"/>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商业化运作</a:t>
            </a:r>
            <a:endParaRPr lang="en-US" sz="1400" b="1" dirty="0">
              <a:solidFill>
                <a:schemeClr val="bg1"/>
              </a:solidFill>
            </a:endParaRPr>
          </a:p>
        </p:txBody>
      </p:sp>
      <p:sp>
        <p:nvSpPr>
          <p:cNvPr id="28" name="Rectangle 14">
            <a:extLst>
              <a:ext uri="{FF2B5EF4-FFF2-40B4-BE49-F238E27FC236}">
                <a16:creationId xmlns:a16="http://schemas.microsoft.com/office/drawing/2014/main" id="{3D1985B7-01F2-4782-91A1-E5922D448159}"/>
              </a:ext>
            </a:extLst>
          </p:cNvPr>
          <p:cNvSpPr/>
          <p:nvPr/>
        </p:nvSpPr>
        <p:spPr>
          <a:xfrm>
            <a:off x="4391025" y="2038954"/>
            <a:ext cx="7067551" cy="156149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ts val="1000"/>
              </a:spcBef>
              <a:buSzPct val="100000"/>
              <a:buFont typeface="+mj-lt"/>
              <a:buChar char="•"/>
            </a:pPr>
            <a:r>
              <a:rPr lang="zh-CN" altLang="en-US" sz="1400" dirty="0">
                <a:solidFill>
                  <a:schemeClr val="tx1"/>
                </a:solidFill>
              </a:rPr>
              <a:t>示范项目已经进行了</a:t>
            </a:r>
            <a:r>
              <a:rPr lang="en-US" altLang="zh-CN" sz="1400" dirty="0">
                <a:solidFill>
                  <a:schemeClr val="tx1"/>
                </a:solidFill>
              </a:rPr>
              <a:t>2</a:t>
            </a:r>
            <a:r>
              <a:rPr lang="zh-CN" altLang="en-US" sz="1400" dirty="0">
                <a:solidFill>
                  <a:schemeClr val="tx1"/>
                </a:solidFill>
              </a:rPr>
              <a:t>年示范，包括</a:t>
            </a:r>
            <a:r>
              <a:rPr lang="en-US" altLang="zh-CN" sz="1400" dirty="0">
                <a:solidFill>
                  <a:schemeClr val="tx1"/>
                </a:solidFill>
              </a:rPr>
              <a:t>1</a:t>
            </a:r>
            <a:r>
              <a:rPr lang="zh-CN" altLang="en-US" sz="1400" dirty="0">
                <a:solidFill>
                  <a:schemeClr val="tx1"/>
                </a:solidFill>
              </a:rPr>
              <a:t>个茶园和</a:t>
            </a:r>
            <a:r>
              <a:rPr lang="en-US" altLang="zh-CN" sz="1400" dirty="0">
                <a:solidFill>
                  <a:schemeClr val="tx1"/>
                </a:solidFill>
              </a:rPr>
              <a:t>1</a:t>
            </a:r>
            <a:r>
              <a:rPr lang="zh-CN" altLang="en-US" sz="1400" dirty="0">
                <a:solidFill>
                  <a:schemeClr val="tx1"/>
                </a:solidFill>
              </a:rPr>
              <a:t>个水稻田示范区</a:t>
            </a:r>
            <a:endParaRPr lang="en-US" altLang="zh-CN" sz="1400" dirty="0">
              <a:solidFill>
                <a:schemeClr val="tx1"/>
              </a:solidFill>
            </a:endParaRPr>
          </a:p>
          <a:p>
            <a:pPr marL="342900" indent="-342900">
              <a:spcBef>
                <a:spcPts val="1000"/>
              </a:spcBef>
              <a:buSzPct val="100000"/>
              <a:buFont typeface="+mj-lt"/>
              <a:buChar char="•"/>
            </a:pPr>
            <a:r>
              <a:rPr lang="zh-CN" altLang="en-US" sz="1400" dirty="0">
                <a:solidFill>
                  <a:schemeClr val="tx1"/>
                </a:solidFill>
              </a:rPr>
              <a:t>与阿里合作开发了智慧护水平台小程序“护水宝”，目前处于技术调整阶段</a:t>
            </a:r>
          </a:p>
        </p:txBody>
      </p:sp>
      <p:sp>
        <p:nvSpPr>
          <p:cNvPr id="29" name="Rectangle 15">
            <a:extLst>
              <a:ext uri="{FF2B5EF4-FFF2-40B4-BE49-F238E27FC236}">
                <a16:creationId xmlns:a16="http://schemas.microsoft.com/office/drawing/2014/main" id="{C09D13E6-EC8B-4E6D-B327-83C06F3152D8}"/>
              </a:ext>
            </a:extLst>
          </p:cNvPr>
          <p:cNvSpPr/>
          <p:nvPr/>
        </p:nvSpPr>
        <p:spPr>
          <a:xfrm>
            <a:off x="4391024" y="4208273"/>
            <a:ext cx="7067551" cy="156149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ts val="1000"/>
              </a:spcBef>
              <a:buSzPct val="100000"/>
              <a:buFont typeface="+mj-lt"/>
              <a:buChar char="•"/>
            </a:pPr>
            <a:r>
              <a:rPr lang="zh-CN" altLang="en-US" sz="1400" dirty="0">
                <a:solidFill>
                  <a:schemeClr val="tx1"/>
                </a:solidFill>
              </a:rPr>
              <a:t>自然教育当前处于探索阶段，初步形成</a:t>
            </a:r>
            <a:r>
              <a:rPr lang="en-US" altLang="zh-CN" sz="1400" dirty="0">
                <a:solidFill>
                  <a:schemeClr val="tx1"/>
                </a:solidFill>
              </a:rPr>
              <a:t>4</a:t>
            </a:r>
            <a:r>
              <a:rPr lang="zh-CN" altLang="en-US" sz="1400" dirty="0">
                <a:solidFill>
                  <a:schemeClr val="tx1"/>
                </a:solidFill>
              </a:rPr>
              <a:t>部分教育内容：实地研学、企业俱乐部或公益项目、学生公益大课，和本地社区活动</a:t>
            </a:r>
            <a:endParaRPr lang="en-US" altLang="zh-CN" sz="1400" dirty="0">
              <a:solidFill>
                <a:schemeClr val="tx1"/>
              </a:solidFill>
            </a:endParaRPr>
          </a:p>
          <a:p>
            <a:pPr marL="342900" indent="-342900">
              <a:spcBef>
                <a:spcPts val="1000"/>
              </a:spcBef>
              <a:buSzPct val="100000"/>
              <a:buFont typeface="+mj-lt"/>
              <a:buChar char="•"/>
            </a:pPr>
            <a:r>
              <a:rPr lang="zh-CN" altLang="en-US" sz="1400" dirty="0">
                <a:solidFill>
                  <a:schemeClr val="tx1"/>
                </a:solidFill>
              </a:rPr>
              <a:t>示范区大米和茶叶产出已经开始农产品销售运作</a:t>
            </a:r>
            <a:endParaRPr lang="en-US" altLang="zh-CN" sz="1400" dirty="0">
              <a:solidFill>
                <a:schemeClr val="tx1"/>
              </a:solidFill>
            </a:endParaRPr>
          </a:p>
          <a:p>
            <a:pPr marL="342900" indent="-342900">
              <a:spcBef>
                <a:spcPts val="1000"/>
              </a:spcBef>
              <a:buSzPct val="100000"/>
              <a:buFont typeface="+mj-lt"/>
              <a:buChar char="•"/>
            </a:pPr>
            <a:r>
              <a:rPr lang="zh-CN" altLang="en-US" sz="1400" dirty="0">
                <a:solidFill>
                  <a:schemeClr val="tx1"/>
                </a:solidFill>
              </a:rPr>
              <a:t>并已经开始联创和其他商业化机会的思考</a:t>
            </a:r>
            <a:endParaRPr lang="en-US" altLang="zh-CN" sz="1400" dirty="0">
              <a:solidFill>
                <a:schemeClr val="tx1"/>
              </a:solidFill>
            </a:endParaRPr>
          </a:p>
        </p:txBody>
      </p:sp>
      <p:cxnSp>
        <p:nvCxnSpPr>
          <p:cNvPr id="30" name="Connector: Elbow 16">
            <a:extLst>
              <a:ext uri="{FF2B5EF4-FFF2-40B4-BE49-F238E27FC236}">
                <a16:creationId xmlns:a16="http://schemas.microsoft.com/office/drawing/2014/main" id="{97144767-6F88-408A-B98A-CE24662EFF5A}"/>
              </a:ext>
            </a:extLst>
          </p:cNvPr>
          <p:cNvCxnSpPr>
            <a:cxnSpLocks/>
            <a:stCxn id="25" idx="3"/>
            <a:endCxn id="26" idx="1"/>
          </p:cNvCxnSpPr>
          <p:nvPr/>
        </p:nvCxnSpPr>
        <p:spPr>
          <a:xfrm flipV="1">
            <a:off x="2562139" y="2819702"/>
            <a:ext cx="657311" cy="1083050"/>
          </a:xfrm>
          <a:prstGeom prst="bentConnector3">
            <a:avLst/>
          </a:prstGeom>
          <a:ln w="28575"/>
        </p:spPr>
        <p:style>
          <a:lnRef idx="1">
            <a:schemeClr val="accent1"/>
          </a:lnRef>
          <a:fillRef idx="0">
            <a:schemeClr val="accent1"/>
          </a:fillRef>
          <a:effectRef idx="0">
            <a:schemeClr val="accent1"/>
          </a:effectRef>
          <a:fontRef idx="minor">
            <a:schemeClr val="tx1"/>
          </a:fontRef>
        </p:style>
      </p:cxnSp>
      <p:cxnSp>
        <p:nvCxnSpPr>
          <p:cNvPr id="31" name="Connector: Elbow 18">
            <a:extLst>
              <a:ext uri="{FF2B5EF4-FFF2-40B4-BE49-F238E27FC236}">
                <a16:creationId xmlns:a16="http://schemas.microsoft.com/office/drawing/2014/main" id="{68023470-C054-446C-BFFD-B453A3BAF6B8}"/>
              </a:ext>
            </a:extLst>
          </p:cNvPr>
          <p:cNvCxnSpPr>
            <a:cxnSpLocks/>
            <a:stCxn id="25" idx="3"/>
            <a:endCxn id="27" idx="1"/>
          </p:cNvCxnSpPr>
          <p:nvPr/>
        </p:nvCxnSpPr>
        <p:spPr>
          <a:xfrm>
            <a:off x="2562139" y="3902752"/>
            <a:ext cx="657311" cy="1083050"/>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
        <p:nvSpPr>
          <p:cNvPr id="32" name="Oval 2">
            <a:extLst>
              <a:ext uri="{FF2B5EF4-FFF2-40B4-BE49-F238E27FC236}">
                <a16:creationId xmlns:a16="http://schemas.microsoft.com/office/drawing/2014/main" id="{09433BB1-6754-40A0-A92F-38FE1B2BF027}"/>
              </a:ext>
            </a:extLst>
          </p:cNvPr>
          <p:cNvSpPr/>
          <p:nvPr/>
        </p:nvSpPr>
        <p:spPr>
          <a:xfrm>
            <a:off x="3100387" y="1930556"/>
            <a:ext cx="409575" cy="409575"/>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1</a:t>
            </a:r>
          </a:p>
        </p:txBody>
      </p:sp>
      <p:sp>
        <p:nvSpPr>
          <p:cNvPr id="33" name="Oval 17">
            <a:extLst>
              <a:ext uri="{FF2B5EF4-FFF2-40B4-BE49-F238E27FC236}">
                <a16:creationId xmlns:a16="http://schemas.microsoft.com/office/drawing/2014/main" id="{C0395540-DC8B-4870-9525-F60CFA3E3787}"/>
              </a:ext>
            </a:extLst>
          </p:cNvPr>
          <p:cNvSpPr/>
          <p:nvPr/>
        </p:nvSpPr>
        <p:spPr>
          <a:xfrm>
            <a:off x="3100387" y="4003485"/>
            <a:ext cx="409575" cy="409575"/>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2</a:t>
            </a:r>
          </a:p>
        </p:txBody>
      </p:sp>
    </p:spTree>
    <p:extLst>
      <p:ext uri="{BB962C8B-B14F-4D97-AF65-F5344CB8AC3E}">
        <p14:creationId xmlns:p14="http://schemas.microsoft.com/office/powerpoint/2010/main" val="3249218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24CA2-0F31-49FD-B07E-B7A9E5B95063}"/>
              </a:ext>
            </a:extLst>
          </p:cNvPr>
          <p:cNvSpPr>
            <a:spLocks noGrp="1"/>
          </p:cNvSpPr>
          <p:nvPr>
            <p:ph type="title"/>
          </p:nvPr>
        </p:nvSpPr>
        <p:spPr>
          <a:xfrm>
            <a:off x="601434" y="438604"/>
            <a:ext cx="10931754" cy="460800"/>
          </a:xfrm>
        </p:spPr>
        <p:txBody>
          <a:bodyPr>
            <a:noAutofit/>
          </a:bodyPr>
          <a:lstStyle/>
          <a:p>
            <a:r>
              <a:rPr lang="zh-CN" altLang="en-US" dirty="0"/>
              <a:t>当前水基金已完成水源地评估和示范区建设，未来进一步规模化和实现理想效果仍需解决四方面问题</a:t>
            </a:r>
            <a:endParaRPr lang="ca-ES" dirty="0"/>
          </a:p>
        </p:txBody>
      </p:sp>
      <p:sp>
        <p:nvSpPr>
          <p:cNvPr id="3" name="灯片编号占位符 2">
            <a:extLst>
              <a:ext uri="{FF2B5EF4-FFF2-40B4-BE49-F238E27FC236}">
                <a16:creationId xmlns:a16="http://schemas.microsoft.com/office/drawing/2014/main" id="{121F4090-03D2-4FB7-9A90-CF5C0126C3FC}"/>
              </a:ext>
            </a:extLst>
          </p:cNvPr>
          <p:cNvSpPr>
            <a:spLocks noGrp="1"/>
          </p:cNvSpPr>
          <p:nvPr>
            <p:ph type="sldNum" sz="quarter" idx="14"/>
          </p:nvPr>
        </p:nvSpPr>
        <p:spPr/>
        <p:txBody>
          <a:bodyPr/>
          <a:lstStyle/>
          <a:p>
            <a:fld id="{E6049C3D-CCF1-41B9-A681-D61E0CAE4A17}" type="slidenum">
              <a:rPr lang="en-US" altLang="zh-CN" smtClean="0"/>
              <a:pPr/>
              <a:t>17</a:t>
            </a:fld>
            <a:endParaRPr lang="en-US" dirty="0"/>
          </a:p>
        </p:txBody>
      </p:sp>
      <p:sp>
        <p:nvSpPr>
          <p:cNvPr id="4" name="文本占位符 3">
            <a:extLst>
              <a:ext uri="{FF2B5EF4-FFF2-40B4-BE49-F238E27FC236}">
                <a16:creationId xmlns:a16="http://schemas.microsoft.com/office/drawing/2014/main" id="{6627DAC1-7DC5-47B2-99C3-81D1CEFD6052}"/>
              </a:ext>
            </a:extLst>
          </p:cNvPr>
          <p:cNvSpPr>
            <a:spLocks noGrp="1"/>
          </p:cNvSpPr>
          <p:nvPr>
            <p:ph type="body" sz="quarter" idx="15"/>
          </p:nvPr>
        </p:nvSpPr>
        <p:spPr/>
        <p:txBody>
          <a:bodyPr/>
          <a:lstStyle/>
          <a:p>
            <a:endParaRPr lang="ca-ES"/>
          </a:p>
        </p:txBody>
      </p:sp>
      <p:sp>
        <p:nvSpPr>
          <p:cNvPr id="15" name="AutoShape 6">
            <a:extLst>
              <a:ext uri="{FF2B5EF4-FFF2-40B4-BE49-F238E27FC236}">
                <a16:creationId xmlns:a16="http://schemas.microsoft.com/office/drawing/2014/main" id="{67A3AEA3-5B6C-4B8B-9023-36681FBD463F}"/>
              </a:ext>
            </a:extLst>
          </p:cNvPr>
          <p:cNvSpPr>
            <a:spLocks noChangeArrowheads="1"/>
          </p:cNvSpPr>
          <p:nvPr/>
        </p:nvSpPr>
        <p:spPr bwMode="auto">
          <a:xfrm rot="5400000">
            <a:off x="9153419" y="-562864"/>
            <a:ext cx="689764" cy="4023740"/>
          </a:xfrm>
          <a:prstGeom prst="homePlate">
            <a:avLst>
              <a:gd name="adj" fmla="val 15185"/>
            </a:avLst>
          </a:prstGeom>
          <a:solidFill>
            <a:srgbClr val="2898D8"/>
          </a:solidFill>
          <a:ln>
            <a:noFill/>
          </a:ln>
          <a:effectLst>
            <a:outerShdw dist="35921" dir="2700000" algn="ctr" rotWithShape="0">
              <a:srgbClr val="366B7E"/>
            </a:outerShdw>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0" cap="none" spc="0" normalizeH="0" baseline="0" noProof="0">
              <a:ln>
                <a:noFill/>
              </a:ln>
              <a:solidFill>
                <a:srgbClr val="000000"/>
              </a:solidFill>
              <a:effectLst/>
              <a:uLnTx/>
              <a:uFillTx/>
              <a:latin typeface="+mn-ea"/>
              <a:ea typeface="+mn-ea"/>
              <a:cs typeface="+mn-cs"/>
            </a:endParaRPr>
          </a:p>
        </p:txBody>
      </p:sp>
      <p:sp>
        <p:nvSpPr>
          <p:cNvPr id="16" name="Rectangle 7">
            <a:extLst>
              <a:ext uri="{FF2B5EF4-FFF2-40B4-BE49-F238E27FC236}">
                <a16:creationId xmlns:a16="http://schemas.microsoft.com/office/drawing/2014/main" id="{5AC55F54-1A95-4CB4-983A-56BE437AF301}"/>
              </a:ext>
            </a:extLst>
          </p:cNvPr>
          <p:cNvSpPr>
            <a:spLocks noChangeArrowheads="1"/>
          </p:cNvSpPr>
          <p:nvPr/>
        </p:nvSpPr>
        <p:spPr bwMode="auto">
          <a:xfrm>
            <a:off x="7714622" y="2129553"/>
            <a:ext cx="3616780" cy="35975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defTabSz="330200">
              <a:tabLst>
                <a:tab pos="8521700" algn="r"/>
              </a:tabLst>
              <a:defRPr sz="1300" b="1">
                <a:solidFill>
                  <a:srgbClr val="000000"/>
                </a:solidFill>
                <a:latin typeface="Arial" panose="020B0604020202020204" pitchFamily="34" charset="0"/>
                <a:ea typeface="宋体" panose="02010600030101010101" pitchFamily="2" charset="-122"/>
              </a:defRPr>
            </a:lvl1pPr>
            <a:lvl2pPr marL="190500" indent="-188913" defTabSz="330200">
              <a:tabLst>
                <a:tab pos="8521700" algn="r"/>
              </a:tabLst>
              <a:defRPr sz="1300" b="1">
                <a:solidFill>
                  <a:srgbClr val="000000"/>
                </a:solidFill>
                <a:latin typeface="Arial" panose="020B0604020202020204" pitchFamily="34" charset="0"/>
                <a:ea typeface="宋体" panose="02010600030101010101" pitchFamily="2" charset="-122"/>
              </a:defRPr>
            </a:lvl2pPr>
            <a:lvl3pPr marL="1143000" indent="-228600" defTabSz="330200">
              <a:tabLst>
                <a:tab pos="8521700" algn="r"/>
              </a:tabLst>
              <a:defRPr sz="1300" b="1">
                <a:solidFill>
                  <a:srgbClr val="000000"/>
                </a:solidFill>
                <a:latin typeface="Arial" panose="020B0604020202020204" pitchFamily="34" charset="0"/>
                <a:ea typeface="宋体" panose="02010600030101010101" pitchFamily="2" charset="-122"/>
              </a:defRPr>
            </a:lvl3pPr>
            <a:lvl4pPr marL="1600200" indent="-228600" defTabSz="330200">
              <a:tabLst>
                <a:tab pos="8521700" algn="r"/>
              </a:tabLst>
              <a:defRPr sz="1300" b="1">
                <a:solidFill>
                  <a:srgbClr val="000000"/>
                </a:solidFill>
                <a:latin typeface="Arial" panose="020B0604020202020204" pitchFamily="34" charset="0"/>
                <a:ea typeface="宋体" panose="02010600030101010101" pitchFamily="2" charset="-122"/>
              </a:defRPr>
            </a:lvl4pPr>
            <a:lvl5pPr marL="2057400" indent="-228600" defTabSz="330200">
              <a:tabLst>
                <a:tab pos="8521700" algn="r"/>
              </a:tabLst>
              <a:defRPr sz="1300" b="1">
                <a:solidFill>
                  <a:srgbClr val="000000"/>
                </a:solidFill>
                <a:latin typeface="Arial" panose="020B0604020202020204" pitchFamily="34" charset="0"/>
                <a:ea typeface="宋体" panose="02010600030101010101" pitchFamily="2" charset="-122"/>
              </a:defRPr>
            </a:lvl5pPr>
            <a:lvl6pPr marL="2514600" indent="-228600" defTabSz="330200" eaLnBrk="0" fontAlgn="base" hangingPunct="0">
              <a:spcBef>
                <a:spcPct val="0"/>
              </a:spcBef>
              <a:spcAft>
                <a:spcPct val="0"/>
              </a:spcAft>
              <a:tabLst>
                <a:tab pos="8521700" algn="r"/>
              </a:tabLst>
              <a:defRPr sz="1300" b="1">
                <a:solidFill>
                  <a:srgbClr val="000000"/>
                </a:solidFill>
                <a:latin typeface="Arial" panose="020B0604020202020204" pitchFamily="34" charset="0"/>
                <a:ea typeface="宋体" panose="02010600030101010101" pitchFamily="2" charset="-122"/>
              </a:defRPr>
            </a:lvl6pPr>
            <a:lvl7pPr marL="2971800" indent="-228600" defTabSz="330200" eaLnBrk="0" fontAlgn="base" hangingPunct="0">
              <a:spcBef>
                <a:spcPct val="0"/>
              </a:spcBef>
              <a:spcAft>
                <a:spcPct val="0"/>
              </a:spcAft>
              <a:tabLst>
                <a:tab pos="8521700" algn="r"/>
              </a:tabLst>
              <a:defRPr sz="1300" b="1">
                <a:solidFill>
                  <a:srgbClr val="000000"/>
                </a:solidFill>
                <a:latin typeface="Arial" panose="020B0604020202020204" pitchFamily="34" charset="0"/>
                <a:ea typeface="宋体" panose="02010600030101010101" pitchFamily="2" charset="-122"/>
              </a:defRPr>
            </a:lvl7pPr>
            <a:lvl8pPr marL="3429000" indent="-228600" defTabSz="330200" eaLnBrk="0" fontAlgn="base" hangingPunct="0">
              <a:spcBef>
                <a:spcPct val="0"/>
              </a:spcBef>
              <a:spcAft>
                <a:spcPct val="0"/>
              </a:spcAft>
              <a:tabLst>
                <a:tab pos="8521700" algn="r"/>
              </a:tabLst>
              <a:defRPr sz="1300" b="1">
                <a:solidFill>
                  <a:srgbClr val="000000"/>
                </a:solidFill>
                <a:latin typeface="Arial" panose="020B0604020202020204" pitchFamily="34" charset="0"/>
                <a:ea typeface="宋体" panose="02010600030101010101" pitchFamily="2" charset="-122"/>
              </a:defRPr>
            </a:lvl8pPr>
            <a:lvl9pPr marL="3886200" indent="-228600" defTabSz="330200" eaLnBrk="0" fontAlgn="base" hangingPunct="0">
              <a:spcBef>
                <a:spcPct val="0"/>
              </a:spcBef>
              <a:spcAft>
                <a:spcPct val="0"/>
              </a:spcAft>
              <a:tabLst>
                <a:tab pos="8521700" algn="r"/>
              </a:tabLst>
              <a:defRPr sz="1300" b="1">
                <a:solidFill>
                  <a:srgbClr val="000000"/>
                </a:solidFill>
                <a:latin typeface="Arial" panose="020B0604020202020204" pitchFamily="34" charset="0"/>
                <a:ea typeface="宋体" panose="02010600030101010101" pitchFamily="2" charset="-122"/>
              </a:defRPr>
            </a:lvl9pPr>
          </a:lstStyle>
          <a:p>
            <a:pPr marL="1587" marR="0" lvl="1" indent="0" algn="l" defTabSz="330200" rtl="0" eaLnBrk="0" fontAlgn="base" latinLnBrk="0" hangingPunct="0">
              <a:lnSpc>
                <a:spcPct val="120000"/>
              </a:lnSpc>
              <a:spcBef>
                <a:spcPct val="0"/>
              </a:spcBef>
              <a:spcAft>
                <a:spcPct val="0"/>
              </a:spcAft>
              <a:buClrTx/>
              <a:buSzTx/>
              <a:buFontTx/>
              <a:buNone/>
              <a:tabLst>
                <a:tab pos="8521700" algn="r"/>
              </a:tabLst>
              <a:defRPr/>
            </a:pPr>
            <a:r>
              <a:rPr kumimoji="1" lang="en-US" altLang="zh-CN" sz="1400" b="1" i="0" u="none" strike="noStrike" kern="0" cap="none" spc="0" normalizeH="0" baseline="0" noProof="0" dirty="0">
                <a:ln>
                  <a:noFill/>
                </a:ln>
                <a:solidFill>
                  <a:srgbClr val="000000"/>
                </a:solidFill>
                <a:effectLst/>
                <a:uLnTx/>
                <a:uFillTx/>
                <a:latin typeface="+mn-ea"/>
                <a:ea typeface="+mn-ea"/>
                <a:cs typeface="+mn-cs"/>
              </a:rPr>
              <a:t>1. </a:t>
            </a:r>
            <a:r>
              <a:rPr kumimoji="1" lang="zh-CN" altLang="en-US" sz="1400" b="1" i="0" u="none" strike="noStrike" kern="0" cap="none" spc="0" normalizeH="0" baseline="0" noProof="0" dirty="0">
                <a:ln>
                  <a:noFill/>
                </a:ln>
                <a:solidFill>
                  <a:srgbClr val="000000"/>
                </a:solidFill>
                <a:effectLst/>
                <a:uLnTx/>
                <a:uFillTx/>
                <a:latin typeface="+mn-ea"/>
                <a:ea typeface="+mn-ea"/>
                <a:cs typeface="+mn-cs"/>
              </a:rPr>
              <a:t>保护工作</a:t>
            </a:r>
            <a:endParaRPr kumimoji="1" lang="en-US" altLang="zh-CN" sz="1400" b="1" i="0" u="none" strike="noStrike" kern="0" cap="none" spc="0" normalizeH="0" baseline="0" noProof="0" dirty="0">
              <a:ln>
                <a:noFill/>
              </a:ln>
              <a:solidFill>
                <a:srgbClr val="000000"/>
              </a:solidFill>
              <a:effectLst/>
              <a:uLnTx/>
              <a:uFillTx/>
              <a:latin typeface="+mn-ea"/>
              <a:ea typeface="+mn-ea"/>
              <a:cs typeface="+mn-cs"/>
            </a:endParaRPr>
          </a:p>
          <a:p>
            <a:pPr marL="287337" marR="0" lvl="1" indent="-285750" algn="l" defTabSz="330200" rtl="0" eaLnBrk="0" fontAlgn="base" latinLnBrk="0" hangingPunct="0">
              <a:lnSpc>
                <a:spcPct val="120000"/>
              </a:lnSpc>
              <a:spcBef>
                <a:spcPct val="0"/>
              </a:spcBef>
              <a:spcAft>
                <a:spcPct val="0"/>
              </a:spcAft>
              <a:buClrTx/>
              <a:buSzTx/>
              <a:buFont typeface="Arial" panose="020B0604020202020204" pitchFamily="34" charset="0"/>
              <a:buChar char="•"/>
              <a:tabLst>
                <a:tab pos="8521700" algn="r"/>
              </a:tabLst>
              <a:defRPr/>
            </a:pPr>
            <a:r>
              <a:rPr kumimoji="1" lang="zh-CN" altLang="en-US" sz="1400" b="1" i="0" u="none" strike="noStrike" kern="0" cap="none" spc="0" normalizeH="0" baseline="0" noProof="0" dirty="0">
                <a:ln>
                  <a:noFill/>
                </a:ln>
                <a:solidFill>
                  <a:srgbClr val="000000"/>
                </a:solidFill>
                <a:effectLst/>
                <a:uLnTx/>
                <a:uFillTx/>
                <a:latin typeface="+mn-ea"/>
                <a:ea typeface="+mn-ea"/>
                <a:cs typeface="+mn-cs"/>
              </a:rPr>
              <a:t>控制水体污染的工作实施难度较大：</a:t>
            </a:r>
            <a:r>
              <a:rPr kumimoji="1" lang="zh-CN" altLang="en-US" sz="1400" b="0" i="0" u="none" strike="noStrike" kern="0" cap="none" spc="0" normalizeH="0" baseline="0" noProof="0" dirty="0">
                <a:ln>
                  <a:noFill/>
                </a:ln>
                <a:solidFill>
                  <a:srgbClr val="000000"/>
                </a:solidFill>
                <a:effectLst/>
                <a:uLnTx/>
                <a:uFillTx/>
                <a:latin typeface="+mn-ea"/>
                <a:ea typeface="+mn-ea"/>
                <a:cs typeface="+mn-cs"/>
              </a:rPr>
              <a:t>受千岛湖流域人口需求和坡地地形影响，除草剂、肥料的流失率高达</a:t>
            </a:r>
            <a:r>
              <a:rPr kumimoji="1" lang="en-US" altLang="zh-CN" sz="1400" b="0" i="0" u="none" strike="noStrike" kern="0" cap="none" spc="0" normalizeH="0" baseline="0" noProof="0" dirty="0">
                <a:ln>
                  <a:noFill/>
                </a:ln>
                <a:solidFill>
                  <a:srgbClr val="000000"/>
                </a:solidFill>
                <a:effectLst/>
                <a:uLnTx/>
                <a:uFillTx/>
                <a:latin typeface="+mn-ea"/>
                <a:ea typeface="+mn-ea"/>
                <a:cs typeface="+mn-cs"/>
              </a:rPr>
              <a:t>80%-90%</a:t>
            </a:r>
            <a:r>
              <a:rPr kumimoji="1" lang="zh-CN" altLang="en-US" sz="1400" b="0" i="0" u="none" strike="noStrike" kern="0" cap="none" spc="0" normalizeH="0" baseline="0" noProof="0" dirty="0">
                <a:ln>
                  <a:noFill/>
                </a:ln>
                <a:solidFill>
                  <a:srgbClr val="000000"/>
                </a:solidFill>
                <a:effectLst/>
                <a:uLnTx/>
                <a:uFillTx/>
                <a:latin typeface="+mn-ea"/>
                <a:ea typeface="+mn-ea"/>
                <a:cs typeface="+mn-cs"/>
              </a:rPr>
              <a:t>。</a:t>
            </a:r>
            <a:endParaRPr kumimoji="1" lang="en-US" altLang="zh-CN" sz="1400" b="0" i="0" u="none" strike="noStrike" kern="0" cap="none" spc="0" normalizeH="0" baseline="0" noProof="0" dirty="0">
              <a:ln>
                <a:noFill/>
              </a:ln>
              <a:solidFill>
                <a:srgbClr val="000000"/>
              </a:solidFill>
              <a:effectLst/>
              <a:uLnTx/>
              <a:uFillTx/>
              <a:latin typeface="+mn-ea"/>
              <a:ea typeface="+mn-ea"/>
              <a:cs typeface="+mn-cs"/>
            </a:endParaRPr>
          </a:p>
          <a:p>
            <a:pPr marL="1587" marR="0" lvl="1" indent="0" algn="l" defTabSz="330200" rtl="0" eaLnBrk="0" fontAlgn="base" latinLnBrk="0" hangingPunct="0">
              <a:lnSpc>
                <a:spcPct val="120000"/>
              </a:lnSpc>
              <a:spcBef>
                <a:spcPct val="0"/>
              </a:spcBef>
              <a:spcAft>
                <a:spcPct val="0"/>
              </a:spcAft>
              <a:buClrTx/>
              <a:buSzTx/>
              <a:buFontTx/>
              <a:buNone/>
              <a:tabLst>
                <a:tab pos="8521700" algn="r"/>
              </a:tabLst>
              <a:defRPr/>
            </a:pPr>
            <a:r>
              <a:rPr kumimoji="1" lang="en-US" altLang="zh-CN" sz="1400" b="1" i="0" u="none" strike="noStrike" kern="0" cap="none" spc="0" normalizeH="0" baseline="0" noProof="0" dirty="0">
                <a:ln>
                  <a:noFill/>
                </a:ln>
                <a:solidFill>
                  <a:srgbClr val="000000"/>
                </a:solidFill>
                <a:effectLst/>
                <a:uLnTx/>
                <a:uFillTx/>
                <a:latin typeface="+mn-ea"/>
                <a:ea typeface="+mn-ea"/>
                <a:cs typeface="+mn-cs"/>
              </a:rPr>
              <a:t>2. </a:t>
            </a:r>
            <a:r>
              <a:rPr kumimoji="1" lang="zh-CN" altLang="en-US" sz="1400" b="1" i="0" u="none" strike="noStrike" kern="0" cap="none" spc="0" normalizeH="0" baseline="0" noProof="0" dirty="0">
                <a:ln>
                  <a:noFill/>
                </a:ln>
                <a:solidFill>
                  <a:srgbClr val="000000"/>
                </a:solidFill>
                <a:effectLst/>
                <a:uLnTx/>
                <a:uFillTx/>
                <a:latin typeface="+mn-ea"/>
                <a:ea typeface="+mn-ea"/>
                <a:cs typeface="+mn-cs"/>
              </a:rPr>
              <a:t>资金规模</a:t>
            </a:r>
            <a:endParaRPr kumimoji="1" lang="en-US" altLang="zh-CN" sz="1400" b="1" i="0" u="none" strike="noStrike" kern="0" cap="none" spc="0" normalizeH="0" baseline="0" noProof="0" dirty="0">
              <a:ln>
                <a:noFill/>
              </a:ln>
              <a:solidFill>
                <a:srgbClr val="000000"/>
              </a:solidFill>
              <a:effectLst/>
              <a:uLnTx/>
              <a:uFillTx/>
              <a:latin typeface="+mn-ea"/>
              <a:ea typeface="+mn-ea"/>
              <a:cs typeface="+mn-cs"/>
            </a:endParaRPr>
          </a:p>
          <a:p>
            <a:pPr marL="287337" marR="0" lvl="1" indent="-285750" algn="l" defTabSz="330200" rtl="0" eaLnBrk="0" fontAlgn="base" latinLnBrk="0" hangingPunct="0">
              <a:lnSpc>
                <a:spcPct val="120000"/>
              </a:lnSpc>
              <a:spcBef>
                <a:spcPct val="0"/>
              </a:spcBef>
              <a:spcAft>
                <a:spcPct val="0"/>
              </a:spcAft>
              <a:buClrTx/>
              <a:buSzTx/>
              <a:buFont typeface="Arial" panose="020B0604020202020204" pitchFamily="34" charset="0"/>
              <a:buChar char="•"/>
              <a:tabLst>
                <a:tab pos="8521700" algn="r"/>
              </a:tabLst>
              <a:defRPr/>
            </a:pPr>
            <a:r>
              <a:rPr kumimoji="1" lang="zh-CN" altLang="en-US" sz="1400" b="0" i="0" u="none" strike="noStrike" kern="0" cap="none" spc="0" normalizeH="0" baseline="0" noProof="0" dirty="0">
                <a:ln>
                  <a:noFill/>
                </a:ln>
                <a:solidFill>
                  <a:srgbClr val="000000"/>
                </a:solidFill>
                <a:effectLst/>
                <a:uLnTx/>
                <a:uFillTx/>
                <a:latin typeface="+mn-ea"/>
                <a:ea typeface="+mn-ea"/>
                <a:cs typeface="+mn-cs"/>
              </a:rPr>
              <a:t>千岛湖初始资金</a:t>
            </a:r>
            <a:r>
              <a:rPr kumimoji="1" lang="en-US" altLang="zh-CN" sz="1400" b="0" i="0" u="none" strike="noStrike" kern="0" cap="none" spc="0" normalizeH="0" baseline="0" noProof="0" dirty="0">
                <a:ln>
                  <a:noFill/>
                </a:ln>
                <a:solidFill>
                  <a:srgbClr val="000000"/>
                </a:solidFill>
                <a:effectLst/>
                <a:uLnTx/>
                <a:uFillTx/>
                <a:latin typeface="+mn-ea"/>
                <a:ea typeface="+mn-ea"/>
                <a:cs typeface="+mn-cs"/>
              </a:rPr>
              <a:t>1</a:t>
            </a:r>
            <a:r>
              <a:rPr kumimoji="1" lang="zh-CN" altLang="en-US" sz="1400" b="0" i="0" u="none" strike="noStrike" kern="0" cap="none" spc="0" normalizeH="0" baseline="0" noProof="0" dirty="0">
                <a:ln>
                  <a:noFill/>
                </a:ln>
                <a:solidFill>
                  <a:srgbClr val="000000"/>
                </a:solidFill>
                <a:effectLst/>
                <a:uLnTx/>
                <a:uFillTx/>
                <a:latin typeface="+mn-ea"/>
                <a:ea typeface="+mn-ea"/>
                <a:cs typeface="+mn-cs"/>
              </a:rPr>
              <a:t>千万，整治所需资金规模较大，整治难度较高</a:t>
            </a:r>
            <a:endParaRPr kumimoji="1" lang="en-US" altLang="zh-CN" sz="1400" b="0" i="0" u="none" strike="noStrike" kern="0" cap="none" spc="0" normalizeH="0" baseline="0" noProof="0" dirty="0">
              <a:ln>
                <a:noFill/>
              </a:ln>
              <a:solidFill>
                <a:srgbClr val="000000"/>
              </a:solidFill>
              <a:effectLst/>
              <a:uLnTx/>
              <a:uFillTx/>
              <a:latin typeface="+mn-ea"/>
              <a:ea typeface="+mn-ea"/>
              <a:cs typeface="+mn-cs"/>
            </a:endParaRPr>
          </a:p>
          <a:p>
            <a:pPr marL="287337" marR="0" lvl="1" indent="-285750" algn="l" defTabSz="330200" rtl="0" eaLnBrk="0" fontAlgn="base" latinLnBrk="0" hangingPunct="0">
              <a:lnSpc>
                <a:spcPct val="120000"/>
              </a:lnSpc>
              <a:spcBef>
                <a:spcPct val="0"/>
              </a:spcBef>
              <a:spcAft>
                <a:spcPct val="0"/>
              </a:spcAft>
              <a:buClrTx/>
              <a:buSzTx/>
              <a:buFont typeface="Arial" panose="020B0604020202020204" pitchFamily="34" charset="0"/>
              <a:buChar char="•"/>
              <a:tabLst>
                <a:tab pos="8521700" algn="r"/>
              </a:tabLst>
              <a:defRPr/>
            </a:pPr>
            <a:r>
              <a:rPr kumimoji="1" lang="zh-CN" altLang="en-US" sz="1400" b="0" i="0" u="none" strike="noStrike" kern="0" cap="none" spc="0" normalizeH="0" baseline="0" noProof="0" dirty="0">
                <a:ln>
                  <a:noFill/>
                </a:ln>
                <a:solidFill>
                  <a:srgbClr val="000000"/>
                </a:solidFill>
                <a:effectLst/>
                <a:uLnTx/>
                <a:uFillTx/>
                <a:latin typeface="+mn-ea"/>
                <a:ea typeface="+mn-ea"/>
                <a:cs typeface="+mn-cs"/>
              </a:rPr>
              <a:t>无法仅靠一方实力整治，尚待与政府和其他方建立合作关系、共同发力</a:t>
            </a:r>
            <a:endParaRPr kumimoji="1" lang="en-US" altLang="zh-CN" sz="1400" b="0" i="0" u="none" strike="noStrike" kern="0" cap="none" spc="0" normalizeH="0" baseline="0" noProof="0" dirty="0">
              <a:ln>
                <a:noFill/>
              </a:ln>
              <a:solidFill>
                <a:srgbClr val="000000"/>
              </a:solidFill>
              <a:effectLst/>
              <a:uLnTx/>
              <a:uFillTx/>
              <a:latin typeface="+mn-ea"/>
              <a:ea typeface="+mn-ea"/>
              <a:cs typeface="+mn-cs"/>
            </a:endParaRPr>
          </a:p>
          <a:p>
            <a:pPr marL="1587" marR="0" lvl="1" indent="0" algn="l" defTabSz="330200" rtl="0" eaLnBrk="0" fontAlgn="base" latinLnBrk="0" hangingPunct="0">
              <a:lnSpc>
                <a:spcPct val="120000"/>
              </a:lnSpc>
              <a:spcBef>
                <a:spcPct val="0"/>
              </a:spcBef>
              <a:spcAft>
                <a:spcPct val="0"/>
              </a:spcAft>
              <a:buClrTx/>
              <a:buSzTx/>
              <a:buFontTx/>
              <a:buNone/>
              <a:tabLst>
                <a:tab pos="8521700" algn="r"/>
              </a:tabLst>
              <a:defRPr/>
            </a:pPr>
            <a:r>
              <a:rPr kumimoji="1" lang="en-US" altLang="zh-CN" sz="1400" b="1" i="0" u="none" strike="noStrike" kern="0" cap="none" spc="0" normalizeH="0" baseline="0" noProof="0" dirty="0">
                <a:ln>
                  <a:noFill/>
                </a:ln>
                <a:solidFill>
                  <a:srgbClr val="000000"/>
                </a:solidFill>
                <a:effectLst/>
                <a:uLnTx/>
                <a:uFillTx/>
                <a:latin typeface="+mn-ea"/>
                <a:ea typeface="+mn-ea"/>
                <a:cs typeface="+mn-cs"/>
              </a:rPr>
              <a:t>3. </a:t>
            </a:r>
            <a:r>
              <a:rPr kumimoji="1" lang="zh-CN" altLang="en-US" sz="1400" b="1" i="0" u="none" strike="noStrike" kern="0" cap="none" spc="0" normalizeH="0" baseline="0" noProof="0" dirty="0">
                <a:ln>
                  <a:noFill/>
                </a:ln>
                <a:solidFill>
                  <a:srgbClr val="000000"/>
                </a:solidFill>
                <a:effectLst/>
                <a:uLnTx/>
                <a:uFillTx/>
                <a:latin typeface="+mn-ea"/>
                <a:ea typeface="+mn-ea"/>
                <a:cs typeface="+mn-cs"/>
              </a:rPr>
              <a:t>专业人才</a:t>
            </a:r>
            <a:endParaRPr kumimoji="1" lang="en-US" altLang="zh-CN" sz="1400" b="1" i="0" u="none" strike="noStrike" kern="0" cap="none" spc="0" normalizeH="0" baseline="0" noProof="0" dirty="0">
              <a:ln>
                <a:noFill/>
              </a:ln>
              <a:solidFill>
                <a:srgbClr val="000000"/>
              </a:solidFill>
              <a:effectLst/>
              <a:uLnTx/>
              <a:uFillTx/>
              <a:latin typeface="+mn-ea"/>
              <a:ea typeface="+mn-ea"/>
              <a:cs typeface="+mn-cs"/>
            </a:endParaRPr>
          </a:p>
          <a:p>
            <a:pPr marL="287337" marR="0" lvl="1" indent="-285750" algn="l" defTabSz="330200" rtl="0" eaLnBrk="0" fontAlgn="base" latinLnBrk="0" hangingPunct="0">
              <a:lnSpc>
                <a:spcPct val="120000"/>
              </a:lnSpc>
              <a:spcBef>
                <a:spcPct val="0"/>
              </a:spcBef>
              <a:spcAft>
                <a:spcPct val="0"/>
              </a:spcAft>
              <a:buClrTx/>
              <a:buSzTx/>
              <a:buFont typeface="Arial" panose="020B0604020202020204" pitchFamily="34" charset="0"/>
              <a:buChar char="•"/>
              <a:tabLst>
                <a:tab pos="8521700" algn="r"/>
              </a:tabLst>
              <a:defRPr/>
            </a:pPr>
            <a:r>
              <a:rPr kumimoji="1" lang="zh-CN" altLang="en-US" sz="1400" b="0" i="0" u="none" strike="noStrike" kern="0" cap="none" spc="0" normalizeH="0" baseline="0" noProof="0" dirty="0">
                <a:ln>
                  <a:noFill/>
                </a:ln>
                <a:solidFill>
                  <a:srgbClr val="000000"/>
                </a:solidFill>
                <a:effectLst/>
                <a:uLnTx/>
                <a:uFillTx/>
                <a:latin typeface="+mn-ea"/>
                <a:ea typeface="+mn-ea"/>
                <a:cs typeface="+mn-cs"/>
              </a:rPr>
              <a:t>受区位等因素影响，缺乏在农户调研、保护工作、公益组织等方面的志愿者</a:t>
            </a:r>
            <a:endParaRPr kumimoji="1" lang="en-US" altLang="zh-CN" sz="1400" b="0" i="0" u="none" strike="noStrike" kern="0" cap="none" spc="0" normalizeH="0" baseline="0" noProof="0" dirty="0">
              <a:ln>
                <a:noFill/>
              </a:ln>
              <a:solidFill>
                <a:srgbClr val="000000"/>
              </a:solidFill>
              <a:effectLst/>
              <a:uLnTx/>
              <a:uFillTx/>
              <a:latin typeface="+mn-ea"/>
              <a:ea typeface="+mn-ea"/>
              <a:cs typeface="+mn-cs"/>
            </a:endParaRPr>
          </a:p>
          <a:p>
            <a:pPr marL="1587" marR="0" lvl="1" indent="0" algn="l" defTabSz="330200" rtl="0" eaLnBrk="0" fontAlgn="base" latinLnBrk="0" hangingPunct="0">
              <a:lnSpc>
                <a:spcPct val="120000"/>
              </a:lnSpc>
              <a:spcBef>
                <a:spcPct val="0"/>
              </a:spcBef>
              <a:spcAft>
                <a:spcPct val="0"/>
              </a:spcAft>
              <a:buClrTx/>
              <a:buSzTx/>
              <a:buFontTx/>
              <a:buNone/>
              <a:tabLst>
                <a:tab pos="8521700" algn="r"/>
              </a:tabLst>
              <a:defRPr/>
            </a:pPr>
            <a:r>
              <a:rPr kumimoji="1" lang="en-US" altLang="zh-CN" sz="1400" b="1" i="0" u="none" strike="noStrike" kern="0" cap="none" spc="0" normalizeH="0" baseline="0" noProof="0" dirty="0">
                <a:ln>
                  <a:noFill/>
                </a:ln>
                <a:solidFill>
                  <a:srgbClr val="000000"/>
                </a:solidFill>
                <a:effectLst/>
                <a:uLnTx/>
                <a:uFillTx/>
                <a:latin typeface="+mn-ea"/>
                <a:ea typeface="+mn-ea"/>
                <a:cs typeface="+mn-cs"/>
              </a:rPr>
              <a:t>4. </a:t>
            </a:r>
            <a:r>
              <a:rPr kumimoji="1" lang="zh-CN" altLang="en-US" sz="1400" b="1" i="0" u="none" strike="noStrike" kern="0" cap="none" spc="0" normalizeH="0" baseline="0" noProof="0" dirty="0">
                <a:ln>
                  <a:noFill/>
                </a:ln>
                <a:solidFill>
                  <a:srgbClr val="000000"/>
                </a:solidFill>
                <a:effectLst/>
                <a:uLnTx/>
                <a:uFillTx/>
                <a:latin typeface="+mn-ea"/>
                <a:ea typeface="+mn-ea"/>
                <a:cs typeface="+mn-cs"/>
              </a:rPr>
              <a:t>推广落实</a:t>
            </a:r>
            <a:endParaRPr kumimoji="1" lang="en-US" altLang="zh-CN" sz="1400" b="1" i="0" u="none" strike="noStrike" kern="0" cap="none" spc="0" normalizeH="0" baseline="0" noProof="0" dirty="0">
              <a:ln>
                <a:noFill/>
              </a:ln>
              <a:solidFill>
                <a:srgbClr val="000000"/>
              </a:solidFill>
              <a:effectLst/>
              <a:uLnTx/>
              <a:uFillTx/>
              <a:latin typeface="+mn-ea"/>
              <a:ea typeface="+mn-ea"/>
              <a:cs typeface="+mn-cs"/>
            </a:endParaRPr>
          </a:p>
          <a:p>
            <a:pPr marL="287337" marR="0" lvl="1" indent="-285750" algn="l" defTabSz="330200" rtl="0" eaLnBrk="0" fontAlgn="base" latinLnBrk="0" hangingPunct="0">
              <a:lnSpc>
                <a:spcPct val="120000"/>
              </a:lnSpc>
              <a:spcBef>
                <a:spcPct val="0"/>
              </a:spcBef>
              <a:spcAft>
                <a:spcPct val="0"/>
              </a:spcAft>
              <a:buClrTx/>
              <a:buSzTx/>
              <a:buFont typeface="Arial" panose="020B0604020202020204" pitchFamily="34" charset="0"/>
              <a:buChar char="•"/>
              <a:tabLst>
                <a:tab pos="8521700" algn="r"/>
              </a:tabLst>
              <a:defRPr/>
            </a:pPr>
            <a:r>
              <a:rPr kumimoji="1" lang="zh-CN" altLang="en-US" sz="1400" b="0" i="0" u="none" strike="noStrike" kern="0" cap="none" spc="0" normalizeH="0" baseline="0" noProof="0" dirty="0">
                <a:ln>
                  <a:noFill/>
                </a:ln>
                <a:solidFill>
                  <a:srgbClr val="000000"/>
                </a:solidFill>
                <a:effectLst/>
                <a:uLnTx/>
                <a:uFillTx/>
                <a:latin typeface="+mn-ea"/>
                <a:ea typeface="+mn-ea"/>
                <a:cs typeface="+mn-cs"/>
              </a:rPr>
              <a:t>保护工作启动后，持续跟踪工作尚待明确</a:t>
            </a:r>
          </a:p>
        </p:txBody>
      </p:sp>
      <p:sp>
        <p:nvSpPr>
          <p:cNvPr id="17" name="Text Box 8">
            <a:extLst>
              <a:ext uri="{FF2B5EF4-FFF2-40B4-BE49-F238E27FC236}">
                <a16:creationId xmlns:a16="http://schemas.microsoft.com/office/drawing/2014/main" id="{D06DB409-4EA3-45F3-879F-BE938EA8DC87}"/>
              </a:ext>
            </a:extLst>
          </p:cNvPr>
          <p:cNvSpPr txBox="1">
            <a:spLocks noChangeArrowheads="1"/>
          </p:cNvSpPr>
          <p:nvPr/>
        </p:nvSpPr>
        <p:spPr bwMode="auto">
          <a:xfrm>
            <a:off x="7205242" y="1294064"/>
            <a:ext cx="4584012"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latin typeface="+mn-ea"/>
                <a:ea typeface="+mn-ea"/>
                <a:cs typeface="+mn-cs"/>
              </a:rPr>
              <a:t>四项待解决问题</a:t>
            </a:r>
          </a:p>
        </p:txBody>
      </p:sp>
      <p:sp>
        <p:nvSpPr>
          <p:cNvPr id="18" name="Freeform 9">
            <a:extLst>
              <a:ext uri="{FF2B5EF4-FFF2-40B4-BE49-F238E27FC236}">
                <a16:creationId xmlns:a16="http://schemas.microsoft.com/office/drawing/2014/main" id="{8BDF535A-9049-416D-A337-A0A0A078362E}"/>
              </a:ext>
            </a:extLst>
          </p:cNvPr>
          <p:cNvSpPr>
            <a:spLocks/>
          </p:cNvSpPr>
          <p:nvPr/>
        </p:nvSpPr>
        <p:spPr bwMode="auto">
          <a:xfrm>
            <a:off x="7511142" y="1934946"/>
            <a:ext cx="4023741" cy="3818930"/>
          </a:xfrm>
          <a:custGeom>
            <a:avLst/>
            <a:gdLst>
              <a:gd name="T0" fmla="*/ 0 w 2475"/>
              <a:gd name="T1" fmla="*/ 0 h 2076"/>
              <a:gd name="T2" fmla="*/ 2147483647 w 2475"/>
              <a:gd name="T3" fmla="*/ 2147483647 h 2076"/>
              <a:gd name="T4" fmla="*/ 2147483647 w 2475"/>
              <a:gd name="T5" fmla="*/ 0 h 2076"/>
              <a:gd name="T6" fmla="*/ 2147483647 w 2475"/>
              <a:gd name="T7" fmla="*/ 2147483647 h 2076"/>
              <a:gd name="T8" fmla="*/ 0 w 2475"/>
              <a:gd name="T9" fmla="*/ 2147483647 h 2076"/>
              <a:gd name="T10" fmla="*/ 0 w 2475"/>
              <a:gd name="T11" fmla="*/ 0 h 20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076">
                <a:moveTo>
                  <a:pt x="0" y="0"/>
                </a:moveTo>
                <a:lnTo>
                  <a:pt x="1228" y="49"/>
                </a:lnTo>
                <a:lnTo>
                  <a:pt x="2475" y="0"/>
                </a:lnTo>
                <a:lnTo>
                  <a:pt x="2475" y="2076"/>
                </a:lnTo>
                <a:lnTo>
                  <a:pt x="0" y="2076"/>
                </a:lnTo>
                <a:lnTo>
                  <a:pt x="0" y="0"/>
                </a:lnTo>
                <a:close/>
              </a:path>
            </a:pathLst>
          </a:custGeom>
          <a:noFill/>
          <a:ln w="28575" cap="flat" cmpd="sng">
            <a:solidFill>
              <a:srgbClr val="2898D8"/>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0" cap="none" spc="0" normalizeH="0" baseline="0" noProof="0">
              <a:ln>
                <a:noFill/>
              </a:ln>
              <a:solidFill>
                <a:srgbClr val="000000"/>
              </a:solidFill>
              <a:effectLst/>
              <a:uLnTx/>
              <a:uFillTx/>
              <a:latin typeface="+mn-ea"/>
              <a:cs typeface="+mn-cs"/>
            </a:endParaRPr>
          </a:p>
        </p:txBody>
      </p:sp>
      <p:sp>
        <p:nvSpPr>
          <p:cNvPr id="19" name="AutoShape 6">
            <a:extLst>
              <a:ext uri="{FF2B5EF4-FFF2-40B4-BE49-F238E27FC236}">
                <a16:creationId xmlns:a16="http://schemas.microsoft.com/office/drawing/2014/main" id="{D32151F5-1105-454C-BE5A-B7984CA6E7DE}"/>
              </a:ext>
            </a:extLst>
          </p:cNvPr>
          <p:cNvSpPr>
            <a:spLocks noChangeArrowheads="1"/>
          </p:cNvSpPr>
          <p:nvPr/>
        </p:nvSpPr>
        <p:spPr bwMode="auto">
          <a:xfrm rot="5400000">
            <a:off x="3645927" y="-1882215"/>
            <a:ext cx="689764" cy="6663994"/>
          </a:xfrm>
          <a:prstGeom prst="homePlate">
            <a:avLst>
              <a:gd name="adj" fmla="val 15185"/>
            </a:avLst>
          </a:prstGeom>
          <a:solidFill>
            <a:srgbClr val="2898D8"/>
          </a:solidFill>
          <a:ln>
            <a:noFill/>
          </a:ln>
          <a:effectLst>
            <a:outerShdw dist="35921" dir="2700000" algn="ctr" rotWithShape="0">
              <a:srgbClr val="366B7E"/>
            </a:outerShdw>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0" cap="none" spc="0" normalizeH="0" baseline="0" noProof="0">
              <a:ln>
                <a:noFill/>
              </a:ln>
              <a:solidFill>
                <a:srgbClr val="000000"/>
              </a:solidFill>
              <a:effectLst/>
              <a:uLnTx/>
              <a:uFillTx/>
              <a:latin typeface="+mn-ea"/>
              <a:ea typeface="+mn-ea"/>
              <a:cs typeface="+mn-cs"/>
            </a:endParaRPr>
          </a:p>
        </p:txBody>
      </p:sp>
      <p:sp>
        <p:nvSpPr>
          <p:cNvPr id="20" name="Text Box 10">
            <a:extLst>
              <a:ext uri="{FF2B5EF4-FFF2-40B4-BE49-F238E27FC236}">
                <a16:creationId xmlns:a16="http://schemas.microsoft.com/office/drawing/2014/main" id="{FEDE8F15-FEC5-43B2-BF72-B25FC6CCD772}"/>
              </a:ext>
            </a:extLst>
          </p:cNvPr>
          <p:cNvSpPr txBox="1">
            <a:spLocks noChangeArrowheads="1"/>
          </p:cNvSpPr>
          <p:nvPr/>
        </p:nvSpPr>
        <p:spPr bwMode="auto">
          <a:xfrm>
            <a:off x="2147719" y="1295099"/>
            <a:ext cx="3680895"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latin typeface="+mn-ea"/>
                <a:ea typeface="+mn-ea"/>
                <a:cs typeface="+mn-cs"/>
              </a:rPr>
              <a:t>水源保护现状</a:t>
            </a:r>
          </a:p>
        </p:txBody>
      </p:sp>
      <p:graphicFrame>
        <p:nvGraphicFramePr>
          <p:cNvPr id="21" name="图示 20">
            <a:extLst>
              <a:ext uri="{FF2B5EF4-FFF2-40B4-BE49-F238E27FC236}">
                <a16:creationId xmlns:a16="http://schemas.microsoft.com/office/drawing/2014/main" id="{32F222B5-875F-4469-AE0E-03F95171108F}"/>
              </a:ext>
            </a:extLst>
          </p:cNvPr>
          <p:cNvGraphicFramePr/>
          <p:nvPr>
            <p:extLst>
              <p:ext uri="{D42A27DB-BD31-4B8C-83A1-F6EECF244321}">
                <p14:modId xmlns:p14="http://schemas.microsoft.com/office/powerpoint/2010/main" val="1487624792"/>
              </p:ext>
            </p:extLst>
          </p:nvPr>
        </p:nvGraphicFramePr>
        <p:xfrm>
          <a:off x="657117" y="2138145"/>
          <a:ext cx="6705186" cy="3437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矩形 21">
            <a:extLst>
              <a:ext uri="{FF2B5EF4-FFF2-40B4-BE49-F238E27FC236}">
                <a16:creationId xmlns:a16="http://schemas.microsoft.com/office/drawing/2014/main" id="{703F4C0E-FCF0-48FC-B034-6BC4AE642F14}"/>
              </a:ext>
            </a:extLst>
          </p:cNvPr>
          <p:cNvSpPr/>
          <p:nvPr/>
        </p:nvSpPr>
        <p:spPr>
          <a:xfrm>
            <a:off x="657117" y="5866410"/>
            <a:ext cx="1397314" cy="407390"/>
          </a:xfrm>
          <a:prstGeom prst="rect">
            <a:avLst/>
          </a:prstGeom>
          <a:solidFill>
            <a:srgbClr val="289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n-ea"/>
              </a:rPr>
              <a:t>未来方向</a:t>
            </a:r>
          </a:p>
        </p:txBody>
      </p:sp>
      <p:sp>
        <p:nvSpPr>
          <p:cNvPr id="23" name="矩形 22">
            <a:extLst>
              <a:ext uri="{FF2B5EF4-FFF2-40B4-BE49-F238E27FC236}">
                <a16:creationId xmlns:a16="http://schemas.microsoft.com/office/drawing/2014/main" id="{9C5AB0F6-85E2-4EB3-B68E-89550F596AAE}"/>
              </a:ext>
            </a:extLst>
          </p:cNvPr>
          <p:cNvSpPr/>
          <p:nvPr/>
        </p:nvSpPr>
        <p:spPr>
          <a:xfrm>
            <a:off x="2354449" y="5911545"/>
            <a:ext cx="9117622" cy="338554"/>
          </a:xfrm>
          <a:prstGeom prst="rect">
            <a:avLst/>
          </a:prstGeom>
        </p:spPr>
        <p:txBody>
          <a:bodyPr wrap="square">
            <a:spAutoFit/>
          </a:bodyPr>
          <a:lstStyle/>
          <a:p>
            <a:r>
              <a:rPr lang="zh-CN" altLang="en-US" sz="1600" dirty="0">
                <a:latin typeface="+mn-ea"/>
              </a:rPr>
              <a:t>推广更多品类的示范区（如山核桃、竹子、桑蚕）并协同专业合作方共同进行大规模推广</a:t>
            </a:r>
          </a:p>
        </p:txBody>
      </p:sp>
      <p:sp>
        <p:nvSpPr>
          <p:cNvPr id="24" name="矩形 23">
            <a:extLst>
              <a:ext uri="{FF2B5EF4-FFF2-40B4-BE49-F238E27FC236}">
                <a16:creationId xmlns:a16="http://schemas.microsoft.com/office/drawing/2014/main" id="{844C287A-17DF-4EC2-8CD2-C41E8DADCE8A}"/>
              </a:ext>
            </a:extLst>
          </p:cNvPr>
          <p:cNvSpPr/>
          <p:nvPr/>
        </p:nvSpPr>
        <p:spPr>
          <a:xfrm>
            <a:off x="658813" y="5866410"/>
            <a:ext cx="10876070" cy="407390"/>
          </a:xfrm>
          <a:prstGeom prst="rect">
            <a:avLst/>
          </a:prstGeom>
          <a:no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5" name="Oval 2">
            <a:extLst>
              <a:ext uri="{FF2B5EF4-FFF2-40B4-BE49-F238E27FC236}">
                <a16:creationId xmlns:a16="http://schemas.microsoft.com/office/drawing/2014/main" id="{BED2FC4F-CA2F-402B-941A-0BF64C8769B5}"/>
              </a:ext>
            </a:extLst>
          </p:cNvPr>
          <p:cNvSpPr/>
          <p:nvPr/>
        </p:nvSpPr>
        <p:spPr>
          <a:xfrm>
            <a:off x="410835" y="233108"/>
            <a:ext cx="268571" cy="268571"/>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a:t>
            </a:r>
          </a:p>
        </p:txBody>
      </p:sp>
    </p:spTree>
    <p:extLst>
      <p:ext uri="{BB962C8B-B14F-4D97-AF65-F5344CB8AC3E}">
        <p14:creationId xmlns:p14="http://schemas.microsoft.com/office/powerpoint/2010/main" val="1736465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24CA2-0F31-49FD-B07E-B7A9E5B95063}"/>
              </a:ext>
            </a:extLst>
          </p:cNvPr>
          <p:cNvSpPr>
            <a:spLocks noGrp="1"/>
          </p:cNvSpPr>
          <p:nvPr>
            <p:ph type="title"/>
          </p:nvPr>
        </p:nvSpPr>
        <p:spPr>
          <a:xfrm>
            <a:off x="601434" y="438604"/>
            <a:ext cx="10931754" cy="460800"/>
          </a:xfrm>
        </p:spPr>
        <p:txBody>
          <a:bodyPr>
            <a:noAutofit/>
          </a:bodyPr>
          <a:lstStyle/>
          <a:p>
            <a:r>
              <a:rPr lang="zh-CN" altLang="en-US" dirty="0"/>
              <a:t>商业化尚在初步阶段，农产品业务路径待明晰，其他商业化产品待挖掘</a:t>
            </a:r>
            <a:endParaRPr lang="ca-ES" dirty="0"/>
          </a:p>
        </p:txBody>
      </p:sp>
      <p:sp>
        <p:nvSpPr>
          <p:cNvPr id="3" name="灯片编号占位符 2">
            <a:extLst>
              <a:ext uri="{FF2B5EF4-FFF2-40B4-BE49-F238E27FC236}">
                <a16:creationId xmlns:a16="http://schemas.microsoft.com/office/drawing/2014/main" id="{121F4090-03D2-4FB7-9A90-CF5C0126C3FC}"/>
              </a:ext>
            </a:extLst>
          </p:cNvPr>
          <p:cNvSpPr>
            <a:spLocks noGrp="1"/>
          </p:cNvSpPr>
          <p:nvPr>
            <p:ph type="sldNum" sz="quarter" idx="14"/>
          </p:nvPr>
        </p:nvSpPr>
        <p:spPr/>
        <p:txBody>
          <a:bodyPr/>
          <a:lstStyle/>
          <a:p>
            <a:fld id="{E6049C3D-CCF1-41B9-A681-D61E0CAE4A17}" type="slidenum">
              <a:rPr lang="en-US" altLang="zh-CN" smtClean="0"/>
              <a:pPr/>
              <a:t>18</a:t>
            </a:fld>
            <a:endParaRPr lang="en-US" dirty="0"/>
          </a:p>
        </p:txBody>
      </p:sp>
      <p:sp>
        <p:nvSpPr>
          <p:cNvPr id="4" name="文本占位符 3">
            <a:extLst>
              <a:ext uri="{FF2B5EF4-FFF2-40B4-BE49-F238E27FC236}">
                <a16:creationId xmlns:a16="http://schemas.microsoft.com/office/drawing/2014/main" id="{6627DAC1-7DC5-47B2-99C3-81D1CEFD6052}"/>
              </a:ext>
            </a:extLst>
          </p:cNvPr>
          <p:cNvSpPr>
            <a:spLocks noGrp="1"/>
          </p:cNvSpPr>
          <p:nvPr>
            <p:ph type="body" sz="quarter" idx="15"/>
          </p:nvPr>
        </p:nvSpPr>
        <p:spPr/>
        <p:txBody>
          <a:bodyPr/>
          <a:lstStyle/>
          <a:p>
            <a:endParaRPr lang="ca-ES"/>
          </a:p>
        </p:txBody>
      </p:sp>
      <p:sp>
        <p:nvSpPr>
          <p:cNvPr id="25" name="矩形 24">
            <a:extLst>
              <a:ext uri="{FF2B5EF4-FFF2-40B4-BE49-F238E27FC236}">
                <a16:creationId xmlns:a16="http://schemas.microsoft.com/office/drawing/2014/main" id="{85F0DD89-EC15-47C3-829D-66BE0E2D445E}"/>
              </a:ext>
            </a:extLst>
          </p:cNvPr>
          <p:cNvSpPr/>
          <p:nvPr/>
        </p:nvSpPr>
        <p:spPr>
          <a:xfrm>
            <a:off x="658813" y="1470985"/>
            <a:ext cx="6533018" cy="25618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5">
            <a:extLst>
              <a:ext uri="{FF2B5EF4-FFF2-40B4-BE49-F238E27FC236}">
                <a16:creationId xmlns:a16="http://schemas.microsoft.com/office/drawing/2014/main" id="{7F47B3EE-E7A2-4D76-9CDA-48C7DA80FCF0}"/>
              </a:ext>
            </a:extLst>
          </p:cNvPr>
          <p:cNvSpPr/>
          <p:nvPr/>
        </p:nvSpPr>
        <p:spPr>
          <a:xfrm>
            <a:off x="2594922" y="1480271"/>
            <a:ext cx="4523539" cy="2677656"/>
          </a:xfrm>
          <a:prstGeom prst="rect">
            <a:avLst/>
          </a:prstGeom>
        </p:spPr>
        <p:txBody>
          <a:bodyPr wrap="square">
            <a:spAutoFit/>
          </a:bodyPr>
          <a:lstStyle/>
          <a:p>
            <a:pPr lvl="0"/>
            <a:r>
              <a:rPr lang="zh-CN" altLang="en-US" sz="1400" b="1" u="sng" dirty="0">
                <a:cs typeface="+mn-ea"/>
                <a:sym typeface="+mn-lt"/>
              </a:rPr>
              <a:t>运营成果</a:t>
            </a:r>
            <a:endParaRPr lang="en-US" altLang="zh-CN" sz="1400" b="1" u="sng" dirty="0">
              <a:cs typeface="+mn-ea"/>
              <a:sym typeface="+mn-lt"/>
            </a:endParaRPr>
          </a:p>
          <a:p>
            <a:pPr marL="285750" lvl="0" indent="-285750">
              <a:buFont typeface="Wingdings" panose="05000000000000000000" pitchFamily="2" charset="2"/>
              <a:buChar char="ü"/>
            </a:pPr>
            <a:r>
              <a:rPr lang="zh-CN" altLang="en-US" sz="1400" b="1" dirty="0">
                <a:cs typeface="+mn-ea"/>
                <a:sym typeface="+mn-lt"/>
              </a:rPr>
              <a:t>农产品品牌开发：</a:t>
            </a:r>
            <a:r>
              <a:rPr lang="zh-CN" altLang="zh-CN" sz="1400" dirty="0">
                <a:cs typeface="+mn-ea"/>
                <a:sym typeface="+mn-lt"/>
              </a:rPr>
              <a:t>开发“千岛清泉”农产品品牌，成功入驻淳安县人民政府</a:t>
            </a:r>
            <a:r>
              <a:rPr lang="zh-CN" altLang="en-US" sz="1400" dirty="0">
                <a:cs typeface="+mn-ea"/>
                <a:sym typeface="+mn-lt"/>
              </a:rPr>
              <a:t> </a:t>
            </a:r>
            <a:r>
              <a:rPr lang="zh-CN" altLang="zh-CN" sz="1400" dirty="0">
                <a:cs typeface="+mn-ea"/>
                <a:sym typeface="+mn-lt"/>
              </a:rPr>
              <a:t>“品牌农展馆”，并获得“千岛湖茶叶”区域品牌的使用资格</a:t>
            </a:r>
            <a:endParaRPr lang="en-US" altLang="zh-CN" sz="1400" dirty="0">
              <a:cs typeface="+mn-ea"/>
              <a:sym typeface="+mn-lt"/>
            </a:endParaRPr>
          </a:p>
          <a:p>
            <a:pPr marL="285750" lvl="0" indent="-285750">
              <a:buFont typeface="Wingdings" panose="05000000000000000000" pitchFamily="2" charset="2"/>
              <a:buChar char="ü"/>
            </a:pPr>
            <a:endParaRPr lang="en-US" altLang="zh-CN" sz="1400" dirty="0">
              <a:cs typeface="+mn-ea"/>
              <a:sym typeface="+mn-lt"/>
            </a:endParaRPr>
          </a:p>
          <a:p>
            <a:pPr marL="285750" lvl="0" indent="-285750">
              <a:buFont typeface="Wingdings" panose="05000000000000000000" pitchFamily="2" charset="2"/>
              <a:buChar char="ü"/>
            </a:pPr>
            <a:r>
              <a:rPr lang="zh-CN" altLang="en-US" sz="1400" b="1" dirty="0">
                <a:cs typeface="+mn-ea"/>
                <a:sym typeface="+mn-lt"/>
              </a:rPr>
              <a:t>线上线下运营销售</a:t>
            </a:r>
            <a:r>
              <a:rPr lang="zh-CN" altLang="en-US" sz="1400" dirty="0">
                <a:cs typeface="+mn-ea"/>
                <a:sym typeface="+mn-lt"/>
              </a:rPr>
              <a:t>：</a:t>
            </a:r>
            <a:r>
              <a:rPr lang="zh-CN" altLang="zh-CN" sz="1400" dirty="0">
                <a:cs typeface="+mn-ea"/>
                <a:sym typeface="+mn-lt"/>
              </a:rPr>
              <a:t>线上淘宝店委托专业店长开始运营模式，线下结合项目地品牌活动如丰收节、马拉松赛展区等展示，探索生态农产品的销售渠道</a:t>
            </a:r>
            <a:endParaRPr lang="en-US" altLang="zh-CN" sz="1400" dirty="0">
              <a:cs typeface="+mn-ea"/>
              <a:sym typeface="+mn-lt"/>
            </a:endParaRPr>
          </a:p>
          <a:p>
            <a:pPr marL="285750" lvl="0" indent="-285750">
              <a:buFont typeface="Wingdings" panose="05000000000000000000" pitchFamily="2" charset="2"/>
              <a:buChar char="ü"/>
            </a:pPr>
            <a:endParaRPr lang="en-US" altLang="zh-CN" sz="1400" dirty="0">
              <a:cs typeface="+mn-ea"/>
              <a:sym typeface="+mn-lt"/>
            </a:endParaRPr>
          </a:p>
          <a:p>
            <a:pPr marL="285750" lvl="0" indent="-285750">
              <a:buFont typeface="Wingdings" panose="05000000000000000000" pitchFamily="2" charset="2"/>
              <a:buChar char="ü"/>
            </a:pPr>
            <a:r>
              <a:rPr lang="zh-CN" altLang="en-US" sz="1400" b="1" dirty="0">
                <a:cs typeface="+mn-ea"/>
                <a:sym typeface="+mn-lt"/>
              </a:rPr>
              <a:t>销售成果：</a:t>
            </a:r>
            <a:r>
              <a:rPr lang="en-US" altLang="zh-CN" sz="1400" dirty="0">
                <a:cs typeface="+mn-ea"/>
                <a:sym typeface="+mn-lt"/>
              </a:rPr>
              <a:t>2019</a:t>
            </a:r>
            <a:r>
              <a:rPr lang="zh-CN" altLang="zh-CN" sz="1400" dirty="0">
                <a:cs typeface="+mn-ea"/>
                <a:sym typeface="+mn-lt"/>
              </a:rPr>
              <a:t>年</a:t>
            </a:r>
            <a:r>
              <a:rPr lang="en-US" altLang="zh-CN" sz="1400" dirty="0">
                <a:cs typeface="+mn-ea"/>
                <a:sym typeface="+mn-lt"/>
              </a:rPr>
              <a:t>4</a:t>
            </a:r>
            <a:r>
              <a:rPr lang="zh-CN" altLang="zh-CN" sz="1400" dirty="0">
                <a:cs typeface="+mn-ea"/>
                <a:sym typeface="+mn-lt"/>
              </a:rPr>
              <a:t>月以来，累计向市场输出千岛清泉·茶</a:t>
            </a:r>
            <a:r>
              <a:rPr lang="en-US" altLang="zh-CN" sz="1400" dirty="0">
                <a:cs typeface="+mn-ea"/>
                <a:sym typeface="+mn-lt"/>
              </a:rPr>
              <a:t>156.4</a:t>
            </a:r>
            <a:r>
              <a:rPr lang="zh-CN" altLang="zh-CN" sz="1400" dirty="0">
                <a:cs typeface="+mn-ea"/>
                <a:sym typeface="+mn-lt"/>
              </a:rPr>
              <a:t>斤，千岛清泉·米线上线下累计发货量</a:t>
            </a:r>
            <a:r>
              <a:rPr lang="en-US" altLang="zh-CN" sz="1400" dirty="0">
                <a:cs typeface="+mn-ea"/>
                <a:sym typeface="+mn-lt"/>
              </a:rPr>
              <a:t>1635</a:t>
            </a:r>
            <a:r>
              <a:rPr lang="zh-CN" altLang="zh-CN" sz="1400" dirty="0">
                <a:cs typeface="+mn-ea"/>
                <a:sym typeface="+mn-lt"/>
              </a:rPr>
              <a:t>件</a:t>
            </a:r>
            <a:endParaRPr lang="en-US" altLang="zh-CN" sz="1400" dirty="0">
              <a:cs typeface="+mn-ea"/>
              <a:sym typeface="+mn-lt"/>
            </a:endParaRPr>
          </a:p>
        </p:txBody>
      </p:sp>
      <p:sp>
        <p:nvSpPr>
          <p:cNvPr id="27" name="矩形 26">
            <a:extLst>
              <a:ext uri="{FF2B5EF4-FFF2-40B4-BE49-F238E27FC236}">
                <a16:creationId xmlns:a16="http://schemas.microsoft.com/office/drawing/2014/main" id="{CE08FBAF-1C6F-4913-AD4F-99499A0677BE}"/>
              </a:ext>
            </a:extLst>
          </p:cNvPr>
          <p:cNvSpPr/>
          <p:nvPr/>
        </p:nvSpPr>
        <p:spPr>
          <a:xfrm>
            <a:off x="658813" y="1074256"/>
            <a:ext cx="6533018" cy="420611"/>
          </a:xfrm>
          <a:prstGeom prst="rect">
            <a:avLst/>
          </a:prstGeom>
          <a:solidFill>
            <a:srgbClr val="3E89D8"/>
          </a:solidFill>
          <a:ln>
            <a:solidFill>
              <a:srgbClr val="3E8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水基金已有商业产品</a:t>
            </a:r>
          </a:p>
        </p:txBody>
      </p:sp>
      <p:sp>
        <p:nvSpPr>
          <p:cNvPr id="28" name="矩形 27">
            <a:extLst>
              <a:ext uri="{FF2B5EF4-FFF2-40B4-BE49-F238E27FC236}">
                <a16:creationId xmlns:a16="http://schemas.microsoft.com/office/drawing/2014/main" id="{9C58191A-B107-4675-889B-75602FAD90A3}"/>
              </a:ext>
            </a:extLst>
          </p:cNvPr>
          <p:cNvSpPr/>
          <p:nvPr/>
        </p:nvSpPr>
        <p:spPr>
          <a:xfrm>
            <a:off x="7297988" y="1074256"/>
            <a:ext cx="4317750" cy="420612"/>
          </a:xfrm>
          <a:prstGeom prst="rect">
            <a:avLst/>
          </a:prstGeom>
          <a:solidFill>
            <a:srgbClr val="3E89D8"/>
          </a:solidFill>
          <a:ln>
            <a:solidFill>
              <a:srgbClr val="3E8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cs typeface="+mn-ea"/>
                <a:sym typeface="+mn-lt"/>
              </a:rPr>
              <a:t>存在痛点</a:t>
            </a:r>
          </a:p>
        </p:txBody>
      </p:sp>
      <p:sp>
        <p:nvSpPr>
          <p:cNvPr id="29" name="矩形 28">
            <a:extLst>
              <a:ext uri="{FF2B5EF4-FFF2-40B4-BE49-F238E27FC236}">
                <a16:creationId xmlns:a16="http://schemas.microsoft.com/office/drawing/2014/main" id="{22181D85-F1BE-4918-B47B-532E828FB6BF}"/>
              </a:ext>
            </a:extLst>
          </p:cNvPr>
          <p:cNvSpPr/>
          <p:nvPr/>
        </p:nvSpPr>
        <p:spPr>
          <a:xfrm>
            <a:off x="658812" y="4152990"/>
            <a:ext cx="10956926" cy="367492"/>
          </a:xfrm>
          <a:prstGeom prst="rect">
            <a:avLst/>
          </a:prstGeom>
          <a:solidFill>
            <a:srgbClr val="7EC8E4"/>
          </a:solidFill>
          <a:ln>
            <a:solidFill>
              <a:srgbClr val="7EC8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cs typeface="+mn-ea"/>
                <a:sym typeface="+mn-lt"/>
              </a:rPr>
              <a:t>未来发展方向</a:t>
            </a:r>
          </a:p>
        </p:txBody>
      </p:sp>
      <p:sp>
        <p:nvSpPr>
          <p:cNvPr id="30" name="TextBox 8">
            <a:extLst>
              <a:ext uri="{FF2B5EF4-FFF2-40B4-BE49-F238E27FC236}">
                <a16:creationId xmlns:a16="http://schemas.microsoft.com/office/drawing/2014/main" id="{44DF98AA-9AE9-4F85-AFC4-1AF17233606D}"/>
              </a:ext>
            </a:extLst>
          </p:cNvPr>
          <p:cNvSpPr txBox="1"/>
          <p:nvPr/>
        </p:nvSpPr>
        <p:spPr>
          <a:xfrm>
            <a:off x="7760363" y="1560930"/>
            <a:ext cx="3944238" cy="2462213"/>
          </a:xfrm>
          <a:custGeom>
            <a:avLst/>
            <a:gdLst>
              <a:gd name="T0" fmla="*/ 4682 w 12770"/>
              <a:gd name="T1" fmla="*/ 0 h 12800"/>
              <a:gd name="T2" fmla="*/ 942 w 12770"/>
              <a:gd name="T3" fmla="*/ 0 h 12800"/>
              <a:gd name="T4" fmla="*/ 0 w 12770"/>
              <a:gd name="T5" fmla="*/ 942 h 12800"/>
              <a:gd name="T6" fmla="*/ 0 w 12770"/>
              <a:gd name="T7" fmla="*/ 4681 h 12800"/>
              <a:gd name="T8" fmla="*/ 942 w 12770"/>
              <a:gd name="T9" fmla="*/ 5623 h 12800"/>
              <a:gd name="T10" fmla="*/ 4682 w 12770"/>
              <a:gd name="T11" fmla="*/ 5623 h 12800"/>
              <a:gd name="T12" fmla="*/ 5624 w 12770"/>
              <a:gd name="T13" fmla="*/ 4681 h 12800"/>
              <a:gd name="T14" fmla="*/ 5624 w 12770"/>
              <a:gd name="T15" fmla="*/ 942 h 12800"/>
              <a:gd name="T16" fmla="*/ 4682 w 12770"/>
              <a:gd name="T17" fmla="*/ 0 h 12800"/>
              <a:gd name="T18" fmla="*/ 7784 w 12770"/>
              <a:gd name="T19" fmla="*/ 5625 h 12800"/>
              <a:gd name="T20" fmla="*/ 11524 w 12770"/>
              <a:gd name="T21" fmla="*/ 5625 h 12800"/>
              <a:gd name="T22" fmla="*/ 12466 w 12770"/>
              <a:gd name="T23" fmla="*/ 4684 h 12800"/>
              <a:gd name="T24" fmla="*/ 12466 w 12770"/>
              <a:gd name="T25" fmla="*/ 942 h 12800"/>
              <a:gd name="T26" fmla="*/ 11524 w 12770"/>
              <a:gd name="T27" fmla="*/ 0 h 12800"/>
              <a:gd name="T28" fmla="*/ 7784 w 12770"/>
              <a:gd name="T29" fmla="*/ 0 h 12800"/>
              <a:gd name="T30" fmla="*/ 6842 w 12770"/>
              <a:gd name="T31" fmla="*/ 942 h 12800"/>
              <a:gd name="T32" fmla="*/ 6842 w 12770"/>
              <a:gd name="T33" fmla="*/ 4681 h 12800"/>
              <a:gd name="T34" fmla="*/ 7784 w 12770"/>
              <a:gd name="T35" fmla="*/ 5625 h 12800"/>
              <a:gd name="T36" fmla="*/ 4682 w 12770"/>
              <a:gd name="T37" fmla="*/ 7177 h 12800"/>
              <a:gd name="T38" fmla="*/ 942 w 12770"/>
              <a:gd name="T39" fmla="*/ 7177 h 12800"/>
              <a:gd name="T40" fmla="*/ 0 w 12770"/>
              <a:gd name="T41" fmla="*/ 8119 h 12800"/>
              <a:gd name="T42" fmla="*/ 0 w 12770"/>
              <a:gd name="T43" fmla="*/ 11858 h 12800"/>
              <a:gd name="T44" fmla="*/ 942 w 12770"/>
              <a:gd name="T45" fmla="*/ 12800 h 12800"/>
              <a:gd name="T46" fmla="*/ 4682 w 12770"/>
              <a:gd name="T47" fmla="*/ 12800 h 12800"/>
              <a:gd name="T48" fmla="*/ 5624 w 12770"/>
              <a:gd name="T49" fmla="*/ 11858 h 12800"/>
              <a:gd name="T50" fmla="*/ 5624 w 12770"/>
              <a:gd name="T51" fmla="*/ 8119 h 12800"/>
              <a:gd name="T52" fmla="*/ 4682 w 12770"/>
              <a:gd name="T53" fmla="*/ 7177 h 12800"/>
              <a:gd name="T54" fmla="*/ 12710 w 12770"/>
              <a:gd name="T55" fmla="*/ 12255 h 12800"/>
              <a:gd name="T56" fmla="*/ 11706 w 12770"/>
              <a:gd name="T57" fmla="*/ 11251 h 12800"/>
              <a:gd name="T58" fmla="*/ 12131 w 12770"/>
              <a:gd name="T59" fmla="*/ 9822 h 12800"/>
              <a:gd name="T60" fmla="*/ 9485 w 12770"/>
              <a:gd name="T61" fmla="*/ 7177 h 12800"/>
              <a:gd name="T62" fmla="*/ 6840 w 12770"/>
              <a:gd name="T63" fmla="*/ 9822 h 12800"/>
              <a:gd name="T64" fmla="*/ 9488 w 12770"/>
              <a:gd name="T65" fmla="*/ 12467 h 12800"/>
              <a:gd name="T66" fmla="*/ 11251 w 12770"/>
              <a:gd name="T67" fmla="*/ 11768 h 12800"/>
              <a:gd name="T68" fmla="*/ 12193 w 12770"/>
              <a:gd name="T69" fmla="*/ 12710 h 12800"/>
              <a:gd name="T70" fmla="*/ 12436 w 12770"/>
              <a:gd name="T71" fmla="*/ 12710 h 12800"/>
              <a:gd name="T72" fmla="*/ 12678 w 12770"/>
              <a:gd name="T73" fmla="*/ 12467 h 12800"/>
              <a:gd name="T74" fmla="*/ 12710 w 12770"/>
              <a:gd name="T75" fmla="*/ 12255 h 12800"/>
              <a:gd name="T76" fmla="*/ 11007 w 12770"/>
              <a:gd name="T77" fmla="*/ 11161 h 12800"/>
              <a:gd name="T78" fmla="*/ 10977 w 12770"/>
              <a:gd name="T79" fmla="*/ 11221 h 12800"/>
              <a:gd name="T80" fmla="*/ 9518 w 12770"/>
              <a:gd name="T81" fmla="*/ 11828 h 12800"/>
              <a:gd name="T82" fmla="*/ 7479 w 12770"/>
              <a:gd name="T83" fmla="*/ 9790 h 12800"/>
              <a:gd name="T84" fmla="*/ 9518 w 12770"/>
              <a:gd name="T85" fmla="*/ 7752 h 12800"/>
              <a:gd name="T86" fmla="*/ 11556 w 12770"/>
              <a:gd name="T87" fmla="*/ 9790 h 12800"/>
              <a:gd name="T88" fmla="*/ 11007 w 12770"/>
              <a:gd name="T89" fmla="*/ 1116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770" h="12800">
                <a:moveTo>
                  <a:pt x="4682" y="0"/>
                </a:moveTo>
                <a:lnTo>
                  <a:pt x="942" y="0"/>
                </a:lnTo>
                <a:cubicBezTo>
                  <a:pt x="425" y="0"/>
                  <a:pt x="0" y="395"/>
                  <a:pt x="0" y="942"/>
                </a:cubicBezTo>
                <a:lnTo>
                  <a:pt x="0" y="4681"/>
                </a:lnTo>
                <a:cubicBezTo>
                  <a:pt x="0" y="5199"/>
                  <a:pt x="395" y="5623"/>
                  <a:pt x="942" y="5623"/>
                </a:cubicBezTo>
                <a:lnTo>
                  <a:pt x="4682" y="5623"/>
                </a:lnTo>
                <a:cubicBezTo>
                  <a:pt x="5199" y="5623"/>
                  <a:pt x="5624" y="5229"/>
                  <a:pt x="5624" y="4681"/>
                </a:cubicBezTo>
                <a:lnTo>
                  <a:pt x="5624" y="942"/>
                </a:lnTo>
                <a:cubicBezTo>
                  <a:pt x="5626" y="425"/>
                  <a:pt x="5199" y="0"/>
                  <a:pt x="4682" y="0"/>
                </a:cubicBezTo>
                <a:close/>
                <a:moveTo>
                  <a:pt x="7784" y="5625"/>
                </a:moveTo>
                <a:lnTo>
                  <a:pt x="11524" y="5625"/>
                </a:lnTo>
                <a:cubicBezTo>
                  <a:pt x="12041" y="5625"/>
                  <a:pt x="12466" y="5231"/>
                  <a:pt x="12466" y="4684"/>
                </a:cubicBezTo>
                <a:lnTo>
                  <a:pt x="12466" y="942"/>
                </a:lnTo>
                <a:cubicBezTo>
                  <a:pt x="12468" y="425"/>
                  <a:pt x="12071" y="0"/>
                  <a:pt x="11524" y="0"/>
                </a:cubicBezTo>
                <a:lnTo>
                  <a:pt x="7784" y="0"/>
                </a:lnTo>
                <a:cubicBezTo>
                  <a:pt x="7267" y="0"/>
                  <a:pt x="6842" y="395"/>
                  <a:pt x="6842" y="942"/>
                </a:cubicBezTo>
                <a:lnTo>
                  <a:pt x="6842" y="4681"/>
                </a:lnTo>
                <a:cubicBezTo>
                  <a:pt x="6872" y="5201"/>
                  <a:pt x="7267" y="5625"/>
                  <a:pt x="7784" y="5625"/>
                </a:cubicBezTo>
                <a:close/>
                <a:moveTo>
                  <a:pt x="4682" y="7177"/>
                </a:moveTo>
                <a:lnTo>
                  <a:pt x="942" y="7177"/>
                </a:lnTo>
                <a:cubicBezTo>
                  <a:pt x="425" y="7177"/>
                  <a:pt x="0" y="7571"/>
                  <a:pt x="0" y="8119"/>
                </a:cubicBezTo>
                <a:lnTo>
                  <a:pt x="0" y="11858"/>
                </a:lnTo>
                <a:cubicBezTo>
                  <a:pt x="0" y="12375"/>
                  <a:pt x="395" y="12800"/>
                  <a:pt x="942" y="12800"/>
                </a:cubicBezTo>
                <a:lnTo>
                  <a:pt x="4682" y="12800"/>
                </a:lnTo>
                <a:cubicBezTo>
                  <a:pt x="5199" y="12800"/>
                  <a:pt x="5624" y="12405"/>
                  <a:pt x="5624" y="11858"/>
                </a:cubicBezTo>
                <a:lnTo>
                  <a:pt x="5624" y="8119"/>
                </a:lnTo>
                <a:cubicBezTo>
                  <a:pt x="5626" y="7571"/>
                  <a:pt x="5199" y="7177"/>
                  <a:pt x="4682" y="7177"/>
                </a:cubicBezTo>
                <a:close/>
                <a:moveTo>
                  <a:pt x="12710" y="12255"/>
                </a:moveTo>
                <a:lnTo>
                  <a:pt x="11706" y="11251"/>
                </a:lnTo>
                <a:cubicBezTo>
                  <a:pt x="11981" y="10856"/>
                  <a:pt x="12131" y="10339"/>
                  <a:pt x="12131" y="9822"/>
                </a:cubicBezTo>
                <a:cubicBezTo>
                  <a:pt x="12131" y="8363"/>
                  <a:pt x="10944" y="7177"/>
                  <a:pt x="9485" y="7177"/>
                </a:cubicBezTo>
                <a:cubicBezTo>
                  <a:pt x="8027" y="7177"/>
                  <a:pt x="6840" y="8363"/>
                  <a:pt x="6840" y="9822"/>
                </a:cubicBezTo>
                <a:cubicBezTo>
                  <a:pt x="6840" y="11281"/>
                  <a:pt x="8027" y="12467"/>
                  <a:pt x="9488" y="12467"/>
                </a:cubicBezTo>
                <a:cubicBezTo>
                  <a:pt x="10187" y="12467"/>
                  <a:pt x="10794" y="12193"/>
                  <a:pt x="11251" y="11768"/>
                </a:cubicBezTo>
                <a:lnTo>
                  <a:pt x="12193" y="12710"/>
                </a:lnTo>
                <a:cubicBezTo>
                  <a:pt x="12253" y="12770"/>
                  <a:pt x="12345" y="12770"/>
                  <a:pt x="12436" y="12710"/>
                </a:cubicBezTo>
                <a:lnTo>
                  <a:pt x="12678" y="12467"/>
                </a:lnTo>
                <a:cubicBezTo>
                  <a:pt x="12770" y="12407"/>
                  <a:pt x="12770" y="12315"/>
                  <a:pt x="12710" y="12255"/>
                </a:cubicBezTo>
                <a:close/>
                <a:moveTo>
                  <a:pt x="11007" y="11161"/>
                </a:moveTo>
                <a:lnTo>
                  <a:pt x="10977" y="11221"/>
                </a:lnTo>
                <a:cubicBezTo>
                  <a:pt x="10612" y="11586"/>
                  <a:pt x="10095" y="11828"/>
                  <a:pt x="9518" y="11828"/>
                </a:cubicBezTo>
                <a:cubicBezTo>
                  <a:pt x="8393" y="11828"/>
                  <a:pt x="7479" y="10916"/>
                  <a:pt x="7479" y="9790"/>
                </a:cubicBezTo>
                <a:cubicBezTo>
                  <a:pt x="7479" y="8663"/>
                  <a:pt x="8391" y="7752"/>
                  <a:pt x="9518" y="7752"/>
                </a:cubicBezTo>
                <a:cubicBezTo>
                  <a:pt x="10644" y="7752"/>
                  <a:pt x="11556" y="8663"/>
                  <a:pt x="11556" y="9790"/>
                </a:cubicBezTo>
                <a:cubicBezTo>
                  <a:pt x="11524" y="10339"/>
                  <a:pt x="11341" y="10826"/>
                  <a:pt x="11007" y="11161"/>
                </a:cubicBezTo>
                <a:close/>
              </a:path>
            </a:pathLst>
          </a:cu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2D97C8"/>
              </a:buClr>
            </a:pPr>
            <a:r>
              <a:rPr lang="zh-CN" altLang="en-US" sz="1400" b="1" dirty="0">
                <a:cs typeface="+mn-ea"/>
                <a:sym typeface="+mn-lt"/>
              </a:rPr>
              <a:t>产品竞争力有限：</a:t>
            </a:r>
            <a:endParaRPr lang="en-US" altLang="zh-CN" sz="1400" b="1" dirty="0">
              <a:cs typeface="+mn-ea"/>
              <a:sym typeface="+mn-lt"/>
            </a:endParaRPr>
          </a:p>
          <a:p>
            <a:pPr marL="285750" indent="-285750">
              <a:buClr>
                <a:srgbClr val="2D97C8"/>
              </a:buClr>
              <a:buFont typeface="Arial" panose="020B0604020202020204" pitchFamily="34" charset="0"/>
              <a:buChar char="•"/>
            </a:pPr>
            <a:r>
              <a:rPr lang="zh-CN" altLang="en-US" sz="1400" dirty="0">
                <a:cs typeface="+mn-ea"/>
                <a:sym typeface="+mn-lt"/>
              </a:rPr>
              <a:t>本地化农产品自身竞争力有限，需要靠市场检验</a:t>
            </a:r>
            <a:endParaRPr lang="en-US" altLang="zh-CN" sz="1400" dirty="0">
              <a:cs typeface="+mn-ea"/>
              <a:sym typeface="+mn-lt"/>
            </a:endParaRPr>
          </a:p>
          <a:p>
            <a:pPr marL="285750" indent="-285750">
              <a:buClr>
                <a:srgbClr val="2D97C8"/>
              </a:buClr>
              <a:buFont typeface="Arial" panose="020B0604020202020204" pitchFamily="34" charset="0"/>
              <a:buChar char="•"/>
            </a:pPr>
            <a:endParaRPr lang="en-US" altLang="zh-CN" sz="1400" dirty="0">
              <a:cs typeface="+mn-ea"/>
              <a:sym typeface="+mn-lt"/>
            </a:endParaRPr>
          </a:p>
          <a:p>
            <a:pPr>
              <a:buClr>
                <a:srgbClr val="2D97C8"/>
              </a:buClr>
            </a:pPr>
            <a:r>
              <a:rPr lang="zh-CN" altLang="en-US" sz="1400" b="1" dirty="0">
                <a:cs typeface="+mn-ea"/>
                <a:sym typeface="+mn-lt"/>
              </a:rPr>
              <a:t>现有产品种类有限：</a:t>
            </a:r>
            <a:endParaRPr lang="en-US" altLang="zh-CN" sz="1400" b="1" dirty="0">
              <a:cs typeface="+mn-ea"/>
              <a:sym typeface="+mn-lt"/>
            </a:endParaRPr>
          </a:p>
          <a:p>
            <a:pPr marL="285750" indent="-285750">
              <a:buClr>
                <a:srgbClr val="2D97C8"/>
              </a:buClr>
              <a:buFont typeface="Arial" panose="020B0604020202020204" pitchFamily="34" charset="0"/>
              <a:buChar char="•"/>
            </a:pPr>
            <a:r>
              <a:rPr lang="zh-CN" altLang="en-US" sz="1400" dirty="0">
                <a:cs typeface="+mn-ea"/>
                <a:sym typeface="+mn-lt"/>
              </a:rPr>
              <a:t>农产品种类有限，其他商业化产品产品还不够明确，有更多本地潜在产品待开发</a:t>
            </a:r>
            <a:endParaRPr lang="en-US" altLang="zh-CN" sz="1400" dirty="0">
              <a:cs typeface="+mn-ea"/>
              <a:sym typeface="+mn-lt"/>
            </a:endParaRPr>
          </a:p>
          <a:p>
            <a:pPr marL="285750" indent="-285750">
              <a:buClr>
                <a:srgbClr val="2D97C8"/>
              </a:buClr>
              <a:buFont typeface="Arial" panose="020B0604020202020204" pitchFamily="34" charset="0"/>
              <a:buChar char="•"/>
            </a:pPr>
            <a:endParaRPr lang="en-US" altLang="zh-CN" sz="1400" dirty="0">
              <a:cs typeface="+mn-ea"/>
              <a:sym typeface="+mn-lt"/>
            </a:endParaRPr>
          </a:p>
          <a:p>
            <a:pPr>
              <a:buClr>
                <a:srgbClr val="2D97C8"/>
              </a:buClr>
            </a:pPr>
            <a:r>
              <a:rPr lang="zh-CN" altLang="en-US" sz="1400" b="1" dirty="0">
                <a:cs typeface="+mn-ea"/>
                <a:sym typeface="+mn-lt"/>
              </a:rPr>
              <a:t>需要提升品牌认知：</a:t>
            </a:r>
            <a:endParaRPr lang="en-US" altLang="zh-CN" sz="1400" b="1" dirty="0">
              <a:cs typeface="+mn-ea"/>
              <a:sym typeface="+mn-lt"/>
            </a:endParaRPr>
          </a:p>
          <a:p>
            <a:pPr marL="285750" indent="-285750">
              <a:buClr>
                <a:srgbClr val="2D97C8"/>
              </a:buClr>
              <a:buFont typeface="Arial" panose="020B0604020202020204" pitchFamily="34" charset="0"/>
              <a:buChar char="•"/>
            </a:pPr>
            <a:r>
              <a:rPr lang="zh-CN" altLang="en-US" sz="1400" dirty="0">
                <a:cs typeface="+mn-ea"/>
                <a:sym typeface="+mn-lt"/>
              </a:rPr>
              <a:t>消费者对水基金农产品的品牌认知提升和消费意愿培养，需要长期有针对性的宣传触达</a:t>
            </a:r>
            <a:endParaRPr lang="en-US" altLang="zh-CN" sz="1400" dirty="0">
              <a:cs typeface="+mn-ea"/>
              <a:sym typeface="+mn-lt"/>
            </a:endParaRPr>
          </a:p>
        </p:txBody>
      </p:sp>
      <p:sp>
        <p:nvSpPr>
          <p:cNvPr id="31" name="ïṥḻîḍê">
            <a:extLst>
              <a:ext uri="{FF2B5EF4-FFF2-40B4-BE49-F238E27FC236}">
                <a16:creationId xmlns:a16="http://schemas.microsoft.com/office/drawing/2014/main" id="{96D3DBE3-FACD-406A-9684-212F56AFE920}"/>
              </a:ext>
            </a:extLst>
          </p:cNvPr>
          <p:cNvSpPr txBox="1"/>
          <p:nvPr/>
        </p:nvSpPr>
        <p:spPr bwMode="auto">
          <a:xfrm>
            <a:off x="760986" y="1592822"/>
            <a:ext cx="163156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eaLnBrk="1" hangingPunct="1">
              <a:spcBef>
                <a:spcPct val="0"/>
              </a:spcBef>
              <a:buFontTx/>
              <a:buNone/>
            </a:pPr>
            <a:r>
              <a:rPr lang="zh-CN" altLang="en-US" b="1" dirty="0">
                <a:cs typeface="+mn-ea"/>
                <a:sym typeface="+mn-lt"/>
              </a:rPr>
              <a:t>农产品</a:t>
            </a:r>
          </a:p>
        </p:txBody>
      </p:sp>
      <p:sp>
        <p:nvSpPr>
          <p:cNvPr id="32" name="ïṥḻîḍê">
            <a:extLst>
              <a:ext uri="{FF2B5EF4-FFF2-40B4-BE49-F238E27FC236}">
                <a16:creationId xmlns:a16="http://schemas.microsoft.com/office/drawing/2014/main" id="{42E2B737-512F-4E0B-AB57-21EB2CB43BC2}"/>
              </a:ext>
            </a:extLst>
          </p:cNvPr>
          <p:cNvSpPr txBox="1"/>
          <p:nvPr/>
        </p:nvSpPr>
        <p:spPr bwMode="auto">
          <a:xfrm>
            <a:off x="973975" y="3446288"/>
            <a:ext cx="1992584" cy="55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marL="285750" indent="-285750">
              <a:spcBef>
                <a:spcPct val="0"/>
              </a:spcBef>
              <a:buFont typeface="Arial" panose="020B0604020202020204" pitchFamily="34" charset="0"/>
              <a:buChar char="•"/>
            </a:pPr>
            <a:r>
              <a:rPr lang="zh-CN" altLang="zh-CN" sz="1400" dirty="0">
                <a:latin typeface="+mn-ea"/>
                <a:cs typeface="+mn-ea"/>
                <a:sym typeface="+mn-lt"/>
              </a:rPr>
              <a:t>千岛清泉·茶</a:t>
            </a:r>
            <a:r>
              <a:rPr lang="en-US" altLang="zh-CN" sz="1400" dirty="0">
                <a:latin typeface="+mn-ea"/>
                <a:cs typeface="+mn-ea"/>
                <a:sym typeface="+mn-lt"/>
              </a:rPr>
              <a:t> </a:t>
            </a:r>
          </a:p>
          <a:p>
            <a:pPr marL="285750" indent="-285750">
              <a:spcBef>
                <a:spcPct val="0"/>
              </a:spcBef>
              <a:buFont typeface="Arial" panose="020B0604020202020204" pitchFamily="34" charset="0"/>
              <a:buChar char="•"/>
            </a:pPr>
            <a:r>
              <a:rPr lang="zh-CN" altLang="zh-CN" sz="1400" dirty="0">
                <a:latin typeface="+mn-ea"/>
                <a:cs typeface="+mn-ea"/>
                <a:sym typeface="+mn-lt"/>
              </a:rPr>
              <a:t>千岛清泉·米</a:t>
            </a:r>
            <a:endParaRPr lang="zh-CN" altLang="en-US" sz="1400" dirty="0">
              <a:latin typeface="+mn-ea"/>
              <a:cs typeface="+mn-ea"/>
              <a:sym typeface="+mn-lt"/>
            </a:endParaRPr>
          </a:p>
        </p:txBody>
      </p:sp>
      <p:grpSp>
        <p:nvGrpSpPr>
          <p:cNvPr id="33" name="组合 32">
            <a:extLst>
              <a:ext uri="{FF2B5EF4-FFF2-40B4-BE49-F238E27FC236}">
                <a16:creationId xmlns:a16="http://schemas.microsoft.com/office/drawing/2014/main" id="{DD57F534-7334-40BC-AAD8-1E8B1FE8D6D5}"/>
              </a:ext>
            </a:extLst>
          </p:cNvPr>
          <p:cNvGrpSpPr/>
          <p:nvPr/>
        </p:nvGrpSpPr>
        <p:grpSpPr>
          <a:xfrm>
            <a:off x="856495" y="2068064"/>
            <a:ext cx="1789338" cy="1247417"/>
            <a:chOff x="2562192" y="1620269"/>
            <a:chExt cx="1789338" cy="1247417"/>
          </a:xfrm>
        </p:grpSpPr>
        <p:pic>
          <p:nvPicPr>
            <p:cNvPr id="34" name="图片 33">
              <a:extLst>
                <a:ext uri="{FF2B5EF4-FFF2-40B4-BE49-F238E27FC236}">
                  <a16:creationId xmlns:a16="http://schemas.microsoft.com/office/drawing/2014/main" id="{E55BEDBC-32A1-4AC6-B835-B1184F1DF144}"/>
                </a:ext>
              </a:extLst>
            </p:cNvPr>
            <p:cNvPicPr>
              <a:picLocks noChangeAspect="1"/>
            </p:cNvPicPr>
            <p:nvPr/>
          </p:nvPicPr>
          <p:blipFill>
            <a:blip r:embed="rId2"/>
            <a:stretch>
              <a:fillRect/>
            </a:stretch>
          </p:blipFill>
          <p:spPr>
            <a:xfrm>
              <a:off x="2562192" y="1629699"/>
              <a:ext cx="901220" cy="1237987"/>
            </a:xfrm>
            <a:prstGeom prst="rect">
              <a:avLst/>
            </a:prstGeom>
            <a:ln>
              <a:solidFill>
                <a:srgbClr val="3E89D8"/>
              </a:solidFill>
            </a:ln>
          </p:spPr>
        </p:pic>
        <p:pic>
          <p:nvPicPr>
            <p:cNvPr id="36" name="图片 35">
              <a:extLst>
                <a:ext uri="{FF2B5EF4-FFF2-40B4-BE49-F238E27FC236}">
                  <a16:creationId xmlns:a16="http://schemas.microsoft.com/office/drawing/2014/main" id="{05B90FB0-097F-43AF-BEE3-3CA7F2003DDD}"/>
                </a:ext>
              </a:extLst>
            </p:cNvPr>
            <p:cNvPicPr>
              <a:picLocks noChangeAspect="1"/>
            </p:cNvPicPr>
            <p:nvPr/>
          </p:nvPicPr>
          <p:blipFill>
            <a:blip r:embed="rId3"/>
            <a:stretch>
              <a:fillRect/>
            </a:stretch>
          </p:blipFill>
          <p:spPr>
            <a:xfrm>
              <a:off x="3528945" y="1620269"/>
              <a:ext cx="822585" cy="1247417"/>
            </a:xfrm>
            <a:prstGeom prst="rect">
              <a:avLst/>
            </a:prstGeom>
            <a:ln>
              <a:solidFill>
                <a:srgbClr val="3E89D8"/>
              </a:solidFill>
            </a:ln>
          </p:spPr>
        </p:pic>
      </p:grpSp>
      <p:cxnSp>
        <p:nvCxnSpPr>
          <p:cNvPr id="37" name="直接连接符 36">
            <a:extLst>
              <a:ext uri="{FF2B5EF4-FFF2-40B4-BE49-F238E27FC236}">
                <a16:creationId xmlns:a16="http://schemas.microsoft.com/office/drawing/2014/main" id="{89C6E85B-AD57-4F5D-BEFB-09E1A175EC9E}"/>
              </a:ext>
            </a:extLst>
          </p:cNvPr>
          <p:cNvCxnSpPr>
            <a:cxnSpLocks/>
          </p:cNvCxnSpPr>
          <p:nvPr/>
        </p:nvCxnSpPr>
        <p:spPr>
          <a:xfrm>
            <a:off x="726192" y="2962275"/>
            <a:ext cx="3672000"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8" name="iconfont-1025-740847">
            <a:extLst>
              <a:ext uri="{FF2B5EF4-FFF2-40B4-BE49-F238E27FC236}">
                <a16:creationId xmlns:a16="http://schemas.microsoft.com/office/drawing/2014/main" id="{AEAAE819-2016-4DB3-9BF4-6E5AEC1B5BF7}"/>
              </a:ext>
            </a:extLst>
          </p:cNvPr>
          <p:cNvSpPr>
            <a:spLocks noChangeAspect="1"/>
          </p:cNvSpPr>
          <p:nvPr/>
        </p:nvSpPr>
        <p:spPr bwMode="auto">
          <a:xfrm>
            <a:off x="7415662" y="2626421"/>
            <a:ext cx="312317" cy="331067"/>
          </a:xfrm>
          <a:custGeom>
            <a:avLst/>
            <a:gdLst>
              <a:gd name="T0" fmla="*/ 4682 w 12770"/>
              <a:gd name="T1" fmla="*/ 0 h 12800"/>
              <a:gd name="T2" fmla="*/ 942 w 12770"/>
              <a:gd name="T3" fmla="*/ 0 h 12800"/>
              <a:gd name="T4" fmla="*/ 0 w 12770"/>
              <a:gd name="T5" fmla="*/ 942 h 12800"/>
              <a:gd name="T6" fmla="*/ 0 w 12770"/>
              <a:gd name="T7" fmla="*/ 4681 h 12800"/>
              <a:gd name="T8" fmla="*/ 942 w 12770"/>
              <a:gd name="T9" fmla="*/ 5623 h 12800"/>
              <a:gd name="T10" fmla="*/ 4682 w 12770"/>
              <a:gd name="T11" fmla="*/ 5623 h 12800"/>
              <a:gd name="T12" fmla="*/ 5624 w 12770"/>
              <a:gd name="T13" fmla="*/ 4681 h 12800"/>
              <a:gd name="T14" fmla="*/ 5624 w 12770"/>
              <a:gd name="T15" fmla="*/ 942 h 12800"/>
              <a:gd name="T16" fmla="*/ 4682 w 12770"/>
              <a:gd name="T17" fmla="*/ 0 h 12800"/>
              <a:gd name="T18" fmla="*/ 7784 w 12770"/>
              <a:gd name="T19" fmla="*/ 5625 h 12800"/>
              <a:gd name="T20" fmla="*/ 11524 w 12770"/>
              <a:gd name="T21" fmla="*/ 5625 h 12800"/>
              <a:gd name="T22" fmla="*/ 12466 w 12770"/>
              <a:gd name="T23" fmla="*/ 4684 h 12800"/>
              <a:gd name="T24" fmla="*/ 12466 w 12770"/>
              <a:gd name="T25" fmla="*/ 942 h 12800"/>
              <a:gd name="T26" fmla="*/ 11524 w 12770"/>
              <a:gd name="T27" fmla="*/ 0 h 12800"/>
              <a:gd name="T28" fmla="*/ 7784 w 12770"/>
              <a:gd name="T29" fmla="*/ 0 h 12800"/>
              <a:gd name="T30" fmla="*/ 6842 w 12770"/>
              <a:gd name="T31" fmla="*/ 942 h 12800"/>
              <a:gd name="T32" fmla="*/ 6842 w 12770"/>
              <a:gd name="T33" fmla="*/ 4681 h 12800"/>
              <a:gd name="T34" fmla="*/ 7784 w 12770"/>
              <a:gd name="T35" fmla="*/ 5625 h 12800"/>
              <a:gd name="T36" fmla="*/ 4682 w 12770"/>
              <a:gd name="T37" fmla="*/ 7177 h 12800"/>
              <a:gd name="T38" fmla="*/ 942 w 12770"/>
              <a:gd name="T39" fmla="*/ 7177 h 12800"/>
              <a:gd name="T40" fmla="*/ 0 w 12770"/>
              <a:gd name="T41" fmla="*/ 8119 h 12800"/>
              <a:gd name="T42" fmla="*/ 0 w 12770"/>
              <a:gd name="T43" fmla="*/ 11858 h 12800"/>
              <a:gd name="T44" fmla="*/ 942 w 12770"/>
              <a:gd name="T45" fmla="*/ 12800 h 12800"/>
              <a:gd name="T46" fmla="*/ 4682 w 12770"/>
              <a:gd name="T47" fmla="*/ 12800 h 12800"/>
              <a:gd name="T48" fmla="*/ 5624 w 12770"/>
              <a:gd name="T49" fmla="*/ 11858 h 12800"/>
              <a:gd name="T50" fmla="*/ 5624 w 12770"/>
              <a:gd name="T51" fmla="*/ 8119 h 12800"/>
              <a:gd name="T52" fmla="*/ 4682 w 12770"/>
              <a:gd name="T53" fmla="*/ 7177 h 12800"/>
              <a:gd name="T54" fmla="*/ 12710 w 12770"/>
              <a:gd name="T55" fmla="*/ 12255 h 12800"/>
              <a:gd name="T56" fmla="*/ 11706 w 12770"/>
              <a:gd name="T57" fmla="*/ 11251 h 12800"/>
              <a:gd name="T58" fmla="*/ 12131 w 12770"/>
              <a:gd name="T59" fmla="*/ 9822 h 12800"/>
              <a:gd name="T60" fmla="*/ 9485 w 12770"/>
              <a:gd name="T61" fmla="*/ 7177 h 12800"/>
              <a:gd name="T62" fmla="*/ 6840 w 12770"/>
              <a:gd name="T63" fmla="*/ 9822 h 12800"/>
              <a:gd name="T64" fmla="*/ 9488 w 12770"/>
              <a:gd name="T65" fmla="*/ 12467 h 12800"/>
              <a:gd name="T66" fmla="*/ 11251 w 12770"/>
              <a:gd name="T67" fmla="*/ 11768 h 12800"/>
              <a:gd name="T68" fmla="*/ 12193 w 12770"/>
              <a:gd name="T69" fmla="*/ 12710 h 12800"/>
              <a:gd name="T70" fmla="*/ 12436 w 12770"/>
              <a:gd name="T71" fmla="*/ 12710 h 12800"/>
              <a:gd name="T72" fmla="*/ 12678 w 12770"/>
              <a:gd name="T73" fmla="*/ 12467 h 12800"/>
              <a:gd name="T74" fmla="*/ 12710 w 12770"/>
              <a:gd name="T75" fmla="*/ 12255 h 12800"/>
              <a:gd name="T76" fmla="*/ 11007 w 12770"/>
              <a:gd name="T77" fmla="*/ 11161 h 12800"/>
              <a:gd name="T78" fmla="*/ 10977 w 12770"/>
              <a:gd name="T79" fmla="*/ 11221 h 12800"/>
              <a:gd name="T80" fmla="*/ 9518 w 12770"/>
              <a:gd name="T81" fmla="*/ 11828 h 12800"/>
              <a:gd name="T82" fmla="*/ 7479 w 12770"/>
              <a:gd name="T83" fmla="*/ 9790 h 12800"/>
              <a:gd name="T84" fmla="*/ 9518 w 12770"/>
              <a:gd name="T85" fmla="*/ 7752 h 12800"/>
              <a:gd name="T86" fmla="*/ 11556 w 12770"/>
              <a:gd name="T87" fmla="*/ 9790 h 12800"/>
              <a:gd name="T88" fmla="*/ 11007 w 12770"/>
              <a:gd name="T89" fmla="*/ 1116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770" h="12800">
                <a:moveTo>
                  <a:pt x="4682" y="0"/>
                </a:moveTo>
                <a:lnTo>
                  <a:pt x="942" y="0"/>
                </a:lnTo>
                <a:cubicBezTo>
                  <a:pt x="425" y="0"/>
                  <a:pt x="0" y="395"/>
                  <a:pt x="0" y="942"/>
                </a:cubicBezTo>
                <a:lnTo>
                  <a:pt x="0" y="4681"/>
                </a:lnTo>
                <a:cubicBezTo>
                  <a:pt x="0" y="5199"/>
                  <a:pt x="395" y="5623"/>
                  <a:pt x="942" y="5623"/>
                </a:cubicBezTo>
                <a:lnTo>
                  <a:pt x="4682" y="5623"/>
                </a:lnTo>
                <a:cubicBezTo>
                  <a:pt x="5199" y="5623"/>
                  <a:pt x="5624" y="5229"/>
                  <a:pt x="5624" y="4681"/>
                </a:cubicBezTo>
                <a:lnTo>
                  <a:pt x="5624" y="942"/>
                </a:lnTo>
                <a:cubicBezTo>
                  <a:pt x="5626" y="425"/>
                  <a:pt x="5199" y="0"/>
                  <a:pt x="4682" y="0"/>
                </a:cubicBezTo>
                <a:close/>
                <a:moveTo>
                  <a:pt x="7784" y="5625"/>
                </a:moveTo>
                <a:lnTo>
                  <a:pt x="11524" y="5625"/>
                </a:lnTo>
                <a:cubicBezTo>
                  <a:pt x="12041" y="5625"/>
                  <a:pt x="12466" y="5231"/>
                  <a:pt x="12466" y="4684"/>
                </a:cubicBezTo>
                <a:lnTo>
                  <a:pt x="12466" y="942"/>
                </a:lnTo>
                <a:cubicBezTo>
                  <a:pt x="12468" y="425"/>
                  <a:pt x="12071" y="0"/>
                  <a:pt x="11524" y="0"/>
                </a:cubicBezTo>
                <a:lnTo>
                  <a:pt x="7784" y="0"/>
                </a:lnTo>
                <a:cubicBezTo>
                  <a:pt x="7267" y="0"/>
                  <a:pt x="6842" y="395"/>
                  <a:pt x="6842" y="942"/>
                </a:cubicBezTo>
                <a:lnTo>
                  <a:pt x="6842" y="4681"/>
                </a:lnTo>
                <a:cubicBezTo>
                  <a:pt x="6872" y="5201"/>
                  <a:pt x="7267" y="5625"/>
                  <a:pt x="7784" y="5625"/>
                </a:cubicBezTo>
                <a:close/>
                <a:moveTo>
                  <a:pt x="4682" y="7177"/>
                </a:moveTo>
                <a:lnTo>
                  <a:pt x="942" y="7177"/>
                </a:lnTo>
                <a:cubicBezTo>
                  <a:pt x="425" y="7177"/>
                  <a:pt x="0" y="7571"/>
                  <a:pt x="0" y="8119"/>
                </a:cubicBezTo>
                <a:lnTo>
                  <a:pt x="0" y="11858"/>
                </a:lnTo>
                <a:cubicBezTo>
                  <a:pt x="0" y="12375"/>
                  <a:pt x="395" y="12800"/>
                  <a:pt x="942" y="12800"/>
                </a:cubicBezTo>
                <a:lnTo>
                  <a:pt x="4682" y="12800"/>
                </a:lnTo>
                <a:cubicBezTo>
                  <a:pt x="5199" y="12800"/>
                  <a:pt x="5624" y="12405"/>
                  <a:pt x="5624" y="11858"/>
                </a:cubicBezTo>
                <a:lnTo>
                  <a:pt x="5624" y="8119"/>
                </a:lnTo>
                <a:cubicBezTo>
                  <a:pt x="5626" y="7571"/>
                  <a:pt x="5199" y="7177"/>
                  <a:pt x="4682" y="7177"/>
                </a:cubicBezTo>
                <a:close/>
                <a:moveTo>
                  <a:pt x="12710" y="12255"/>
                </a:moveTo>
                <a:lnTo>
                  <a:pt x="11706" y="11251"/>
                </a:lnTo>
                <a:cubicBezTo>
                  <a:pt x="11981" y="10856"/>
                  <a:pt x="12131" y="10339"/>
                  <a:pt x="12131" y="9822"/>
                </a:cubicBezTo>
                <a:cubicBezTo>
                  <a:pt x="12131" y="8363"/>
                  <a:pt x="10944" y="7177"/>
                  <a:pt x="9485" y="7177"/>
                </a:cubicBezTo>
                <a:cubicBezTo>
                  <a:pt x="8027" y="7177"/>
                  <a:pt x="6840" y="8363"/>
                  <a:pt x="6840" y="9822"/>
                </a:cubicBezTo>
                <a:cubicBezTo>
                  <a:pt x="6840" y="11281"/>
                  <a:pt x="8027" y="12467"/>
                  <a:pt x="9488" y="12467"/>
                </a:cubicBezTo>
                <a:cubicBezTo>
                  <a:pt x="10187" y="12467"/>
                  <a:pt x="10794" y="12193"/>
                  <a:pt x="11251" y="11768"/>
                </a:cubicBezTo>
                <a:lnTo>
                  <a:pt x="12193" y="12710"/>
                </a:lnTo>
                <a:cubicBezTo>
                  <a:pt x="12253" y="12770"/>
                  <a:pt x="12345" y="12770"/>
                  <a:pt x="12436" y="12710"/>
                </a:cubicBezTo>
                <a:lnTo>
                  <a:pt x="12678" y="12467"/>
                </a:lnTo>
                <a:cubicBezTo>
                  <a:pt x="12770" y="12407"/>
                  <a:pt x="12770" y="12315"/>
                  <a:pt x="12710" y="12255"/>
                </a:cubicBezTo>
                <a:close/>
                <a:moveTo>
                  <a:pt x="11007" y="11161"/>
                </a:moveTo>
                <a:lnTo>
                  <a:pt x="10977" y="11221"/>
                </a:lnTo>
                <a:cubicBezTo>
                  <a:pt x="10612" y="11586"/>
                  <a:pt x="10095" y="11828"/>
                  <a:pt x="9518" y="11828"/>
                </a:cubicBezTo>
                <a:cubicBezTo>
                  <a:pt x="8393" y="11828"/>
                  <a:pt x="7479" y="10916"/>
                  <a:pt x="7479" y="9790"/>
                </a:cubicBezTo>
                <a:cubicBezTo>
                  <a:pt x="7479" y="8663"/>
                  <a:pt x="8391" y="7752"/>
                  <a:pt x="9518" y="7752"/>
                </a:cubicBezTo>
                <a:cubicBezTo>
                  <a:pt x="10644" y="7752"/>
                  <a:pt x="11556" y="8663"/>
                  <a:pt x="11556" y="9790"/>
                </a:cubicBezTo>
                <a:cubicBezTo>
                  <a:pt x="11524" y="10339"/>
                  <a:pt x="11341" y="10826"/>
                  <a:pt x="11007" y="11161"/>
                </a:cubicBezTo>
                <a:close/>
              </a:path>
            </a:pathLst>
          </a:custGeom>
          <a:solidFill>
            <a:srgbClr val="7EC8E4"/>
          </a:solidFill>
          <a:ln>
            <a:noFill/>
          </a:ln>
        </p:spPr>
        <p:txBody>
          <a:bodyPr/>
          <a:lstStyle/>
          <a:p>
            <a:endParaRPr lang="en-US"/>
          </a:p>
        </p:txBody>
      </p:sp>
      <p:sp>
        <p:nvSpPr>
          <p:cNvPr id="39" name="trophy_118958">
            <a:extLst>
              <a:ext uri="{FF2B5EF4-FFF2-40B4-BE49-F238E27FC236}">
                <a16:creationId xmlns:a16="http://schemas.microsoft.com/office/drawing/2014/main" id="{56BE5510-1556-45D8-ADD3-739CBB97B15C}"/>
              </a:ext>
            </a:extLst>
          </p:cNvPr>
          <p:cNvSpPr>
            <a:spLocks noChangeAspect="1"/>
          </p:cNvSpPr>
          <p:nvPr/>
        </p:nvSpPr>
        <p:spPr bwMode="auto">
          <a:xfrm>
            <a:off x="7384576" y="1809937"/>
            <a:ext cx="310566" cy="308760"/>
          </a:xfrm>
          <a:custGeom>
            <a:avLst/>
            <a:gdLst>
              <a:gd name="connsiteX0" fmla="*/ 144518 w 606862"/>
              <a:gd name="connsiteY0" fmla="*/ 564029 h 603334"/>
              <a:gd name="connsiteX1" fmla="*/ 461074 w 606862"/>
              <a:gd name="connsiteY1" fmla="*/ 564029 h 603334"/>
              <a:gd name="connsiteX2" fmla="*/ 461074 w 606862"/>
              <a:gd name="connsiteY2" fmla="*/ 603334 h 603334"/>
              <a:gd name="connsiteX3" fmla="*/ 144518 w 606862"/>
              <a:gd name="connsiteY3" fmla="*/ 603334 h 603334"/>
              <a:gd name="connsiteX4" fmla="*/ 379584 w 606862"/>
              <a:gd name="connsiteY4" fmla="*/ 261639 h 603334"/>
              <a:gd name="connsiteX5" fmla="*/ 303431 w 606862"/>
              <a:gd name="connsiteY5" fmla="*/ 323999 h 603334"/>
              <a:gd name="connsiteX6" fmla="*/ 303431 w 606862"/>
              <a:gd name="connsiteY6" fmla="*/ 363343 h 603334"/>
              <a:gd name="connsiteX7" fmla="*/ 417907 w 606862"/>
              <a:gd name="connsiteY7" fmla="*/ 270688 h 603334"/>
              <a:gd name="connsiteX8" fmla="*/ 487953 w 606862"/>
              <a:gd name="connsiteY8" fmla="*/ 121967 h 603334"/>
              <a:gd name="connsiteX9" fmla="*/ 459087 w 606862"/>
              <a:gd name="connsiteY9" fmla="*/ 265967 h 603334"/>
              <a:gd name="connsiteX10" fmla="*/ 552579 w 606862"/>
              <a:gd name="connsiteY10" fmla="*/ 121967 h 603334"/>
              <a:gd name="connsiteX11" fmla="*/ 54283 w 606862"/>
              <a:gd name="connsiteY11" fmla="*/ 121967 h 603334"/>
              <a:gd name="connsiteX12" fmla="*/ 147775 w 606862"/>
              <a:gd name="connsiteY12" fmla="*/ 266065 h 603334"/>
              <a:gd name="connsiteX13" fmla="*/ 119008 w 606862"/>
              <a:gd name="connsiteY13" fmla="*/ 121967 h 603334"/>
              <a:gd name="connsiteX14" fmla="*/ 94576 w 606862"/>
              <a:gd name="connsiteY14" fmla="*/ 0 h 603334"/>
              <a:gd name="connsiteX15" fmla="*/ 512286 w 606862"/>
              <a:gd name="connsiteY15" fmla="*/ 0 h 603334"/>
              <a:gd name="connsiteX16" fmla="*/ 498395 w 606862"/>
              <a:gd name="connsiteY16" fmla="*/ 69541 h 603334"/>
              <a:gd name="connsiteX17" fmla="*/ 606862 w 606862"/>
              <a:gd name="connsiteY17" fmla="*/ 69541 h 603334"/>
              <a:gd name="connsiteX18" fmla="*/ 606862 w 606862"/>
              <a:gd name="connsiteY18" fmla="*/ 95508 h 603334"/>
              <a:gd name="connsiteX19" fmla="*/ 554451 w 606862"/>
              <a:gd name="connsiteY19" fmla="*/ 249442 h 603334"/>
              <a:gd name="connsiteX20" fmla="*/ 429237 w 606862"/>
              <a:gd name="connsiteY20" fmla="*/ 336589 h 603334"/>
              <a:gd name="connsiteX21" fmla="*/ 329735 w 606862"/>
              <a:gd name="connsiteY21" fmla="*/ 400228 h 603334"/>
              <a:gd name="connsiteX22" fmla="*/ 329735 w 606862"/>
              <a:gd name="connsiteY22" fmla="*/ 459048 h 603334"/>
              <a:gd name="connsiteX23" fmla="*/ 421651 w 606862"/>
              <a:gd name="connsiteY23" fmla="*/ 459048 h 603334"/>
              <a:gd name="connsiteX24" fmla="*/ 421651 w 606862"/>
              <a:gd name="connsiteY24" fmla="*/ 524654 h 603334"/>
              <a:gd name="connsiteX25" fmla="*/ 183930 w 606862"/>
              <a:gd name="connsiteY25" fmla="*/ 524654 h 603334"/>
              <a:gd name="connsiteX26" fmla="*/ 183930 w 606862"/>
              <a:gd name="connsiteY26" fmla="*/ 459048 h 603334"/>
              <a:gd name="connsiteX27" fmla="*/ 277127 w 606862"/>
              <a:gd name="connsiteY27" fmla="*/ 459048 h 603334"/>
              <a:gd name="connsiteX28" fmla="*/ 277127 w 606862"/>
              <a:gd name="connsiteY28" fmla="*/ 400228 h 603334"/>
              <a:gd name="connsiteX29" fmla="*/ 177724 w 606862"/>
              <a:gd name="connsiteY29" fmla="*/ 336589 h 603334"/>
              <a:gd name="connsiteX30" fmla="*/ 52411 w 606862"/>
              <a:gd name="connsiteY30" fmla="*/ 249442 h 603334"/>
              <a:gd name="connsiteX31" fmla="*/ 0 w 606862"/>
              <a:gd name="connsiteY31" fmla="*/ 95508 h 603334"/>
              <a:gd name="connsiteX32" fmla="*/ 0 w 606862"/>
              <a:gd name="connsiteY32" fmla="*/ 69541 h 603334"/>
              <a:gd name="connsiteX33" fmla="*/ 108467 w 606862"/>
              <a:gd name="connsiteY33" fmla="*/ 69541 h 60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6862" h="603334">
                <a:moveTo>
                  <a:pt x="144518" y="564029"/>
                </a:moveTo>
                <a:lnTo>
                  <a:pt x="461074" y="564029"/>
                </a:lnTo>
                <a:lnTo>
                  <a:pt x="461074" y="603334"/>
                </a:lnTo>
                <a:lnTo>
                  <a:pt x="144518" y="603334"/>
                </a:lnTo>
                <a:close/>
                <a:moveTo>
                  <a:pt x="379584" y="261639"/>
                </a:moveTo>
                <a:cubicBezTo>
                  <a:pt x="372393" y="291737"/>
                  <a:pt x="340178" y="323999"/>
                  <a:pt x="303431" y="323999"/>
                </a:cubicBezTo>
                <a:lnTo>
                  <a:pt x="303431" y="363343"/>
                </a:lnTo>
                <a:cubicBezTo>
                  <a:pt x="361359" y="363343"/>
                  <a:pt x="407169" y="316229"/>
                  <a:pt x="417907" y="270688"/>
                </a:cubicBezTo>
                <a:close/>
                <a:moveTo>
                  <a:pt x="487953" y="121967"/>
                </a:moveTo>
                <a:lnTo>
                  <a:pt x="459087" y="265967"/>
                </a:lnTo>
                <a:cubicBezTo>
                  <a:pt x="509725" y="234688"/>
                  <a:pt x="544600" y="180983"/>
                  <a:pt x="552579" y="121967"/>
                </a:cubicBezTo>
                <a:close/>
                <a:moveTo>
                  <a:pt x="54283" y="121967"/>
                </a:moveTo>
                <a:cubicBezTo>
                  <a:pt x="62262" y="180983"/>
                  <a:pt x="97137" y="234786"/>
                  <a:pt x="147775" y="266065"/>
                </a:cubicBezTo>
                <a:lnTo>
                  <a:pt x="119008" y="121967"/>
                </a:lnTo>
                <a:close/>
                <a:moveTo>
                  <a:pt x="94576" y="0"/>
                </a:moveTo>
                <a:lnTo>
                  <a:pt x="512286" y="0"/>
                </a:lnTo>
                <a:lnTo>
                  <a:pt x="498395" y="69541"/>
                </a:lnTo>
                <a:lnTo>
                  <a:pt x="606862" y="69541"/>
                </a:lnTo>
                <a:lnTo>
                  <a:pt x="606862" y="95508"/>
                </a:lnTo>
                <a:cubicBezTo>
                  <a:pt x="606862" y="151770"/>
                  <a:pt x="588735" y="204983"/>
                  <a:pt x="554451" y="249442"/>
                </a:cubicBezTo>
                <a:cubicBezTo>
                  <a:pt x="522729" y="290557"/>
                  <a:pt x="478495" y="321245"/>
                  <a:pt x="429237" y="336589"/>
                </a:cubicBezTo>
                <a:cubicBezTo>
                  <a:pt x="405691" y="368261"/>
                  <a:pt x="370422" y="392655"/>
                  <a:pt x="329735" y="400228"/>
                </a:cubicBezTo>
                <a:lnTo>
                  <a:pt x="329735" y="459048"/>
                </a:lnTo>
                <a:lnTo>
                  <a:pt x="421651" y="459048"/>
                </a:lnTo>
                <a:lnTo>
                  <a:pt x="421651" y="524654"/>
                </a:lnTo>
                <a:lnTo>
                  <a:pt x="183930" y="524654"/>
                </a:lnTo>
                <a:lnTo>
                  <a:pt x="183930" y="459048"/>
                </a:lnTo>
                <a:lnTo>
                  <a:pt x="277127" y="459048"/>
                </a:lnTo>
                <a:lnTo>
                  <a:pt x="277127" y="400228"/>
                </a:lnTo>
                <a:cubicBezTo>
                  <a:pt x="236538" y="392655"/>
                  <a:pt x="201269" y="368261"/>
                  <a:pt x="177724" y="336589"/>
                </a:cubicBezTo>
                <a:cubicBezTo>
                  <a:pt x="128367" y="321245"/>
                  <a:pt x="84133" y="290557"/>
                  <a:pt x="52411" y="249442"/>
                </a:cubicBezTo>
                <a:cubicBezTo>
                  <a:pt x="18127" y="204983"/>
                  <a:pt x="0" y="151770"/>
                  <a:pt x="0" y="95508"/>
                </a:cubicBezTo>
                <a:lnTo>
                  <a:pt x="0" y="69541"/>
                </a:lnTo>
                <a:lnTo>
                  <a:pt x="108467" y="69541"/>
                </a:lnTo>
                <a:close/>
              </a:path>
            </a:pathLst>
          </a:custGeom>
          <a:solidFill>
            <a:srgbClr val="7EC8E4"/>
          </a:solidFill>
          <a:ln>
            <a:solidFill>
              <a:srgbClr val="7EC8E4"/>
            </a:solidFill>
          </a:ln>
        </p:spPr>
        <p:txBody>
          <a:bodyPr/>
          <a:lstStyle/>
          <a:p>
            <a:endParaRPr lang="en-US"/>
          </a:p>
        </p:txBody>
      </p:sp>
      <p:sp>
        <p:nvSpPr>
          <p:cNvPr id="40" name="megaphone_313414">
            <a:extLst>
              <a:ext uri="{FF2B5EF4-FFF2-40B4-BE49-F238E27FC236}">
                <a16:creationId xmlns:a16="http://schemas.microsoft.com/office/drawing/2014/main" id="{4BD9FE63-BF93-438E-917E-AB14538665A0}"/>
              </a:ext>
            </a:extLst>
          </p:cNvPr>
          <p:cNvSpPr>
            <a:spLocks noChangeAspect="1"/>
          </p:cNvSpPr>
          <p:nvPr/>
        </p:nvSpPr>
        <p:spPr bwMode="auto">
          <a:xfrm>
            <a:off x="7379728" y="3533198"/>
            <a:ext cx="380635" cy="308760"/>
          </a:xfrm>
          <a:custGeom>
            <a:avLst/>
            <a:gdLst>
              <a:gd name="connsiteX0" fmla="*/ 114027 w 607639"/>
              <a:gd name="connsiteY0" fmla="*/ 331499 h 492900"/>
              <a:gd name="connsiteX1" fmla="*/ 114027 w 607639"/>
              <a:gd name="connsiteY1" fmla="*/ 350341 h 492900"/>
              <a:gd name="connsiteX2" fmla="*/ 148552 w 607639"/>
              <a:gd name="connsiteY2" fmla="*/ 350341 h 492900"/>
              <a:gd name="connsiteX3" fmla="*/ 180407 w 607639"/>
              <a:gd name="connsiteY3" fmla="*/ 387403 h 492900"/>
              <a:gd name="connsiteX4" fmla="*/ 180407 w 607639"/>
              <a:gd name="connsiteY4" fmla="*/ 474147 h 492900"/>
              <a:gd name="connsiteX5" fmla="*/ 237978 w 607639"/>
              <a:gd name="connsiteY5" fmla="*/ 474147 h 492900"/>
              <a:gd name="connsiteX6" fmla="*/ 237978 w 607639"/>
              <a:gd name="connsiteY6" fmla="*/ 331499 h 492900"/>
              <a:gd name="connsiteX7" fmla="*/ 86443 w 607639"/>
              <a:gd name="connsiteY7" fmla="*/ 312746 h 492900"/>
              <a:gd name="connsiteX8" fmla="*/ 266808 w 607639"/>
              <a:gd name="connsiteY8" fmla="*/ 312746 h 492900"/>
              <a:gd name="connsiteX9" fmla="*/ 266808 w 607639"/>
              <a:gd name="connsiteY9" fmla="*/ 331499 h 492900"/>
              <a:gd name="connsiteX10" fmla="*/ 256753 w 607639"/>
              <a:gd name="connsiteY10" fmla="*/ 331499 h 492900"/>
              <a:gd name="connsiteX11" fmla="*/ 256753 w 607639"/>
              <a:gd name="connsiteY11" fmla="*/ 492900 h 492900"/>
              <a:gd name="connsiteX12" fmla="*/ 161632 w 607639"/>
              <a:gd name="connsiteY12" fmla="*/ 492900 h 492900"/>
              <a:gd name="connsiteX13" fmla="*/ 161632 w 607639"/>
              <a:gd name="connsiteY13" fmla="*/ 387403 h 492900"/>
              <a:gd name="connsiteX14" fmla="*/ 148552 w 607639"/>
              <a:gd name="connsiteY14" fmla="*/ 369094 h 492900"/>
              <a:gd name="connsiteX15" fmla="*/ 95252 w 607639"/>
              <a:gd name="connsiteY15" fmla="*/ 369094 h 492900"/>
              <a:gd name="connsiteX16" fmla="*/ 95252 w 607639"/>
              <a:gd name="connsiteY16" fmla="*/ 331499 h 492900"/>
              <a:gd name="connsiteX17" fmla="*/ 86443 w 607639"/>
              <a:gd name="connsiteY17" fmla="*/ 331499 h 492900"/>
              <a:gd name="connsiteX18" fmla="*/ 181635 w 607639"/>
              <a:gd name="connsiteY18" fmla="*/ 170204 h 492900"/>
              <a:gd name="connsiteX19" fmla="*/ 200405 w 607639"/>
              <a:gd name="connsiteY19" fmla="*/ 170204 h 492900"/>
              <a:gd name="connsiteX20" fmla="*/ 200405 w 607639"/>
              <a:gd name="connsiteY20" fmla="*/ 188974 h 492900"/>
              <a:gd name="connsiteX21" fmla="*/ 181635 w 607639"/>
              <a:gd name="connsiteY21" fmla="*/ 188974 h 492900"/>
              <a:gd name="connsiteX22" fmla="*/ 152845 w 607639"/>
              <a:gd name="connsiteY22" fmla="*/ 170204 h 492900"/>
              <a:gd name="connsiteX23" fmla="*/ 172815 w 607639"/>
              <a:gd name="connsiteY23" fmla="*/ 170204 h 492900"/>
              <a:gd name="connsiteX24" fmla="*/ 172815 w 607639"/>
              <a:gd name="connsiteY24" fmla="*/ 188974 h 492900"/>
              <a:gd name="connsiteX25" fmla="*/ 152845 w 607639"/>
              <a:gd name="connsiteY25" fmla="*/ 188974 h 492900"/>
              <a:gd name="connsiteX26" fmla="*/ 125324 w 607639"/>
              <a:gd name="connsiteY26" fmla="*/ 170204 h 492900"/>
              <a:gd name="connsiteX27" fmla="*/ 144094 w 607639"/>
              <a:gd name="connsiteY27" fmla="*/ 170204 h 492900"/>
              <a:gd name="connsiteX28" fmla="*/ 144094 w 607639"/>
              <a:gd name="connsiteY28" fmla="*/ 188974 h 492900"/>
              <a:gd name="connsiteX29" fmla="*/ 125324 w 607639"/>
              <a:gd name="connsiteY29" fmla="*/ 188974 h 492900"/>
              <a:gd name="connsiteX30" fmla="*/ 351980 w 607639"/>
              <a:gd name="connsiteY30" fmla="*/ 141413 h 492900"/>
              <a:gd name="connsiteX31" fmla="*/ 370821 w 607639"/>
              <a:gd name="connsiteY31" fmla="*/ 141413 h 492900"/>
              <a:gd name="connsiteX32" fmla="*/ 370821 w 607639"/>
              <a:gd name="connsiteY32" fmla="*/ 255235 h 492900"/>
              <a:gd name="connsiteX33" fmla="*/ 351980 w 607639"/>
              <a:gd name="connsiteY33" fmla="*/ 255235 h 492900"/>
              <a:gd name="connsiteX34" fmla="*/ 125324 w 607639"/>
              <a:gd name="connsiteY34" fmla="*/ 132593 h 492900"/>
              <a:gd name="connsiteX35" fmla="*/ 248037 w 607639"/>
              <a:gd name="connsiteY35" fmla="*/ 132593 h 492900"/>
              <a:gd name="connsiteX36" fmla="*/ 248037 w 607639"/>
              <a:gd name="connsiteY36" fmla="*/ 151434 h 492900"/>
              <a:gd name="connsiteX37" fmla="*/ 125324 w 607639"/>
              <a:gd name="connsiteY37" fmla="*/ 151434 h 492900"/>
              <a:gd name="connsiteX38" fmla="*/ 110534 w 607639"/>
              <a:gd name="connsiteY38" fmla="*/ 112419 h 492900"/>
              <a:gd name="connsiteX39" fmla="*/ 110534 w 607639"/>
              <a:gd name="connsiteY39" fmla="*/ 283226 h 492900"/>
              <a:gd name="connsiteX40" fmla="*/ 310088 w 607639"/>
              <a:gd name="connsiteY40" fmla="*/ 283226 h 492900"/>
              <a:gd name="connsiteX41" fmla="*/ 310088 w 607639"/>
              <a:gd name="connsiteY41" fmla="*/ 112419 h 492900"/>
              <a:gd name="connsiteX42" fmla="*/ 0 w 607639"/>
              <a:gd name="connsiteY42" fmla="*/ 95122 h 492900"/>
              <a:gd name="connsiteX43" fmla="*/ 48831 w 607639"/>
              <a:gd name="connsiteY43" fmla="*/ 95122 h 492900"/>
              <a:gd name="connsiteX44" fmla="*/ 48831 w 607639"/>
              <a:gd name="connsiteY44" fmla="*/ 113870 h 492900"/>
              <a:gd name="connsiteX45" fmla="*/ 18767 w 607639"/>
              <a:gd name="connsiteY45" fmla="*/ 113870 h 492900"/>
              <a:gd name="connsiteX46" fmla="*/ 18767 w 607639"/>
              <a:gd name="connsiteY46" fmla="*/ 151456 h 492900"/>
              <a:gd name="connsiteX47" fmla="*/ 48831 w 607639"/>
              <a:gd name="connsiteY47" fmla="*/ 151456 h 492900"/>
              <a:gd name="connsiteX48" fmla="*/ 48831 w 607639"/>
              <a:gd name="connsiteY48" fmla="*/ 170204 h 492900"/>
              <a:gd name="connsiteX49" fmla="*/ 0 w 607639"/>
              <a:gd name="connsiteY49" fmla="*/ 170204 h 492900"/>
              <a:gd name="connsiteX50" fmla="*/ 57581 w 607639"/>
              <a:gd name="connsiteY50" fmla="*/ 93852 h 492900"/>
              <a:gd name="connsiteX51" fmla="*/ 76422 w 607639"/>
              <a:gd name="connsiteY51" fmla="*/ 93852 h 492900"/>
              <a:gd name="connsiteX52" fmla="*/ 76422 w 607639"/>
              <a:gd name="connsiteY52" fmla="*/ 245215 h 492900"/>
              <a:gd name="connsiteX53" fmla="*/ 57581 w 607639"/>
              <a:gd name="connsiteY53" fmla="*/ 245215 h 492900"/>
              <a:gd name="connsiteX54" fmla="*/ 541240 w 607639"/>
              <a:gd name="connsiteY54" fmla="*/ 52255 h 492900"/>
              <a:gd name="connsiteX55" fmla="*/ 370791 w 607639"/>
              <a:gd name="connsiteY55" fmla="*/ 113486 h 492900"/>
              <a:gd name="connsiteX56" fmla="*/ 370791 w 607639"/>
              <a:gd name="connsiteY56" fmla="*/ 131348 h 492900"/>
              <a:gd name="connsiteX57" fmla="*/ 352011 w 607639"/>
              <a:gd name="connsiteY57" fmla="*/ 131348 h 492900"/>
              <a:gd name="connsiteX58" fmla="*/ 352011 w 607639"/>
              <a:gd name="connsiteY58" fmla="*/ 120240 h 492900"/>
              <a:gd name="connsiteX59" fmla="*/ 328869 w 607639"/>
              <a:gd name="connsiteY59" fmla="*/ 128593 h 492900"/>
              <a:gd name="connsiteX60" fmla="*/ 328869 w 607639"/>
              <a:gd name="connsiteY60" fmla="*/ 267052 h 492900"/>
              <a:gd name="connsiteX61" fmla="*/ 352011 w 607639"/>
              <a:gd name="connsiteY61" fmla="*/ 275406 h 492900"/>
              <a:gd name="connsiteX62" fmla="*/ 352011 w 607639"/>
              <a:gd name="connsiteY62" fmla="*/ 263941 h 492900"/>
              <a:gd name="connsiteX63" fmla="*/ 370791 w 607639"/>
              <a:gd name="connsiteY63" fmla="*/ 263941 h 492900"/>
              <a:gd name="connsiteX64" fmla="*/ 370791 w 607639"/>
              <a:gd name="connsiteY64" fmla="*/ 282160 h 492900"/>
              <a:gd name="connsiteX65" fmla="*/ 541240 w 607639"/>
              <a:gd name="connsiteY65" fmla="*/ 343390 h 492900"/>
              <a:gd name="connsiteX66" fmla="*/ 560020 w 607639"/>
              <a:gd name="connsiteY66" fmla="*/ 18840 h 492900"/>
              <a:gd name="connsiteX67" fmla="*/ 560020 w 607639"/>
              <a:gd name="connsiteY67" fmla="*/ 379027 h 492900"/>
              <a:gd name="connsiteX68" fmla="*/ 588859 w 607639"/>
              <a:gd name="connsiteY68" fmla="*/ 379027 h 492900"/>
              <a:gd name="connsiteX69" fmla="*/ 588859 w 607639"/>
              <a:gd name="connsiteY69" fmla="*/ 18840 h 492900"/>
              <a:gd name="connsiteX70" fmla="*/ 541240 w 607639"/>
              <a:gd name="connsiteY70" fmla="*/ 0 h 492900"/>
              <a:gd name="connsiteX71" fmla="*/ 607639 w 607639"/>
              <a:gd name="connsiteY71" fmla="*/ 0 h 492900"/>
              <a:gd name="connsiteX72" fmla="*/ 607639 w 607639"/>
              <a:gd name="connsiteY72" fmla="*/ 397778 h 492900"/>
              <a:gd name="connsiteX73" fmla="*/ 541240 w 607639"/>
              <a:gd name="connsiteY73" fmla="*/ 397778 h 492900"/>
              <a:gd name="connsiteX74" fmla="*/ 541240 w 607639"/>
              <a:gd name="connsiteY74" fmla="*/ 363297 h 492900"/>
              <a:gd name="connsiteX75" fmla="*/ 328869 w 607639"/>
              <a:gd name="connsiteY75" fmla="*/ 286958 h 492900"/>
              <a:gd name="connsiteX76" fmla="*/ 328869 w 607639"/>
              <a:gd name="connsiteY76" fmla="*/ 301977 h 492900"/>
              <a:gd name="connsiteX77" fmla="*/ 91665 w 607639"/>
              <a:gd name="connsiteY77" fmla="*/ 301977 h 492900"/>
              <a:gd name="connsiteX78" fmla="*/ 91665 w 607639"/>
              <a:gd name="connsiteY78" fmla="*/ 93668 h 492900"/>
              <a:gd name="connsiteX79" fmla="*/ 328869 w 607639"/>
              <a:gd name="connsiteY79" fmla="*/ 93668 h 492900"/>
              <a:gd name="connsiteX80" fmla="*/ 328869 w 607639"/>
              <a:gd name="connsiteY80" fmla="*/ 108598 h 492900"/>
              <a:gd name="connsiteX81" fmla="*/ 541240 w 607639"/>
              <a:gd name="connsiteY81" fmla="*/ 32259 h 49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7639" h="492900">
                <a:moveTo>
                  <a:pt x="114027" y="331499"/>
                </a:moveTo>
                <a:lnTo>
                  <a:pt x="114027" y="350341"/>
                </a:lnTo>
                <a:lnTo>
                  <a:pt x="148552" y="350341"/>
                </a:lnTo>
                <a:cubicBezTo>
                  <a:pt x="168217" y="350341"/>
                  <a:pt x="180407" y="364562"/>
                  <a:pt x="180407" y="387403"/>
                </a:cubicBezTo>
                <a:lnTo>
                  <a:pt x="180407" y="474147"/>
                </a:lnTo>
                <a:lnTo>
                  <a:pt x="237978" y="474147"/>
                </a:lnTo>
                <a:lnTo>
                  <a:pt x="237978" y="331499"/>
                </a:lnTo>
                <a:close/>
                <a:moveTo>
                  <a:pt x="86443" y="312746"/>
                </a:moveTo>
                <a:lnTo>
                  <a:pt x="266808" y="312746"/>
                </a:lnTo>
                <a:lnTo>
                  <a:pt x="266808" y="331499"/>
                </a:lnTo>
                <a:lnTo>
                  <a:pt x="256753" y="331499"/>
                </a:lnTo>
                <a:lnTo>
                  <a:pt x="256753" y="492900"/>
                </a:lnTo>
                <a:lnTo>
                  <a:pt x="161632" y="492900"/>
                </a:lnTo>
                <a:lnTo>
                  <a:pt x="161632" y="387403"/>
                </a:lnTo>
                <a:cubicBezTo>
                  <a:pt x="161632" y="369094"/>
                  <a:pt x="151844" y="369094"/>
                  <a:pt x="148552" y="369094"/>
                </a:cubicBezTo>
                <a:lnTo>
                  <a:pt x="95252" y="369094"/>
                </a:lnTo>
                <a:lnTo>
                  <a:pt x="95252" y="331499"/>
                </a:lnTo>
                <a:lnTo>
                  <a:pt x="86443" y="331499"/>
                </a:lnTo>
                <a:close/>
                <a:moveTo>
                  <a:pt x="181635" y="170204"/>
                </a:moveTo>
                <a:lnTo>
                  <a:pt x="200405" y="170204"/>
                </a:lnTo>
                <a:lnTo>
                  <a:pt x="200405" y="188974"/>
                </a:lnTo>
                <a:lnTo>
                  <a:pt x="181635" y="188974"/>
                </a:lnTo>
                <a:close/>
                <a:moveTo>
                  <a:pt x="152845" y="170204"/>
                </a:moveTo>
                <a:lnTo>
                  <a:pt x="172815" y="170204"/>
                </a:lnTo>
                <a:lnTo>
                  <a:pt x="172815" y="188974"/>
                </a:lnTo>
                <a:lnTo>
                  <a:pt x="152845" y="188974"/>
                </a:lnTo>
                <a:close/>
                <a:moveTo>
                  <a:pt x="125324" y="170204"/>
                </a:moveTo>
                <a:lnTo>
                  <a:pt x="144094" y="170204"/>
                </a:lnTo>
                <a:lnTo>
                  <a:pt x="144094" y="188974"/>
                </a:lnTo>
                <a:lnTo>
                  <a:pt x="125324" y="188974"/>
                </a:lnTo>
                <a:close/>
                <a:moveTo>
                  <a:pt x="351980" y="141413"/>
                </a:moveTo>
                <a:lnTo>
                  <a:pt x="370821" y="141413"/>
                </a:lnTo>
                <a:lnTo>
                  <a:pt x="370821" y="255235"/>
                </a:lnTo>
                <a:lnTo>
                  <a:pt x="351980" y="255235"/>
                </a:lnTo>
                <a:close/>
                <a:moveTo>
                  <a:pt x="125324" y="132593"/>
                </a:moveTo>
                <a:lnTo>
                  <a:pt x="248037" y="132593"/>
                </a:lnTo>
                <a:lnTo>
                  <a:pt x="248037" y="151434"/>
                </a:lnTo>
                <a:lnTo>
                  <a:pt x="125324" y="151434"/>
                </a:lnTo>
                <a:close/>
                <a:moveTo>
                  <a:pt x="110534" y="112419"/>
                </a:moveTo>
                <a:lnTo>
                  <a:pt x="110534" y="283226"/>
                </a:lnTo>
                <a:lnTo>
                  <a:pt x="310088" y="283226"/>
                </a:lnTo>
                <a:lnTo>
                  <a:pt x="310088" y="112419"/>
                </a:lnTo>
                <a:close/>
                <a:moveTo>
                  <a:pt x="0" y="95122"/>
                </a:moveTo>
                <a:lnTo>
                  <a:pt x="48831" y="95122"/>
                </a:lnTo>
                <a:lnTo>
                  <a:pt x="48831" y="113870"/>
                </a:lnTo>
                <a:lnTo>
                  <a:pt x="18767" y="113870"/>
                </a:lnTo>
                <a:lnTo>
                  <a:pt x="18767" y="151456"/>
                </a:lnTo>
                <a:lnTo>
                  <a:pt x="48831" y="151456"/>
                </a:lnTo>
                <a:lnTo>
                  <a:pt x="48831" y="170204"/>
                </a:lnTo>
                <a:lnTo>
                  <a:pt x="0" y="170204"/>
                </a:lnTo>
                <a:close/>
                <a:moveTo>
                  <a:pt x="57581" y="93852"/>
                </a:moveTo>
                <a:lnTo>
                  <a:pt x="76422" y="93852"/>
                </a:lnTo>
                <a:lnTo>
                  <a:pt x="76422" y="245215"/>
                </a:lnTo>
                <a:lnTo>
                  <a:pt x="57581" y="245215"/>
                </a:lnTo>
                <a:close/>
                <a:moveTo>
                  <a:pt x="541240" y="52255"/>
                </a:moveTo>
                <a:lnTo>
                  <a:pt x="370791" y="113486"/>
                </a:lnTo>
                <a:lnTo>
                  <a:pt x="370791" y="131348"/>
                </a:lnTo>
                <a:lnTo>
                  <a:pt x="352011" y="131348"/>
                </a:lnTo>
                <a:lnTo>
                  <a:pt x="352011" y="120240"/>
                </a:lnTo>
                <a:lnTo>
                  <a:pt x="328869" y="128593"/>
                </a:lnTo>
                <a:lnTo>
                  <a:pt x="328869" y="267052"/>
                </a:lnTo>
                <a:lnTo>
                  <a:pt x="352011" y="275406"/>
                </a:lnTo>
                <a:lnTo>
                  <a:pt x="352011" y="263941"/>
                </a:lnTo>
                <a:lnTo>
                  <a:pt x="370791" y="263941"/>
                </a:lnTo>
                <a:lnTo>
                  <a:pt x="370791" y="282160"/>
                </a:lnTo>
                <a:lnTo>
                  <a:pt x="541240" y="343390"/>
                </a:lnTo>
                <a:close/>
                <a:moveTo>
                  <a:pt x="560020" y="18840"/>
                </a:moveTo>
                <a:lnTo>
                  <a:pt x="560020" y="379027"/>
                </a:lnTo>
                <a:lnTo>
                  <a:pt x="588859" y="379027"/>
                </a:lnTo>
                <a:lnTo>
                  <a:pt x="588859" y="18840"/>
                </a:lnTo>
                <a:close/>
                <a:moveTo>
                  <a:pt x="541240" y="0"/>
                </a:moveTo>
                <a:lnTo>
                  <a:pt x="607639" y="0"/>
                </a:lnTo>
                <a:lnTo>
                  <a:pt x="607639" y="397778"/>
                </a:lnTo>
                <a:lnTo>
                  <a:pt x="541240" y="397778"/>
                </a:lnTo>
                <a:lnTo>
                  <a:pt x="541240" y="363297"/>
                </a:lnTo>
                <a:lnTo>
                  <a:pt x="328869" y="286958"/>
                </a:lnTo>
                <a:lnTo>
                  <a:pt x="328869" y="301977"/>
                </a:lnTo>
                <a:lnTo>
                  <a:pt x="91665" y="301977"/>
                </a:lnTo>
                <a:lnTo>
                  <a:pt x="91665" y="93668"/>
                </a:lnTo>
                <a:lnTo>
                  <a:pt x="328869" y="93668"/>
                </a:lnTo>
                <a:lnTo>
                  <a:pt x="328869" y="108598"/>
                </a:lnTo>
                <a:lnTo>
                  <a:pt x="541240" y="32259"/>
                </a:lnTo>
                <a:close/>
              </a:path>
            </a:pathLst>
          </a:custGeom>
          <a:solidFill>
            <a:srgbClr val="7EC8E4"/>
          </a:solidFill>
          <a:ln>
            <a:solidFill>
              <a:srgbClr val="7EC8E4"/>
            </a:solidFill>
          </a:ln>
        </p:spPr>
        <p:txBody>
          <a:bodyPr/>
          <a:lstStyle/>
          <a:p>
            <a:endParaRPr lang="en-US"/>
          </a:p>
        </p:txBody>
      </p:sp>
      <p:sp>
        <p:nvSpPr>
          <p:cNvPr id="41" name="right-arrow-angle-of-two-shapes_37593">
            <a:extLst>
              <a:ext uri="{FF2B5EF4-FFF2-40B4-BE49-F238E27FC236}">
                <a16:creationId xmlns:a16="http://schemas.microsoft.com/office/drawing/2014/main" id="{34490046-6FB5-47F3-88F6-61F9054F5040}"/>
              </a:ext>
            </a:extLst>
          </p:cNvPr>
          <p:cNvSpPr>
            <a:spLocks noChangeAspect="1"/>
          </p:cNvSpPr>
          <p:nvPr/>
        </p:nvSpPr>
        <p:spPr bwMode="auto">
          <a:xfrm rot="5400000">
            <a:off x="2646926" y="4041501"/>
            <a:ext cx="435198" cy="609685"/>
          </a:xfrm>
          <a:custGeom>
            <a:avLst/>
            <a:gdLst>
              <a:gd name="connsiteX0" fmla="*/ 230856 w 432187"/>
              <a:gd name="connsiteY0" fmla="*/ 1242 h 605466"/>
              <a:gd name="connsiteX1" fmla="*/ 263662 w 432187"/>
              <a:gd name="connsiteY1" fmla="*/ 24165 h 605466"/>
              <a:gd name="connsiteX2" fmla="*/ 423983 w 432187"/>
              <a:gd name="connsiteY2" fmla="*/ 274623 h 605466"/>
              <a:gd name="connsiteX3" fmla="*/ 423983 w 432187"/>
              <a:gd name="connsiteY3" fmla="*/ 330858 h 605466"/>
              <a:gd name="connsiteX4" fmla="*/ 263662 w 432187"/>
              <a:gd name="connsiteY4" fmla="*/ 581402 h 605466"/>
              <a:gd name="connsiteX5" fmla="*/ 219564 w 432187"/>
              <a:gd name="connsiteY5" fmla="*/ 605466 h 605466"/>
              <a:gd name="connsiteX6" fmla="*/ 191448 w 432187"/>
              <a:gd name="connsiteY6" fmla="*/ 597274 h 605466"/>
              <a:gd name="connsiteX7" fmla="*/ 175553 w 432187"/>
              <a:gd name="connsiteY7" fmla="*/ 525166 h 605466"/>
              <a:gd name="connsiteX8" fmla="*/ 317843 w 432187"/>
              <a:gd name="connsiteY8" fmla="*/ 302783 h 605466"/>
              <a:gd name="connsiteX9" fmla="*/ 175553 w 432187"/>
              <a:gd name="connsiteY9" fmla="*/ 80400 h 605466"/>
              <a:gd name="connsiteX10" fmla="*/ 191448 w 432187"/>
              <a:gd name="connsiteY10" fmla="*/ 8207 h 605466"/>
              <a:gd name="connsiteX11" fmla="*/ 230856 w 432187"/>
              <a:gd name="connsiteY11" fmla="*/ 1242 h 605466"/>
              <a:gd name="connsiteX12" fmla="*/ 63564 w 432187"/>
              <a:gd name="connsiteY12" fmla="*/ 1242 h 605466"/>
              <a:gd name="connsiteX13" fmla="*/ 96378 w 432187"/>
              <a:gd name="connsiteY13" fmla="*/ 24165 h 605466"/>
              <a:gd name="connsiteX14" fmla="*/ 256741 w 432187"/>
              <a:gd name="connsiteY14" fmla="*/ 274623 h 605466"/>
              <a:gd name="connsiteX15" fmla="*/ 256741 w 432187"/>
              <a:gd name="connsiteY15" fmla="*/ 330858 h 605466"/>
              <a:gd name="connsiteX16" fmla="*/ 96378 w 432187"/>
              <a:gd name="connsiteY16" fmla="*/ 581402 h 605466"/>
              <a:gd name="connsiteX17" fmla="*/ 52270 w 432187"/>
              <a:gd name="connsiteY17" fmla="*/ 605466 h 605466"/>
              <a:gd name="connsiteX18" fmla="*/ 24146 w 432187"/>
              <a:gd name="connsiteY18" fmla="*/ 597274 h 605466"/>
              <a:gd name="connsiteX19" fmla="*/ 8247 w 432187"/>
              <a:gd name="connsiteY19" fmla="*/ 525166 h 605466"/>
              <a:gd name="connsiteX20" fmla="*/ 150573 w 432187"/>
              <a:gd name="connsiteY20" fmla="*/ 302783 h 605466"/>
              <a:gd name="connsiteX21" fmla="*/ 8247 w 432187"/>
              <a:gd name="connsiteY21" fmla="*/ 80400 h 605466"/>
              <a:gd name="connsiteX22" fmla="*/ 24146 w 432187"/>
              <a:gd name="connsiteY22" fmla="*/ 8207 h 605466"/>
              <a:gd name="connsiteX23" fmla="*/ 63564 w 432187"/>
              <a:gd name="connsiteY23" fmla="*/ 1242 h 60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2187" h="605466">
                <a:moveTo>
                  <a:pt x="230856" y="1242"/>
                </a:moveTo>
                <a:cubicBezTo>
                  <a:pt x="243920" y="4132"/>
                  <a:pt x="255885" y="12005"/>
                  <a:pt x="263662" y="24165"/>
                </a:cubicBezTo>
                <a:lnTo>
                  <a:pt x="423983" y="274623"/>
                </a:lnTo>
                <a:cubicBezTo>
                  <a:pt x="434922" y="291775"/>
                  <a:pt x="434922" y="313706"/>
                  <a:pt x="423983" y="330858"/>
                </a:cubicBezTo>
                <a:lnTo>
                  <a:pt x="263662" y="581402"/>
                </a:lnTo>
                <a:cubicBezTo>
                  <a:pt x="253748" y="597018"/>
                  <a:pt x="236827" y="605466"/>
                  <a:pt x="219564" y="605466"/>
                </a:cubicBezTo>
                <a:cubicBezTo>
                  <a:pt x="209908" y="605466"/>
                  <a:pt x="200165" y="602821"/>
                  <a:pt x="191448" y="597274"/>
                </a:cubicBezTo>
                <a:cubicBezTo>
                  <a:pt x="167092" y="581743"/>
                  <a:pt x="159999" y="549486"/>
                  <a:pt x="175553" y="525166"/>
                </a:cubicBezTo>
                <a:lnTo>
                  <a:pt x="317843" y="302783"/>
                </a:lnTo>
                <a:lnTo>
                  <a:pt x="175553" y="80400"/>
                </a:lnTo>
                <a:cubicBezTo>
                  <a:pt x="159999" y="56080"/>
                  <a:pt x="167092" y="23738"/>
                  <a:pt x="191448" y="8207"/>
                </a:cubicBezTo>
                <a:cubicBezTo>
                  <a:pt x="203626" y="442"/>
                  <a:pt x="217791" y="-1649"/>
                  <a:pt x="230856" y="1242"/>
                </a:cubicBezTo>
                <a:close/>
                <a:moveTo>
                  <a:pt x="63564" y="1242"/>
                </a:moveTo>
                <a:cubicBezTo>
                  <a:pt x="76632" y="4132"/>
                  <a:pt x="88599" y="12005"/>
                  <a:pt x="96378" y="24165"/>
                </a:cubicBezTo>
                <a:lnTo>
                  <a:pt x="256741" y="274623"/>
                </a:lnTo>
                <a:cubicBezTo>
                  <a:pt x="267682" y="291775"/>
                  <a:pt x="267682" y="313706"/>
                  <a:pt x="256741" y="330858"/>
                </a:cubicBezTo>
                <a:lnTo>
                  <a:pt x="96378" y="581402"/>
                </a:lnTo>
                <a:cubicBezTo>
                  <a:pt x="86377" y="597018"/>
                  <a:pt x="69537" y="605466"/>
                  <a:pt x="52270" y="605466"/>
                </a:cubicBezTo>
                <a:cubicBezTo>
                  <a:pt x="42610" y="605466"/>
                  <a:pt x="32865" y="602821"/>
                  <a:pt x="24146" y="597274"/>
                </a:cubicBezTo>
                <a:cubicBezTo>
                  <a:pt x="-216" y="581743"/>
                  <a:pt x="-7311" y="549486"/>
                  <a:pt x="8247" y="525166"/>
                </a:cubicBezTo>
                <a:lnTo>
                  <a:pt x="150573" y="302783"/>
                </a:lnTo>
                <a:lnTo>
                  <a:pt x="8247" y="80400"/>
                </a:lnTo>
                <a:cubicBezTo>
                  <a:pt x="-7311" y="56080"/>
                  <a:pt x="-216" y="23738"/>
                  <a:pt x="24146" y="8207"/>
                </a:cubicBezTo>
                <a:cubicBezTo>
                  <a:pt x="36327" y="442"/>
                  <a:pt x="50496" y="-1649"/>
                  <a:pt x="63564" y="1242"/>
                </a:cubicBezTo>
                <a:close/>
              </a:path>
            </a:pathLst>
          </a:custGeom>
          <a:solidFill>
            <a:schemeClr val="accent1"/>
          </a:solidFill>
          <a:ln>
            <a:noFill/>
          </a:ln>
        </p:spPr>
        <p:txBody>
          <a:bodyPr/>
          <a:lstStyle/>
          <a:p>
            <a:endParaRPr lang="en-US"/>
          </a:p>
        </p:txBody>
      </p:sp>
      <p:sp>
        <p:nvSpPr>
          <p:cNvPr id="42" name="right-arrow-angle-of-two-shapes_37593">
            <a:extLst>
              <a:ext uri="{FF2B5EF4-FFF2-40B4-BE49-F238E27FC236}">
                <a16:creationId xmlns:a16="http://schemas.microsoft.com/office/drawing/2014/main" id="{C01AC436-6844-441F-89DB-3368F65263D0}"/>
              </a:ext>
            </a:extLst>
          </p:cNvPr>
          <p:cNvSpPr>
            <a:spLocks noChangeAspect="1"/>
          </p:cNvSpPr>
          <p:nvPr/>
        </p:nvSpPr>
        <p:spPr bwMode="auto">
          <a:xfrm rot="5400000">
            <a:off x="9108224" y="4049037"/>
            <a:ext cx="435198" cy="609685"/>
          </a:xfrm>
          <a:custGeom>
            <a:avLst/>
            <a:gdLst>
              <a:gd name="connsiteX0" fmla="*/ 230856 w 432187"/>
              <a:gd name="connsiteY0" fmla="*/ 1242 h 605466"/>
              <a:gd name="connsiteX1" fmla="*/ 263662 w 432187"/>
              <a:gd name="connsiteY1" fmla="*/ 24165 h 605466"/>
              <a:gd name="connsiteX2" fmla="*/ 423983 w 432187"/>
              <a:gd name="connsiteY2" fmla="*/ 274623 h 605466"/>
              <a:gd name="connsiteX3" fmla="*/ 423983 w 432187"/>
              <a:gd name="connsiteY3" fmla="*/ 330858 h 605466"/>
              <a:gd name="connsiteX4" fmla="*/ 263662 w 432187"/>
              <a:gd name="connsiteY4" fmla="*/ 581402 h 605466"/>
              <a:gd name="connsiteX5" fmla="*/ 219564 w 432187"/>
              <a:gd name="connsiteY5" fmla="*/ 605466 h 605466"/>
              <a:gd name="connsiteX6" fmla="*/ 191448 w 432187"/>
              <a:gd name="connsiteY6" fmla="*/ 597274 h 605466"/>
              <a:gd name="connsiteX7" fmla="*/ 175553 w 432187"/>
              <a:gd name="connsiteY7" fmla="*/ 525166 h 605466"/>
              <a:gd name="connsiteX8" fmla="*/ 317843 w 432187"/>
              <a:gd name="connsiteY8" fmla="*/ 302783 h 605466"/>
              <a:gd name="connsiteX9" fmla="*/ 175553 w 432187"/>
              <a:gd name="connsiteY9" fmla="*/ 80400 h 605466"/>
              <a:gd name="connsiteX10" fmla="*/ 191448 w 432187"/>
              <a:gd name="connsiteY10" fmla="*/ 8207 h 605466"/>
              <a:gd name="connsiteX11" fmla="*/ 230856 w 432187"/>
              <a:gd name="connsiteY11" fmla="*/ 1242 h 605466"/>
              <a:gd name="connsiteX12" fmla="*/ 63564 w 432187"/>
              <a:gd name="connsiteY12" fmla="*/ 1242 h 605466"/>
              <a:gd name="connsiteX13" fmla="*/ 96378 w 432187"/>
              <a:gd name="connsiteY13" fmla="*/ 24165 h 605466"/>
              <a:gd name="connsiteX14" fmla="*/ 256741 w 432187"/>
              <a:gd name="connsiteY14" fmla="*/ 274623 h 605466"/>
              <a:gd name="connsiteX15" fmla="*/ 256741 w 432187"/>
              <a:gd name="connsiteY15" fmla="*/ 330858 h 605466"/>
              <a:gd name="connsiteX16" fmla="*/ 96378 w 432187"/>
              <a:gd name="connsiteY16" fmla="*/ 581402 h 605466"/>
              <a:gd name="connsiteX17" fmla="*/ 52270 w 432187"/>
              <a:gd name="connsiteY17" fmla="*/ 605466 h 605466"/>
              <a:gd name="connsiteX18" fmla="*/ 24146 w 432187"/>
              <a:gd name="connsiteY18" fmla="*/ 597274 h 605466"/>
              <a:gd name="connsiteX19" fmla="*/ 8247 w 432187"/>
              <a:gd name="connsiteY19" fmla="*/ 525166 h 605466"/>
              <a:gd name="connsiteX20" fmla="*/ 150573 w 432187"/>
              <a:gd name="connsiteY20" fmla="*/ 302783 h 605466"/>
              <a:gd name="connsiteX21" fmla="*/ 8247 w 432187"/>
              <a:gd name="connsiteY21" fmla="*/ 80400 h 605466"/>
              <a:gd name="connsiteX22" fmla="*/ 24146 w 432187"/>
              <a:gd name="connsiteY22" fmla="*/ 8207 h 605466"/>
              <a:gd name="connsiteX23" fmla="*/ 63564 w 432187"/>
              <a:gd name="connsiteY23" fmla="*/ 1242 h 60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2187" h="605466">
                <a:moveTo>
                  <a:pt x="230856" y="1242"/>
                </a:moveTo>
                <a:cubicBezTo>
                  <a:pt x="243920" y="4132"/>
                  <a:pt x="255885" y="12005"/>
                  <a:pt x="263662" y="24165"/>
                </a:cubicBezTo>
                <a:lnTo>
                  <a:pt x="423983" y="274623"/>
                </a:lnTo>
                <a:cubicBezTo>
                  <a:pt x="434922" y="291775"/>
                  <a:pt x="434922" y="313706"/>
                  <a:pt x="423983" y="330858"/>
                </a:cubicBezTo>
                <a:lnTo>
                  <a:pt x="263662" y="581402"/>
                </a:lnTo>
                <a:cubicBezTo>
                  <a:pt x="253748" y="597018"/>
                  <a:pt x="236827" y="605466"/>
                  <a:pt x="219564" y="605466"/>
                </a:cubicBezTo>
                <a:cubicBezTo>
                  <a:pt x="209908" y="605466"/>
                  <a:pt x="200165" y="602821"/>
                  <a:pt x="191448" y="597274"/>
                </a:cubicBezTo>
                <a:cubicBezTo>
                  <a:pt x="167092" y="581743"/>
                  <a:pt x="159999" y="549486"/>
                  <a:pt x="175553" y="525166"/>
                </a:cubicBezTo>
                <a:lnTo>
                  <a:pt x="317843" y="302783"/>
                </a:lnTo>
                <a:lnTo>
                  <a:pt x="175553" y="80400"/>
                </a:lnTo>
                <a:cubicBezTo>
                  <a:pt x="159999" y="56080"/>
                  <a:pt x="167092" y="23738"/>
                  <a:pt x="191448" y="8207"/>
                </a:cubicBezTo>
                <a:cubicBezTo>
                  <a:pt x="203626" y="442"/>
                  <a:pt x="217791" y="-1649"/>
                  <a:pt x="230856" y="1242"/>
                </a:cubicBezTo>
                <a:close/>
                <a:moveTo>
                  <a:pt x="63564" y="1242"/>
                </a:moveTo>
                <a:cubicBezTo>
                  <a:pt x="76632" y="4132"/>
                  <a:pt x="88599" y="12005"/>
                  <a:pt x="96378" y="24165"/>
                </a:cubicBezTo>
                <a:lnTo>
                  <a:pt x="256741" y="274623"/>
                </a:lnTo>
                <a:cubicBezTo>
                  <a:pt x="267682" y="291775"/>
                  <a:pt x="267682" y="313706"/>
                  <a:pt x="256741" y="330858"/>
                </a:cubicBezTo>
                <a:lnTo>
                  <a:pt x="96378" y="581402"/>
                </a:lnTo>
                <a:cubicBezTo>
                  <a:pt x="86377" y="597018"/>
                  <a:pt x="69537" y="605466"/>
                  <a:pt x="52270" y="605466"/>
                </a:cubicBezTo>
                <a:cubicBezTo>
                  <a:pt x="42610" y="605466"/>
                  <a:pt x="32865" y="602821"/>
                  <a:pt x="24146" y="597274"/>
                </a:cubicBezTo>
                <a:cubicBezTo>
                  <a:pt x="-216" y="581743"/>
                  <a:pt x="-7311" y="549486"/>
                  <a:pt x="8247" y="525166"/>
                </a:cubicBezTo>
                <a:lnTo>
                  <a:pt x="150573" y="302783"/>
                </a:lnTo>
                <a:lnTo>
                  <a:pt x="8247" y="80400"/>
                </a:lnTo>
                <a:cubicBezTo>
                  <a:pt x="-7311" y="56080"/>
                  <a:pt x="-216" y="23738"/>
                  <a:pt x="24146" y="8207"/>
                </a:cubicBezTo>
                <a:cubicBezTo>
                  <a:pt x="36327" y="442"/>
                  <a:pt x="50496" y="-1649"/>
                  <a:pt x="63564" y="1242"/>
                </a:cubicBezTo>
                <a:close/>
              </a:path>
            </a:pathLst>
          </a:custGeom>
          <a:solidFill>
            <a:schemeClr val="accent1"/>
          </a:solidFill>
          <a:ln>
            <a:noFill/>
          </a:ln>
        </p:spPr>
        <p:txBody>
          <a:bodyPr/>
          <a:lstStyle/>
          <a:p>
            <a:endParaRPr lang="en-US"/>
          </a:p>
        </p:txBody>
      </p:sp>
      <p:grpSp>
        <p:nvGrpSpPr>
          <p:cNvPr id="43" name="组合 42">
            <a:extLst>
              <a:ext uri="{FF2B5EF4-FFF2-40B4-BE49-F238E27FC236}">
                <a16:creationId xmlns:a16="http://schemas.microsoft.com/office/drawing/2014/main" id="{6BF62BC9-DD93-457D-9CEC-6C296DB93638}"/>
              </a:ext>
            </a:extLst>
          </p:cNvPr>
          <p:cNvGrpSpPr/>
          <p:nvPr/>
        </p:nvGrpSpPr>
        <p:grpSpPr>
          <a:xfrm>
            <a:off x="658811" y="4656004"/>
            <a:ext cx="3338144" cy="1666786"/>
            <a:chOff x="658811" y="4656004"/>
            <a:chExt cx="3338144" cy="1666786"/>
          </a:xfrm>
        </p:grpSpPr>
        <p:sp>
          <p:nvSpPr>
            <p:cNvPr id="44" name="矩形 43">
              <a:extLst>
                <a:ext uri="{FF2B5EF4-FFF2-40B4-BE49-F238E27FC236}">
                  <a16:creationId xmlns:a16="http://schemas.microsoft.com/office/drawing/2014/main" id="{57D75205-9D84-4D1A-8A33-B902395211C2}"/>
                </a:ext>
              </a:extLst>
            </p:cNvPr>
            <p:cNvSpPr/>
            <p:nvPr/>
          </p:nvSpPr>
          <p:spPr>
            <a:xfrm>
              <a:off x="658811" y="6046181"/>
              <a:ext cx="3338143" cy="276609"/>
            </a:xfrm>
            <a:prstGeom prst="rect">
              <a:avLst/>
            </a:prstGeom>
            <a:solidFill>
              <a:srgbClr val="289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cs typeface="+mn-ea"/>
                  <a:sym typeface="+mn-lt"/>
                </a:rPr>
                <a:t>产品拓展</a:t>
              </a:r>
              <a:endParaRPr lang="zh-CN" altLang="en-US" dirty="0"/>
            </a:p>
          </p:txBody>
        </p:sp>
        <p:grpSp>
          <p:nvGrpSpPr>
            <p:cNvPr id="45" name="组合 44">
              <a:extLst>
                <a:ext uri="{FF2B5EF4-FFF2-40B4-BE49-F238E27FC236}">
                  <a16:creationId xmlns:a16="http://schemas.microsoft.com/office/drawing/2014/main" id="{72502ADC-58C3-45A0-AD61-37AFD998020E}"/>
                </a:ext>
              </a:extLst>
            </p:cNvPr>
            <p:cNvGrpSpPr/>
            <p:nvPr/>
          </p:nvGrpSpPr>
          <p:grpSpPr>
            <a:xfrm>
              <a:off x="658812" y="4656004"/>
              <a:ext cx="3338143" cy="1384995"/>
              <a:chOff x="808989" y="4641939"/>
              <a:chExt cx="3338143" cy="1384995"/>
            </a:xfrm>
          </p:grpSpPr>
          <p:sp>
            <p:nvSpPr>
              <p:cNvPr id="46" name="矩形 45">
                <a:extLst>
                  <a:ext uri="{FF2B5EF4-FFF2-40B4-BE49-F238E27FC236}">
                    <a16:creationId xmlns:a16="http://schemas.microsoft.com/office/drawing/2014/main" id="{306462C8-1ED2-45F7-A295-17B59B3C31F1}"/>
                  </a:ext>
                </a:extLst>
              </p:cNvPr>
              <p:cNvSpPr/>
              <p:nvPr/>
            </p:nvSpPr>
            <p:spPr>
              <a:xfrm>
                <a:off x="808989" y="4661419"/>
                <a:ext cx="3338143" cy="1289365"/>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D6A4E00D-AFF5-4E22-BD98-1F68DC30AF97}"/>
                  </a:ext>
                </a:extLst>
              </p:cNvPr>
              <p:cNvSpPr txBox="1"/>
              <p:nvPr/>
            </p:nvSpPr>
            <p:spPr>
              <a:xfrm>
                <a:off x="856495" y="4641939"/>
                <a:ext cx="3216033" cy="1384995"/>
              </a:xfrm>
              <a:prstGeom prst="rect">
                <a:avLst/>
              </a:prstGeom>
              <a:noFill/>
            </p:spPr>
            <p:txBody>
              <a:bodyPr wrap="square" rtlCol="0">
                <a:spAutoFit/>
              </a:bodyPr>
              <a:lstStyle/>
              <a:p>
                <a:pPr marL="285750" indent="-285750">
                  <a:buClr>
                    <a:srgbClr val="2D97C8"/>
                  </a:buClr>
                  <a:buFont typeface="Arial" panose="020B0604020202020204" pitchFamily="34" charset="0"/>
                  <a:buChar char="•"/>
                </a:pPr>
                <a:r>
                  <a:rPr lang="zh-CN" altLang="en-US" sz="1400" b="1" dirty="0">
                    <a:cs typeface="+mn-ea"/>
                    <a:sym typeface="+mn-lt"/>
                  </a:rPr>
                  <a:t>流域核心产业开发：</a:t>
                </a:r>
                <a:r>
                  <a:rPr lang="zh-CN" altLang="en-US" sz="1400" dirty="0">
                    <a:cs typeface="+mn-ea"/>
                    <a:sym typeface="+mn-lt"/>
                  </a:rPr>
                  <a:t>结合千岛湖流域核心农业渔业产品，开发新产品</a:t>
                </a:r>
                <a:endParaRPr lang="en-US" altLang="zh-CN" sz="1400" dirty="0">
                  <a:cs typeface="+mn-ea"/>
                  <a:sym typeface="+mn-lt"/>
                </a:endParaRPr>
              </a:p>
              <a:p>
                <a:pPr marL="285750" indent="-285750">
                  <a:buClr>
                    <a:srgbClr val="2D97C8"/>
                  </a:buClr>
                  <a:buFont typeface="Arial" panose="020B0604020202020204" pitchFamily="34" charset="0"/>
                  <a:buChar char="•"/>
                </a:pPr>
                <a:r>
                  <a:rPr lang="zh-CN" altLang="en-US" sz="1400" b="1" dirty="0">
                    <a:cs typeface="+mn-ea"/>
                    <a:sym typeface="+mn-lt"/>
                  </a:rPr>
                  <a:t>创意产品开发：</a:t>
                </a:r>
                <a:r>
                  <a:rPr lang="zh-CN" altLang="en-US" sz="1400" dirty="0">
                    <a:cs typeface="+mn-ea"/>
                    <a:sym typeface="+mn-lt"/>
                  </a:rPr>
                  <a:t>围绕品牌故事，开发周边创意产品</a:t>
                </a:r>
                <a:endParaRPr lang="en-US" altLang="zh-CN" sz="1400" dirty="0">
                  <a:cs typeface="+mn-ea"/>
                  <a:sym typeface="+mn-lt"/>
                </a:endParaRPr>
              </a:p>
              <a:p>
                <a:pPr marL="285750" indent="-285750">
                  <a:buClr>
                    <a:srgbClr val="2D97C8"/>
                  </a:buClr>
                  <a:buFont typeface="Arial" panose="020B0604020202020204" pitchFamily="34" charset="0"/>
                  <a:buChar char="•"/>
                </a:pPr>
                <a:r>
                  <a:rPr lang="zh-CN" altLang="en-US" sz="1400" b="1" dirty="0">
                    <a:cs typeface="+mn-ea"/>
                    <a:sym typeface="+mn-lt"/>
                  </a:rPr>
                  <a:t>体验类产品开发：</a:t>
                </a:r>
                <a:r>
                  <a:rPr lang="zh-CN" altLang="en-US" sz="1400" dirty="0">
                    <a:cs typeface="+mn-ea"/>
                    <a:sym typeface="+mn-lt"/>
                  </a:rPr>
                  <a:t>开发体验类产品带动当地旅游资源发展</a:t>
                </a:r>
                <a:endParaRPr lang="en-US" altLang="zh-CN" sz="1400" dirty="0">
                  <a:cs typeface="+mn-ea"/>
                  <a:sym typeface="+mn-lt"/>
                </a:endParaRPr>
              </a:p>
            </p:txBody>
          </p:sp>
        </p:grpSp>
      </p:grpSp>
      <p:grpSp>
        <p:nvGrpSpPr>
          <p:cNvPr id="48" name="组合 47">
            <a:extLst>
              <a:ext uri="{FF2B5EF4-FFF2-40B4-BE49-F238E27FC236}">
                <a16:creationId xmlns:a16="http://schemas.microsoft.com/office/drawing/2014/main" id="{F2222CF2-E40B-4521-85FD-40566A784C73}"/>
              </a:ext>
            </a:extLst>
          </p:cNvPr>
          <p:cNvGrpSpPr/>
          <p:nvPr/>
        </p:nvGrpSpPr>
        <p:grpSpPr>
          <a:xfrm>
            <a:off x="4456821" y="4661419"/>
            <a:ext cx="3343546" cy="1662240"/>
            <a:chOff x="4422220" y="4661419"/>
            <a:chExt cx="3343546" cy="1662240"/>
          </a:xfrm>
        </p:grpSpPr>
        <p:sp>
          <p:nvSpPr>
            <p:cNvPr id="49" name="矩形 48">
              <a:extLst>
                <a:ext uri="{FF2B5EF4-FFF2-40B4-BE49-F238E27FC236}">
                  <a16:creationId xmlns:a16="http://schemas.microsoft.com/office/drawing/2014/main" id="{2E7E5417-6AF6-452B-9506-CA5706469944}"/>
                </a:ext>
              </a:extLst>
            </p:cNvPr>
            <p:cNvSpPr/>
            <p:nvPr/>
          </p:nvSpPr>
          <p:spPr>
            <a:xfrm>
              <a:off x="4422220" y="6047050"/>
              <a:ext cx="3338143" cy="276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合作拓展</a:t>
              </a:r>
            </a:p>
          </p:txBody>
        </p:sp>
        <p:grpSp>
          <p:nvGrpSpPr>
            <p:cNvPr id="50" name="组合 49">
              <a:extLst>
                <a:ext uri="{FF2B5EF4-FFF2-40B4-BE49-F238E27FC236}">
                  <a16:creationId xmlns:a16="http://schemas.microsoft.com/office/drawing/2014/main" id="{96DF9F9F-D9B2-4633-A19D-A15387A22956}"/>
                </a:ext>
              </a:extLst>
            </p:cNvPr>
            <p:cNvGrpSpPr/>
            <p:nvPr/>
          </p:nvGrpSpPr>
          <p:grpSpPr>
            <a:xfrm>
              <a:off x="4422220" y="4661419"/>
              <a:ext cx="3343546" cy="1289365"/>
              <a:chOff x="4422220" y="4661419"/>
              <a:chExt cx="3343546" cy="1289365"/>
            </a:xfrm>
          </p:grpSpPr>
          <p:sp>
            <p:nvSpPr>
              <p:cNvPr id="51" name="矩形 50">
                <a:extLst>
                  <a:ext uri="{FF2B5EF4-FFF2-40B4-BE49-F238E27FC236}">
                    <a16:creationId xmlns:a16="http://schemas.microsoft.com/office/drawing/2014/main" id="{52F536D0-668C-41EF-8090-75AF02CF8373}"/>
                  </a:ext>
                </a:extLst>
              </p:cNvPr>
              <p:cNvSpPr/>
              <p:nvPr/>
            </p:nvSpPr>
            <p:spPr>
              <a:xfrm>
                <a:off x="4422220" y="4661419"/>
                <a:ext cx="3338143" cy="1289365"/>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7A7C5F4B-B974-4ACF-922E-FBFD579E13DB}"/>
                  </a:ext>
                </a:extLst>
              </p:cNvPr>
              <p:cNvSpPr txBox="1"/>
              <p:nvPr/>
            </p:nvSpPr>
            <p:spPr>
              <a:xfrm>
                <a:off x="4491417" y="4712286"/>
                <a:ext cx="3274349" cy="1169551"/>
              </a:xfrm>
              <a:prstGeom prst="rect">
                <a:avLst/>
              </a:prstGeom>
              <a:noFill/>
            </p:spPr>
            <p:txBody>
              <a:bodyPr wrap="square" rtlCol="0">
                <a:spAutoFit/>
              </a:bodyPr>
              <a:lstStyle/>
              <a:p>
                <a:pPr marL="285750" indent="-285750">
                  <a:buClr>
                    <a:srgbClr val="2D97C8"/>
                  </a:buClr>
                  <a:buFont typeface="Arial" panose="020B0604020202020204" pitchFamily="34" charset="0"/>
                  <a:buChar char="•"/>
                </a:pPr>
                <a:r>
                  <a:rPr lang="zh-CN" altLang="en-US" sz="1400" b="1" dirty="0">
                    <a:cs typeface="+mn-ea"/>
                    <a:sym typeface="+mn-lt"/>
                  </a:rPr>
                  <a:t>寻求政府支持：</a:t>
                </a:r>
                <a:r>
                  <a:rPr lang="zh-CN" altLang="en-US" sz="1400" dirty="0">
                    <a:cs typeface="+mn-ea"/>
                    <a:sym typeface="+mn-lt"/>
                  </a:rPr>
                  <a:t>产生合适合作方案，满足政府机关对大米、茶叶及其他农产品的需求</a:t>
                </a:r>
                <a:endParaRPr lang="en-US" altLang="zh-CN" sz="1400" dirty="0">
                  <a:cs typeface="+mn-ea"/>
                  <a:sym typeface="+mn-lt"/>
                </a:endParaRPr>
              </a:p>
              <a:p>
                <a:pPr marL="285750" indent="-285750">
                  <a:buClr>
                    <a:srgbClr val="2D97C8"/>
                  </a:buClr>
                  <a:buFont typeface="Arial" panose="020B0604020202020204" pitchFamily="34" charset="0"/>
                  <a:buChar char="•"/>
                </a:pPr>
                <a:r>
                  <a:rPr lang="zh-CN" altLang="en-US" sz="1400" b="1" dirty="0">
                    <a:cs typeface="+mn-ea"/>
                    <a:sym typeface="+mn-lt"/>
                  </a:rPr>
                  <a:t>洽谈企业合作：</a:t>
                </a:r>
                <a:r>
                  <a:rPr lang="zh-CN" altLang="en-US" sz="1400" dirty="0">
                    <a:cs typeface="+mn-ea"/>
                    <a:sym typeface="+mn-lt"/>
                  </a:rPr>
                  <a:t>产品</a:t>
                </a:r>
                <a:r>
                  <a:rPr lang="zh-CN" altLang="zh-CN" sz="1400" dirty="0">
                    <a:cs typeface="+mn-ea"/>
                    <a:sym typeface="+mn-lt"/>
                  </a:rPr>
                  <a:t>寻求</a:t>
                </a:r>
                <a:r>
                  <a:rPr lang="zh-CN" altLang="en-US" sz="1400" dirty="0">
                    <a:cs typeface="+mn-ea"/>
                    <a:sym typeface="+mn-lt"/>
                  </a:rPr>
                  <a:t>更多</a:t>
                </a:r>
                <a:r>
                  <a:rPr lang="zh-CN" altLang="zh-CN" sz="1400" dirty="0">
                    <a:cs typeface="+mn-ea"/>
                    <a:sym typeface="+mn-lt"/>
                  </a:rPr>
                  <a:t>企业定制机会</a:t>
                </a:r>
                <a:endParaRPr lang="en-US" altLang="zh-CN" sz="1400" dirty="0">
                  <a:cs typeface="+mn-ea"/>
                  <a:sym typeface="+mn-lt"/>
                </a:endParaRPr>
              </a:p>
            </p:txBody>
          </p:sp>
        </p:grpSp>
      </p:grpSp>
      <p:grpSp>
        <p:nvGrpSpPr>
          <p:cNvPr id="53" name="组合 52">
            <a:extLst>
              <a:ext uri="{FF2B5EF4-FFF2-40B4-BE49-F238E27FC236}">
                <a16:creationId xmlns:a16="http://schemas.microsoft.com/office/drawing/2014/main" id="{8F83D77B-F351-437E-8EC4-25C41F53546A}"/>
              </a:ext>
            </a:extLst>
          </p:cNvPr>
          <p:cNvGrpSpPr/>
          <p:nvPr/>
        </p:nvGrpSpPr>
        <p:grpSpPr>
          <a:xfrm>
            <a:off x="8260232" y="4668364"/>
            <a:ext cx="3338144" cy="1647305"/>
            <a:chOff x="8035450" y="4661419"/>
            <a:chExt cx="3338144" cy="1647305"/>
          </a:xfrm>
        </p:grpSpPr>
        <p:sp>
          <p:nvSpPr>
            <p:cNvPr id="54" name="矩形 53">
              <a:extLst>
                <a:ext uri="{FF2B5EF4-FFF2-40B4-BE49-F238E27FC236}">
                  <a16:creationId xmlns:a16="http://schemas.microsoft.com/office/drawing/2014/main" id="{10C66EE1-3B6E-4DC5-9041-49931331E7B5}"/>
                </a:ext>
              </a:extLst>
            </p:cNvPr>
            <p:cNvSpPr/>
            <p:nvPr/>
          </p:nvSpPr>
          <p:spPr>
            <a:xfrm>
              <a:off x="8035450" y="6032115"/>
              <a:ext cx="3338143" cy="276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宣传触达</a:t>
              </a:r>
            </a:p>
          </p:txBody>
        </p:sp>
        <p:grpSp>
          <p:nvGrpSpPr>
            <p:cNvPr id="55" name="组合 54">
              <a:extLst>
                <a:ext uri="{FF2B5EF4-FFF2-40B4-BE49-F238E27FC236}">
                  <a16:creationId xmlns:a16="http://schemas.microsoft.com/office/drawing/2014/main" id="{F2BE1F22-23B1-4FC3-BC21-1EFE9ADC2571}"/>
                </a:ext>
              </a:extLst>
            </p:cNvPr>
            <p:cNvGrpSpPr/>
            <p:nvPr/>
          </p:nvGrpSpPr>
          <p:grpSpPr>
            <a:xfrm>
              <a:off x="8035451" y="4661419"/>
              <a:ext cx="3338143" cy="1289365"/>
              <a:chOff x="8035451" y="4661419"/>
              <a:chExt cx="3338143" cy="1289365"/>
            </a:xfrm>
          </p:grpSpPr>
          <p:sp>
            <p:nvSpPr>
              <p:cNvPr id="56" name="矩形 55">
                <a:extLst>
                  <a:ext uri="{FF2B5EF4-FFF2-40B4-BE49-F238E27FC236}">
                    <a16:creationId xmlns:a16="http://schemas.microsoft.com/office/drawing/2014/main" id="{EFACA20A-0CA1-4614-B664-A0957580643C}"/>
                  </a:ext>
                </a:extLst>
              </p:cNvPr>
              <p:cNvSpPr/>
              <p:nvPr/>
            </p:nvSpPr>
            <p:spPr>
              <a:xfrm>
                <a:off x="8035451" y="4661419"/>
                <a:ext cx="3338143" cy="1289365"/>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BCD19AE2-A521-4A5B-AFF5-E3CB3F863D4C}"/>
                  </a:ext>
                </a:extLst>
              </p:cNvPr>
              <p:cNvSpPr txBox="1"/>
              <p:nvPr/>
            </p:nvSpPr>
            <p:spPr>
              <a:xfrm>
                <a:off x="8061156" y="4727481"/>
                <a:ext cx="3274349" cy="1169551"/>
              </a:xfrm>
              <a:prstGeom prst="rect">
                <a:avLst/>
              </a:prstGeom>
              <a:noFill/>
            </p:spPr>
            <p:txBody>
              <a:bodyPr wrap="square" rtlCol="0">
                <a:spAutoFit/>
              </a:bodyPr>
              <a:lstStyle/>
              <a:p>
                <a:pPr>
                  <a:buClr>
                    <a:srgbClr val="2D97C8"/>
                  </a:buClr>
                </a:pPr>
                <a:r>
                  <a:rPr lang="zh-CN" altLang="en-US" sz="1400" b="1" dirty="0">
                    <a:cs typeface="+mn-ea"/>
                    <a:sym typeface="+mn-lt"/>
                  </a:rPr>
                  <a:t>产品理念传播：</a:t>
                </a:r>
                <a:r>
                  <a:rPr lang="zh-CN" altLang="en-US" sz="1400" dirty="0">
                    <a:cs typeface="+mn-ea"/>
                    <a:sym typeface="+mn-lt"/>
                  </a:rPr>
                  <a:t>讲述水基金公益故事，产品与理念相结合进行传播</a:t>
                </a:r>
                <a:endParaRPr lang="en-US" altLang="zh-CN" sz="1400" dirty="0">
                  <a:cs typeface="+mn-ea"/>
                  <a:sym typeface="+mn-lt"/>
                </a:endParaRPr>
              </a:p>
              <a:p>
                <a:pPr>
                  <a:buClr>
                    <a:srgbClr val="2D97C8"/>
                  </a:buClr>
                </a:pPr>
                <a:r>
                  <a:rPr lang="zh-CN" altLang="en-US" sz="1400" b="1" dirty="0">
                    <a:cs typeface="+mn-ea"/>
                    <a:sym typeface="+mn-lt"/>
                  </a:rPr>
                  <a:t>品牌认知提升：</a:t>
                </a:r>
                <a:r>
                  <a:rPr lang="zh-CN" altLang="en-US" sz="1400" dirty="0">
                    <a:cs typeface="+mn-ea"/>
                    <a:sym typeface="+mn-lt"/>
                  </a:rPr>
                  <a:t>宣传渠道多元化，有效触达目标消费者，提升本地消费者对产品的认知</a:t>
                </a:r>
                <a:endParaRPr lang="en-US" altLang="zh-CN" sz="1400" b="1" dirty="0">
                  <a:cs typeface="+mn-ea"/>
                  <a:sym typeface="+mn-lt"/>
                </a:endParaRPr>
              </a:p>
            </p:txBody>
          </p:sp>
        </p:grpSp>
      </p:grpSp>
      <p:sp>
        <p:nvSpPr>
          <p:cNvPr id="58" name="矩形 57">
            <a:extLst>
              <a:ext uri="{FF2B5EF4-FFF2-40B4-BE49-F238E27FC236}">
                <a16:creationId xmlns:a16="http://schemas.microsoft.com/office/drawing/2014/main" id="{490E734B-9C12-482A-AC65-B81ABCD93EFD}"/>
              </a:ext>
            </a:extLst>
          </p:cNvPr>
          <p:cNvSpPr/>
          <p:nvPr/>
        </p:nvSpPr>
        <p:spPr>
          <a:xfrm>
            <a:off x="7297988" y="1499072"/>
            <a:ext cx="4317750" cy="25618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Oval 2">
            <a:extLst>
              <a:ext uri="{FF2B5EF4-FFF2-40B4-BE49-F238E27FC236}">
                <a16:creationId xmlns:a16="http://schemas.microsoft.com/office/drawing/2014/main" id="{6ECDCEB1-A2DB-4413-A0FA-D235C8DEDEAA}"/>
              </a:ext>
            </a:extLst>
          </p:cNvPr>
          <p:cNvSpPr/>
          <p:nvPr/>
        </p:nvSpPr>
        <p:spPr>
          <a:xfrm>
            <a:off x="410835" y="233108"/>
            <a:ext cx="268571" cy="268571"/>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2</a:t>
            </a:r>
          </a:p>
        </p:txBody>
      </p:sp>
    </p:spTree>
    <p:extLst>
      <p:ext uri="{BB962C8B-B14F-4D97-AF65-F5344CB8AC3E}">
        <p14:creationId xmlns:p14="http://schemas.microsoft.com/office/powerpoint/2010/main" val="1569314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24CA2-0F31-49FD-B07E-B7A9E5B95063}"/>
              </a:ext>
            </a:extLst>
          </p:cNvPr>
          <p:cNvSpPr>
            <a:spLocks noGrp="1"/>
          </p:cNvSpPr>
          <p:nvPr>
            <p:ph type="title"/>
          </p:nvPr>
        </p:nvSpPr>
        <p:spPr>
          <a:xfrm>
            <a:off x="601434" y="438604"/>
            <a:ext cx="10931754" cy="460800"/>
          </a:xfrm>
        </p:spPr>
        <p:txBody>
          <a:bodyPr>
            <a:noAutofit/>
          </a:bodyPr>
          <a:lstStyle/>
          <a:p>
            <a:r>
              <a:rPr lang="zh-CN" altLang="en-US" dirty="0"/>
              <a:t>自然教育方面已经形成初步的模式，但定位仍然不清晰，且受制于千岛湖地理位置，规模化同样存在待解决问题</a:t>
            </a:r>
            <a:endParaRPr lang="ca-ES" dirty="0"/>
          </a:p>
        </p:txBody>
      </p:sp>
      <p:sp>
        <p:nvSpPr>
          <p:cNvPr id="3" name="灯片编号占位符 2">
            <a:extLst>
              <a:ext uri="{FF2B5EF4-FFF2-40B4-BE49-F238E27FC236}">
                <a16:creationId xmlns:a16="http://schemas.microsoft.com/office/drawing/2014/main" id="{121F4090-03D2-4FB7-9A90-CF5C0126C3FC}"/>
              </a:ext>
            </a:extLst>
          </p:cNvPr>
          <p:cNvSpPr>
            <a:spLocks noGrp="1"/>
          </p:cNvSpPr>
          <p:nvPr>
            <p:ph type="sldNum" sz="quarter" idx="14"/>
          </p:nvPr>
        </p:nvSpPr>
        <p:spPr/>
        <p:txBody>
          <a:bodyPr/>
          <a:lstStyle/>
          <a:p>
            <a:fld id="{E6049C3D-CCF1-41B9-A681-D61E0CAE4A17}" type="slidenum">
              <a:rPr lang="en-US" altLang="zh-CN" smtClean="0"/>
              <a:pPr/>
              <a:t>19</a:t>
            </a:fld>
            <a:endParaRPr lang="en-US" dirty="0"/>
          </a:p>
        </p:txBody>
      </p:sp>
      <p:sp>
        <p:nvSpPr>
          <p:cNvPr id="4" name="文本占位符 3">
            <a:extLst>
              <a:ext uri="{FF2B5EF4-FFF2-40B4-BE49-F238E27FC236}">
                <a16:creationId xmlns:a16="http://schemas.microsoft.com/office/drawing/2014/main" id="{6627DAC1-7DC5-47B2-99C3-81D1CEFD6052}"/>
              </a:ext>
            </a:extLst>
          </p:cNvPr>
          <p:cNvSpPr>
            <a:spLocks noGrp="1"/>
          </p:cNvSpPr>
          <p:nvPr>
            <p:ph type="body" sz="quarter" idx="15"/>
          </p:nvPr>
        </p:nvSpPr>
        <p:spPr/>
        <p:txBody>
          <a:bodyPr/>
          <a:lstStyle/>
          <a:p>
            <a:endParaRPr lang="ca-ES"/>
          </a:p>
        </p:txBody>
      </p:sp>
      <p:sp>
        <p:nvSpPr>
          <p:cNvPr id="60" name="ïšḷíḑè">
            <a:extLst>
              <a:ext uri="{FF2B5EF4-FFF2-40B4-BE49-F238E27FC236}">
                <a16:creationId xmlns:a16="http://schemas.microsoft.com/office/drawing/2014/main" id="{3C8F3528-C334-4B22-9EBB-460021E1CA9A}"/>
              </a:ext>
            </a:extLst>
          </p:cNvPr>
          <p:cNvSpPr/>
          <p:nvPr/>
        </p:nvSpPr>
        <p:spPr bwMode="auto">
          <a:xfrm>
            <a:off x="1228487" y="2101722"/>
            <a:ext cx="5094253" cy="150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marL="171450" indent="-171450">
              <a:lnSpc>
                <a:spcPct val="120000"/>
              </a:lnSpc>
              <a:buFont typeface="Arial" panose="020B0604020202020204" pitchFamily="34" charset="0"/>
              <a:buChar char="•"/>
            </a:pPr>
            <a:r>
              <a:rPr lang="zh-CN" altLang="en-US" sz="1400" b="1" dirty="0"/>
              <a:t>实地研学人群接待：</a:t>
            </a:r>
            <a:r>
              <a:rPr lang="zh-CN" altLang="en-US" sz="1400" dirty="0"/>
              <a:t>包括国际高中生、环保机构推荐的学生</a:t>
            </a:r>
          </a:p>
          <a:p>
            <a:pPr marL="171450" indent="-171450">
              <a:lnSpc>
                <a:spcPct val="120000"/>
              </a:lnSpc>
              <a:buFont typeface="Arial" panose="020B0604020202020204" pitchFamily="34" charset="0"/>
              <a:buChar char="•"/>
            </a:pPr>
            <a:r>
              <a:rPr lang="zh-CN" altLang="en-US" sz="1400" b="1" dirty="0"/>
              <a:t>团体接待：</a:t>
            </a:r>
            <a:r>
              <a:rPr lang="zh-CN" altLang="en-US" sz="1400" dirty="0"/>
              <a:t>企业俱乐部、员工、公益团体</a:t>
            </a:r>
          </a:p>
          <a:p>
            <a:pPr marL="171450" indent="-171450">
              <a:lnSpc>
                <a:spcPct val="120000"/>
              </a:lnSpc>
              <a:buFont typeface="Arial" panose="020B0604020202020204" pitchFamily="34" charset="0"/>
              <a:buChar char="•"/>
            </a:pPr>
            <a:r>
              <a:rPr lang="zh-CN" altLang="en-US" sz="1400" b="1" dirty="0"/>
              <a:t>环保课程：</a:t>
            </a:r>
            <a:r>
              <a:rPr lang="zh-CN" altLang="en-US" sz="1400" dirty="0"/>
              <a:t>公益性质大课，主要面向本地学校工作坊和学生家长</a:t>
            </a:r>
          </a:p>
          <a:p>
            <a:pPr marL="171450" indent="-171450">
              <a:lnSpc>
                <a:spcPct val="120000"/>
              </a:lnSpc>
              <a:buFont typeface="Arial" panose="020B0604020202020204" pitchFamily="34" charset="0"/>
              <a:buChar char="•"/>
            </a:pPr>
            <a:r>
              <a:rPr lang="zh-CN" altLang="en-US" sz="1400" b="1" dirty="0"/>
              <a:t>本地社区活动：</a:t>
            </a:r>
            <a:r>
              <a:rPr lang="zh-CN" altLang="en-US" sz="1400" dirty="0"/>
              <a:t>如变废为宝实操体验</a:t>
            </a:r>
          </a:p>
        </p:txBody>
      </p:sp>
      <p:sp>
        <p:nvSpPr>
          <p:cNvPr id="61" name="ïṥḻîḍê">
            <a:extLst>
              <a:ext uri="{FF2B5EF4-FFF2-40B4-BE49-F238E27FC236}">
                <a16:creationId xmlns:a16="http://schemas.microsoft.com/office/drawing/2014/main" id="{A5E466A4-F704-4B9D-A765-9CB08DFA0F86}"/>
              </a:ext>
            </a:extLst>
          </p:cNvPr>
          <p:cNvSpPr txBox="1"/>
          <p:nvPr/>
        </p:nvSpPr>
        <p:spPr bwMode="auto">
          <a:xfrm>
            <a:off x="1228488" y="1762623"/>
            <a:ext cx="3312849"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eaLnBrk="1" hangingPunct="1">
              <a:spcBef>
                <a:spcPct val="0"/>
              </a:spcBef>
              <a:buFontTx/>
              <a:buNone/>
            </a:pPr>
            <a:r>
              <a:rPr lang="zh-CN" altLang="en-US" sz="1600" b="1" dirty="0"/>
              <a:t>自然教育版块</a:t>
            </a:r>
          </a:p>
        </p:txBody>
      </p:sp>
      <p:cxnSp>
        <p:nvCxnSpPr>
          <p:cNvPr id="62" name="直接连接符 61">
            <a:extLst>
              <a:ext uri="{FF2B5EF4-FFF2-40B4-BE49-F238E27FC236}">
                <a16:creationId xmlns:a16="http://schemas.microsoft.com/office/drawing/2014/main" id="{481A8299-EB1B-471C-8678-AABF15E6A045}"/>
              </a:ext>
            </a:extLst>
          </p:cNvPr>
          <p:cNvCxnSpPr>
            <a:cxnSpLocks/>
          </p:cNvCxnSpPr>
          <p:nvPr/>
        </p:nvCxnSpPr>
        <p:spPr>
          <a:xfrm>
            <a:off x="658813" y="3522722"/>
            <a:ext cx="5479038"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3" name="iṩḻídê">
            <a:extLst>
              <a:ext uri="{FF2B5EF4-FFF2-40B4-BE49-F238E27FC236}">
                <a16:creationId xmlns:a16="http://schemas.microsoft.com/office/drawing/2014/main" id="{C1C8DA4B-B28A-4702-BA90-3203F15E3208}"/>
              </a:ext>
            </a:extLst>
          </p:cNvPr>
          <p:cNvSpPr txBox="1"/>
          <p:nvPr/>
        </p:nvSpPr>
        <p:spPr bwMode="auto">
          <a:xfrm>
            <a:off x="1228488" y="3544815"/>
            <a:ext cx="3312849"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eaLnBrk="1" hangingPunct="1">
              <a:spcBef>
                <a:spcPct val="0"/>
              </a:spcBef>
              <a:buFontTx/>
              <a:buNone/>
            </a:pPr>
            <a:r>
              <a:rPr lang="zh-CN" altLang="en-US" sz="1600" b="1" dirty="0"/>
              <a:t>水源保护课程</a:t>
            </a:r>
          </a:p>
        </p:txBody>
      </p:sp>
      <p:sp>
        <p:nvSpPr>
          <p:cNvPr id="64" name="í$lïdè">
            <a:extLst>
              <a:ext uri="{FF2B5EF4-FFF2-40B4-BE49-F238E27FC236}">
                <a16:creationId xmlns:a16="http://schemas.microsoft.com/office/drawing/2014/main" id="{65D376C8-EDFC-42AF-B594-F13864EFB181}"/>
              </a:ext>
            </a:extLst>
          </p:cNvPr>
          <p:cNvSpPr txBox="1"/>
          <p:nvPr/>
        </p:nvSpPr>
        <p:spPr bwMode="auto">
          <a:xfrm>
            <a:off x="1228488" y="4917442"/>
            <a:ext cx="3312849"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eaLnBrk="1" hangingPunct="1">
              <a:spcBef>
                <a:spcPct val="0"/>
              </a:spcBef>
              <a:buFontTx/>
              <a:buNone/>
            </a:pPr>
            <a:r>
              <a:rPr lang="zh-CN" altLang="en-US" sz="1600" b="1" dirty="0"/>
              <a:t>收入情况</a:t>
            </a:r>
          </a:p>
        </p:txBody>
      </p:sp>
      <p:sp>
        <p:nvSpPr>
          <p:cNvPr id="65" name="îŝľîdè">
            <a:extLst>
              <a:ext uri="{FF2B5EF4-FFF2-40B4-BE49-F238E27FC236}">
                <a16:creationId xmlns:a16="http://schemas.microsoft.com/office/drawing/2014/main" id="{3731D566-D34C-4D2E-A1FE-24EE08D92450}"/>
              </a:ext>
            </a:extLst>
          </p:cNvPr>
          <p:cNvSpPr/>
          <p:nvPr/>
        </p:nvSpPr>
        <p:spPr bwMode="auto">
          <a:xfrm>
            <a:off x="1228488" y="3879381"/>
            <a:ext cx="4867512" cy="970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marL="171450" indent="-171450">
              <a:lnSpc>
                <a:spcPct val="120000"/>
              </a:lnSpc>
              <a:buFont typeface="Arial" panose="020B0604020202020204" pitchFamily="34" charset="0"/>
              <a:buChar char="•"/>
            </a:pPr>
            <a:r>
              <a:rPr lang="zh-CN" altLang="en-US" sz="1400" b="1" dirty="0"/>
              <a:t>好水是什么：</a:t>
            </a:r>
            <a:r>
              <a:rPr lang="zh-CN" altLang="en-US" sz="1400" dirty="0"/>
              <a:t>好水的鉴别和重要性</a:t>
            </a:r>
          </a:p>
          <a:p>
            <a:pPr marL="171450" indent="-171450">
              <a:lnSpc>
                <a:spcPct val="120000"/>
              </a:lnSpc>
              <a:buFont typeface="Arial" panose="020B0604020202020204" pitchFamily="34" charset="0"/>
              <a:buChar char="•"/>
            </a:pPr>
            <a:r>
              <a:rPr lang="zh-CN" altLang="en-US" sz="1400" b="1" dirty="0"/>
              <a:t>好水从哪来：</a:t>
            </a:r>
            <a:r>
              <a:rPr lang="zh-CN" altLang="en-US" sz="1400" dirty="0"/>
              <a:t>好的生态系统前提、中游对水质的影响、下游的使用</a:t>
            </a:r>
          </a:p>
          <a:p>
            <a:pPr marL="171450" indent="-171450">
              <a:lnSpc>
                <a:spcPct val="120000"/>
              </a:lnSpc>
              <a:buFont typeface="Arial" panose="020B0604020202020204" pitchFamily="34" charset="0"/>
              <a:buChar char="•"/>
            </a:pPr>
            <a:r>
              <a:rPr lang="zh-CN" altLang="en-US" sz="1400" b="1" dirty="0"/>
              <a:t>好水守护者是谁：</a:t>
            </a:r>
            <a:r>
              <a:rPr lang="zh-CN" altLang="en-US" sz="1400" dirty="0"/>
              <a:t>家庭、农户、公益机构</a:t>
            </a:r>
            <a:endParaRPr lang="en-US" altLang="zh-CN" sz="1400" dirty="0"/>
          </a:p>
        </p:txBody>
      </p:sp>
      <p:sp>
        <p:nvSpPr>
          <p:cNvPr id="66" name="íŝlîḑé">
            <a:extLst>
              <a:ext uri="{FF2B5EF4-FFF2-40B4-BE49-F238E27FC236}">
                <a16:creationId xmlns:a16="http://schemas.microsoft.com/office/drawing/2014/main" id="{35050220-7806-49C2-AC77-DA3337E5A5CA}"/>
              </a:ext>
            </a:extLst>
          </p:cNvPr>
          <p:cNvSpPr/>
          <p:nvPr/>
        </p:nvSpPr>
        <p:spPr bwMode="auto">
          <a:xfrm>
            <a:off x="1228488" y="5259168"/>
            <a:ext cx="4867512" cy="114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marL="171450" indent="-171450">
              <a:lnSpc>
                <a:spcPct val="120000"/>
              </a:lnSpc>
              <a:buFont typeface="Arial" panose="020B0604020202020204" pitchFamily="34" charset="0"/>
              <a:buChar char="•"/>
            </a:pPr>
            <a:r>
              <a:rPr lang="zh-CN" altLang="en-US" sz="1400" b="1" dirty="0"/>
              <a:t>企业：</a:t>
            </a:r>
            <a:r>
              <a:rPr lang="zh-CN" altLang="en-US" sz="1400" dirty="0"/>
              <a:t>团建 </a:t>
            </a:r>
            <a:r>
              <a:rPr lang="en-US" altLang="zh-CN" sz="1400" dirty="0"/>
              <a:t>120</a:t>
            </a:r>
            <a:r>
              <a:rPr lang="zh-CN" altLang="en-US" sz="1400" dirty="0"/>
              <a:t>元每人每日，不含食宿</a:t>
            </a:r>
            <a:endParaRPr lang="en-US" altLang="zh-CN" sz="1400" dirty="0"/>
          </a:p>
          <a:p>
            <a:pPr marL="171450" indent="-171450">
              <a:lnSpc>
                <a:spcPct val="120000"/>
              </a:lnSpc>
              <a:buFont typeface="Arial" panose="020B0604020202020204" pitchFamily="34" charset="0"/>
              <a:buChar char="•"/>
            </a:pPr>
            <a:r>
              <a:rPr lang="zh-CN" altLang="en-US" sz="1400" b="1" dirty="0"/>
              <a:t>学校：</a:t>
            </a:r>
            <a:r>
              <a:rPr lang="zh-CN" altLang="en-US" sz="1400" dirty="0"/>
              <a:t> </a:t>
            </a:r>
            <a:r>
              <a:rPr lang="en-US" altLang="zh-CN" sz="1400" dirty="0"/>
              <a:t>2019</a:t>
            </a:r>
            <a:r>
              <a:rPr lang="zh-CN" altLang="en-US" sz="1400" dirty="0"/>
              <a:t>年世界银行培训项目</a:t>
            </a:r>
            <a:r>
              <a:rPr lang="en-US" altLang="zh-CN" sz="1400" dirty="0"/>
              <a:t>2000</a:t>
            </a:r>
            <a:r>
              <a:rPr lang="zh-CN" altLang="en-US" sz="1400" dirty="0"/>
              <a:t>元每人（万元收入）</a:t>
            </a:r>
          </a:p>
          <a:p>
            <a:pPr marL="171450" indent="-171450">
              <a:lnSpc>
                <a:spcPct val="120000"/>
              </a:lnSpc>
              <a:buFont typeface="Arial" panose="020B0604020202020204" pitchFamily="34" charset="0"/>
              <a:buChar char="•"/>
            </a:pPr>
            <a:r>
              <a:rPr lang="zh-CN" altLang="en-US" sz="1400" b="1" dirty="0"/>
              <a:t>研学人群：</a:t>
            </a:r>
            <a:r>
              <a:rPr lang="zh-CN" altLang="en-US" sz="1400" dirty="0"/>
              <a:t>实地研学</a:t>
            </a:r>
            <a:r>
              <a:rPr lang="en-US" altLang="zh-CN" sz="1400" dirty="0"/>
              <a:t>120</a:t>
            </a:r>
            <a:r>
              <a:rPr lang="zh-CN" altLang="en-US" sz="1400" dirty="0"/>
              <a:t>元每人每日</a:t>
            </a:r>
          </a:p>
          <a:p>
            <a:pPr marL="171450" indent="-171450">
              <a:lnSpc>
                <a:spcPct val="120000"/>
              </a:lnSpc>
              <a:buFont typeface="Arial" panose="020B0604020202020204" pitchFamily="34" charset="0"/>
              <a:buChar char="•"/>
            </a:pPr>
            <a:r>
              <a:rPr lang="zh-CN" altLang="en-US" sz="1400" b="1" dirty="0"/>
              <a:t>本地乡镇：</a:t>
            </a:r>
            <a:r>
              <a:rPr lang="zh-CN" altLang="en-US" sz="1400" dirty="0"/>
              <a:t>课程等各项活动零收费</a:t>
            </a:r>
          </a:p>
        </p:txBody>
      </p:sp>
      <p:sp>
        <p:nvSpPr>
          <p:cNvPr id="67" name="drops_95866">
            <a:extLst>
              <a:ext uri="{FF2B5EF4-FFF2-40B4-BE49-F238E27FC236}">
                <a16:creationId xmlns:a16="http://schemas.microsoft.com/office/drawing/2014/main" id="{EBB90549-1A6B-4FCB-879B-79C1208C98FD}"/>
              </a:ext>
            </a:extLst>
          </p:cNvPr>
          <p:cNvSpPr>
            <a:spLocks noChangeAspect="1"/>
          </p:cNvSpPr>
          <p:nvPr/>
        </p:nvSpPr>
        <p:spPr bwMode="auto">
          <a:xfrm>
            <a:off x="601434" y="3572853"/>
            <a:ext cx="431721" cy="43010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7236" h="604957">
                <a:moveTo>
                  <a:pt x="504624" y="426795"/>
                </a:moveTo>
                <a:cubicBezTo>
                  <a:pt x="523463" y="426795"/>
                  <a:pt x="542321" y="434007"/>
                  <a:pt x="556763" y="448432"/>
                </a:cubicBezTo>
                <a:cubicBezTo>
                  <a:pt x="585492" y="477128"/>
                  <a:pt x="585492" y="523625"/>
                  <a:pt x="556763" y="552475"/>
                </a:cubicBezTo>
                <a:cubicBezTo>
                  <a:pt x="513439" y="595596"/>
                  <a:pt x="399905" y="604957"/>
                  <a:pt x="399905" y="604957"/>
                </a:cubicBezTo>
                <a:cubicBezTo>
                  <a:pt x="399905" y="604957"/>
                  <a:pt x="409430" y="491553"/>
                  <a:pt x="452601" y="448432"/>
                </a:cubicBezTo>
                <a:cubicBezTo>
                  <a:pt x="466966" y="434007"/>
                  <a:pt x="485785" y="426795"/>
                  <a:pt x="504624" y="426795"/>
                </a:cubicBezTo>
                <a:close/>
                <a:moveTo>
                  <a:pt x="102560" y="426795"/>
                </a:moveTo>
                <a:cubicBezTo>
                  <a:pt x="121419" y="426795"/>
                  <a:pt x="140279" y="434007"/>
                  <a:pt x="154644" y="448432"/>
                </a:cubicBezTo>
                <a:cubicBezTo>
                  <a:pt x="197818" y="491553"/>
                  <a:pt x="207190" y="604957"/>
                  <a:pt x="207190" y="604957"/>
                </a:cubicBezTo>
                <a:cubicBezTo>
                  <a:pt x="207190" y="604957"/>
                  <a:pt x="93648" y="595596"/>
                  <a:pt x="50475" y="552475"/>
                </a:cubicBezTo>
                <a:cubicBezTo>
                  <a:pt x="21744" y="523625"/>
                  <a:pt x="21744" y="477128"/>
                  <a:pt x="50475" y="448432"/>
                </a:cubicBezTo>
                <a:cubicBezTo>
                  <a:pt x="64841" y="434007"/>
                  <a:pt x="83700" y="426795"/>
                  <a:pt x="102560" y="426795"/>
                </a:cubicBezTo>
                <a:close/>
                <a:moveTo>
                  <a:pt x="559654" y="268752"/>
                </a:moveTo>
                <a:cubicBezTo>
                  <a:pt x="571828" y="268733"/>
                  <a:pt x="584002" y="273334"/>
                  <a:pt x="593296" y="282611"/>
                </a:cubicBezTo>
                <a:cubicBezTo>
                  <a:pt x="611883" y="301165"/>
                  <a:pt x="611883" y="331220"/>
                  <a:pt x="593296" y="349775"/>
                </a:cubicBezTo>
                <a:cubicBezTo>
                  <a:pt x="565338" y="377684"/>
                  <a:pt x="492063" y="383664"/>
                  <a:pt x="492063" y="383664"/>
                </a:cubicBezTo>
                <a:cubicBezTo>
                  <a:pt x="492063" y="383664"/>
                  <a:pt x="498054" y="310519"/>
                  <a:pt x="526012" y="282611"/>
                </a:cubicBezTo>
                <a:cubicBezTo>
                  <a:pt x="535305" y="273410"/>
                  <a:pt x="547479" y="268771"/>
                  <a:pt x="559654" y="268752"/>
                </a:cubicBezTo>
                <a:close/>
                <a:moveTo>
                  <a:pt x="47582" y="268752"/>
                </a:moveTo>
                <a:cubicBezTo>
                  <a:pt x="59757" y="268771"/>
                  <a:pt x="71931" y="273410"/>
                  <a:pt x="81224" y="282611"/>
                </a:cubicBezTo>
                <a:cubicBezTo>
                  <a:pt x="109028" y="310519"/>
                  <a:pt x="115173" y="383664"/>
                  <a:pt x="115173" y="383664"/>
                </a:cubicBezTo>
                <a:cubicBezTo>
                  <a:pt x="115173" y="383664"/>
                  <a:pt x="41745" y="377684"/>
                  <a:pt x="13940" y="349775"/>
                </a:cubicBezTo>
                <a:cubicBezTo>
                  <a:pt x="-4647" y="331220"/>
                  <a:pt x="-4647" y="301165"/>
                  <a:pt x="13940" y="282611"/>
                </a:cubicBezTo>
                <a:cubicBezTo>
                  <a:pt x="23234" y="273334"/>
                  <a:pt x="35408" y="268733"/>
                  <a:pt x="47582" y="268752"/>
                </a:cubicBezTo>
                <a:close/>
                <a:moveTo>
                  <a:pt x="305382" y="0"/>
                </a:moveTo>
                <a:cubicBezTo>
                  <a:pt x="305382" y="0"/>
                  <a:pt x="458544" y="180432"/>
                  <a:pt x="458544" y="307471"/>
                </a:cubicBezTo>
                <a:cubicBezTo>
                  <a:pt x="458544" y="392010"/>
                  <a:pt x="389875" y="460439"/>
                  <a:pt x="305382" y="460439"/>
                </a:cubicBezTo>
                <a:cubicBezTo>
                  <a:pt x="220736" y="460439"/>
                  <a:pt x="152220" y="392010"/>
                  <a:pt x="152220" y="307471"/>
                </a:cubicBezTo>
                <a:cubicBezTo>
                  <a:pt x="152220" y="180432"/>
                  <a:pt x="305382" y="0"/>
                  <a:pt x="305382" y="0"/>
                </a:cubicBezTo>
                <a:close/>
              </a:path>
            </a:pathLst>
          </a:custGeom>
          <a:solidFill>
            <a:schemeClr val="accent1"/>
          </a:solidFill>
          <a:ln>
            <a:noFill/>
          </a:ln>
        </p:spPr>
        <p:txBody>
          <a:bodyPr/>
          <a:lstStyle/>
          <a:p>
            <a:endParaRPr lang="en-US"/>
          </a:p>
        </p:txBody>
      </p:sp>
      <p:sp>
        <p:nvSpPr>
          <p:cNvPr id="68" name="teacher-teaching-with-a-stick_10990">
            <a:extLst>
              <a:ext uri="{FF2B5EF4-FFF2-40B4-BE49-F238E27FC236}">
                <a16:creationId xmlns:a16="http://schemas.microsoft.com/office/drawing/2014/main" id="{86A35197-04E5-4B2D-89A9-FBA78D14EDAE}"/>
              </a:ext>
            </a:extLst>
          </p:cNvPr>
          <p:cNvSpPr>
            <a:spLocks noChangeAspect="1"/>
          </p:cNvSpPr>
          <p:nvPr/>
        </p:nvSpPr>
        <p:spPr bwMode="auto">
          <a:xfrm>
            <a:off x="601434" y="1762623"/>
            <a:ext cx="463056" cy="520238"/>
          </a:xfrm>
          <a:custGeom>
            <a:avLst/>
            <a:gdLst>
              <a:gd name="connsiteX0" fmla="*/ 193734 w 510595"/>
              <a:gd name="connsiteY0" fmla="*/ 363674 h 573646"/>
              <a:gd name="connsiteX1" fmla="*/ 162736 w 510595"/>
              <a:gd name="connsiteY1" fmla="*/ 409236 h 573646"/>
              <a:gd name="connsiteX2" fmla="*/ 200622 w 510595"/>
              <a:gd name="connsiteY2" fmla="*/ 446201 h 573646"/>
              <a:gd name="connsiteX3" fmla="*/ 201483 w 510595"/>
              <a:gd name="connsiteY3" fmla="*/ 364533 h 573646"/>
              <a:gd name="connsiteX4" fmla="*/ 222148 w 510595"/>
              <a:gd name="connsiteY4" fmla="*/ 245040 h 573646"/>
              <a:gd name="connsiteX5" fmla="*/ 211815 w 510595"/>
              <a:gd name="connsiteY5" fmla="*/ 252777 h 573646"/>
              <a:gd name="connsiteX6" fmla="*/ 219565 w 510595"/>
              <a:gd name="connsiteY6" fmla="*/ 263093 h 573646"/>
              <a:gd name="connsiteX7" fmla="*/ 229897 w 510595"/>
              <a:gd name="connsiteY7" fmla="*/ 255356 h 573646"/>
              <a:gd name="connsiteX8" fmla="*/ 222148 w 510595"/>
              <a:gd name="connsiteY8" fmla="*/ 245040 h 573646"/>
              <a:gd name="connsiteX9" fmla="*/ 281559 w 510595"/>
              <a:gd name="connsiteY9" fmla="*/ 218390 h 573646"/>
              <a:gd name="connsiteX10" fmla="*/ 280698 w 510595"/>
              <a:gd name="connsiteY10" fmla="*/ 222689 h 573646"/>
              <a:gd name="connsiteX11" fmla="*/ 272088 w 510595"/>
              <a:gd name="connsiteY11" fmla="*/ 288023 h 573646"/>
              <a:gd name="connsiteX12" fmla="*/ 297919 w 510595"/>
              <a:gd name="connsiteY12" fmla="*/ 242461 h 573646"/>
              <a:gd name="connsiteX13" fmla="*/ 281559 w 510595"/>
              <a:gd name="connsiteY13" fmla="*/ 218390 h 573646"/>
              <a:gd name="connsiteX14" fmla="*/ 225592 w 510595"/>
              <a:gd name="connsiteY14" fmla="*/ 218390 h 573646"/>
              <a:gd name="connsiteX15" fmla="*/ 216121 w 510595"/>
              <a:gd name="connsiteY15" fmla="*/ 226127 h 573646"/>
              <a:gd name="connsiteX16" fmla="*/ 223009 w 510595"/>
              <a:gd name="connsiteY16" fmla="*/ 236443 h 573646"/>
              <a:gd name="connsiteX17" fmla="*/ 233341 w 510595"/>
              <a:gd name="connsiteY17" fmla="*/ 228706 h 573646"/>
              <a:gd name="connsiteX18" fmla="*/ 225592 w 510595"/>
              <a:gd name="connsiteY18" fmla="*/ 218390 h 573646"/>
              <a:gd name="connsiteX19" fmla="*/ 236355 w 510595"/>
              <a:gd name="connsiteY19" fmla="*/ 60241 h 573646"/>
              <a:gd name="connsiteX20" fmla="*/ 279875 w 510595"/>
              <a:gd name="connsiteY20" fmla="*/ 103208 h 573646"/>
              <a:gd name="connsiteX21" fmla="*/ 236355 w 510595"/>
              <a:gd name="connsiteY21" fmla="*/ 146175 h 573646"/>
              <a:gd name="connsiteX22" fmla="*/ 192835 w 510595"/>
              <a:gd name="connsiteY22" fmla="*/ 103208 h 573646"/>
              <a:gd name="connsiteX23" fmla="*/ 236355 w 510595"/>
              <a:gd name="connsiteY23" fmla="*/ 60241 h 573646"/>
              <a:gd name="connsiteX24" fmla="*/ 3444 w 510595"/>
              <a:gd name="connsiteY24" fmla="*/ 895 h 573646"/>
              <a:gd name="connsiteX25" fmla="*/ 11194 w 510595"/>
              <a:gd name="connsiteY25" fmla="*/ 2615 h 573646"/>
              <a:gd name="connsiteX26" fmla="*/ 68883 w 510595"/>
              <a:gd name="connsiteY26" fmla="*/ 95458 h 573646"/>
              <a:gd name="connsiteX27" fmla="*/ 93853 w 510595"/>
              <a:gd name="connsiteY27" fmla="*/ 107494 h 573646"/>
              <a:gd name="connsiteX28" fmla="*/ 117962 w 510595"/>
              <a:gd name="connsiteY28" fmla="*/ 154775 h 573646"/>
              <a:gd name="connsiteX29" fmla="*/ 175652 w 510595"/>
              <a:gd name="connsiteY29" fmla="*/ 150477 h 573646"/>
              <a:gd name="connsiteX30" fmla="*/ 205788 w 510595"/>
              <a:gd name="connsiteY30" fmla="*/ 152196 h 573646"/>
              <a:gd name="connsiteX31" fmla="*/ 223009 w 510595"/>
              <a:gd name="connsiteY31" fmla="*/ 203776 h 573646"/>
              <a:gd name="connsiteX32" fmla="*/ 223009 w 510595"/>
              <a:gd name="connsiteY32" fmla="*/ 160793 h 573646"/>
              <a:gd name="connsiteX33" fmla="*/ 222148 w 510595"/>
              <a:gd name="connsiteY33" fmla="*/ 160793 h 573646"/>
              <a:gd name="connsiteX34" fmla="*/ 223009 w 510595"/>
              <a:gd name="connsiteY34" fmla="*/ 153916 h 573646"/>
              <a:gd name="connsiteX35" fmla="*/ 240230 w 510595"/>
              <a:gd name="connsiteY35" fmla="*/ 156495 h 573646"/>
              <a:gd name="connsiteX36" fmla="*/ 239369 w 510595"/>
              <a:gd name="connsiteY36" fmla="*/ 163372 h 573646"/>
              <a:gd name="connsiteX37" fmla="*/ 238508 w 510595"/>
              <a:gd name="connsiteY37" fmla="*/ 163372 h 573646"/>
              <a:gd name="connsiteX38" fmla="*/ 228175 w 510595"/>
              <a:gd name="connsiteY38" fmla="*/ 203776 h 573646"/>
              <a:gd name="connsiteX39" fmla="*/ 257450 w 510595"/>
              <a:gd name="connsiteY39" fmla="*/ 160793 h 573646"/>
              <a:gd name="connsiteX40" fmla="*/ 285865 w 510595"/>
              <a:gd name="connsiteY40" fmla="*/ 165951 h 573646"/>
              <a:gd name="connsiteX41" fmla="*/ 285865 w 510595"/>
              <a:gd name="connsiteY41" fmla="*/ 166811 h 573646"/>
              <a:gd name="connsiteX42" fmla="*/ 294475 w 510595"/>
              <a:gd name="connsiteY42" fmla="*/ 171969 h 573646"/>
              <a:gd name="connsiteX43" fmla="*/ 347859 w 510595"/>
              <a:gd name="connsiteY43" fmla="*/ 244180 h 573646"/>
              <a:gd name="connsiteX44" fmla="*/ 303946 w 510595"/>
              <a:gd name="connsiteY44" fmla="*/ 313813 h 573646"/>
              <a:gd name="connsiteX45" fmla="*/ 268644 w 510595"/>
              <a:gd name="connsiteY45" fmla="*/ 312954 h 573646"/>
              <a:gd name="connsiteX46" fmla="*/ 266061 w 510595"/>
              <a:gd name="connsiteY46" fmla="*/ 329287 h 573646"/>
              <a:gd name="connsiteX47" fmla="*/ 510595 w 510595"/>
              <a:gd name="connsiteY47" fmla="*/ 329287 h 573646"/>
              <a:gd name="connsiteX48" fmla="*/ 510595 w 510595"/>
              <a:gd name="connsiteY48" fmla="*/ 349059 h 573646"/>
              <a:gd name="connsiteX49" fmla="*/ 500263 w 510595"/>
              <a:gd name="connsiteY49" fmla="*/ 349059 h 573646"/>
              <a:gd name="connsiteX50" fmla="*/ 500263 w 510595"/>
              <a:gd name="connsiteY50" fmla="*/ 561396 h 573646"/>
              <a:gd name="connsiteX51" fmla="*/ 285865 w 510595"/>
              <a:gd name="connsiteY51" fmla="*/ 561396 h 573646"/>
              <a:gd name="connsiteX52" fmla="*/ 285865 w 510595"/>
              <a:gd name="connsiteY52" fmla="*/ 349059 h 573646"/>
              <a:gd name="connsiteX53" fmla="*/ 263478 w 510595"/>
              <a:gd name="connsiteY53" fmla="*/ 349059 h 573646"/>
              <a:gd name="connsiteX54" fmla="*/ 260033 w 510595"/>
              <a:gd name="connsiteY54" fmla="*/ 372270 h 573646"/>
              <a:gd name="connsiteX55" fmla="*/ 258311 w 510595"/>
              <a:gd name="connsiteY55" fmla="*/ 372270 h 573646"/>
              <a:gd name="connsiteX56" fmla="*/ 255728 w 510595"/>
              <a:gd name="connsiteY56" fmla="*/ 545923 h 573646"/>
              <a:gd name="connsiteX57" fmla="*/ 198900 w 510595"/>
              <a:gd name="connsiteY57" fmla="*/ 545923 h 573646"/>
              <a:gd name="connsiteX58" fmla="*/ 199761 w 510595"/>
              <a:gd name="connsiteY58" fmla="*/ 525291 h 573646"/>
              <a:gd name="connsiteX59" fmla="*/ 196317 w 510595"/>
              <a:gd name="connsiteY59" fmla="*/ 521852 h 573646"/>
              <a:gd name="connsiteX60" fmla="*/ 105908 w 510595"/>
              <a:gd name="connsiteY60" fmla="*/ 433307 h 573646"/>
              <a:gd name="connsiteX61" fmla="*/ 101603 w 510595"/>
              <a:gd name="connsiteY61" fmla="*/ 398920 h 573646"/>
              <a:gd name="connsiteX62" fmla="*/ 144655 w 510595"/>
              <a:gd name="connsiteY62" fmla="*/ 333585 h 573646"/>
              <a:gd name="connsiteX63" fmla="*/ 163597 w 510595"/>
              <a:gd name="connsiteY63" fmla="*/ 204636 h 573646"/>
              <a:gd name="connsiteX64" fmla="*/ 160153 w 510595"/>
              <a:gd name="connsiteY64" fmla="*/ 192601 h 573646"/>
              <a:gd name="connsiteX65" fmla="*/ 97297 w 510595"/>
              <a:gd name="connsiteY65" fmla="*/ 200337 h 573646"/>
              <a:gd name="connsiteX66" fmla="*/ 55107 w 510595"/>
              <a:gd name="connsiteY66" fmla="*/ 121248 h 573646"/>
              <a:gd name="connsiteX67" fmla="*/ 58551 w 510595"/>
              <a:gd name="connsiteY67" fmla="*/ 101476 h 573646"/>
              <a:gd name="connsiteX68" fmla="*/ 861 w 510595"/>
              <a:gd name="connsiteY68" fmla="*/ 8632 h 573646"/>
              <a:gd name="connsiteX69" fmla="*/ 3444 w 510595"/>
              <a:gd name="connsiteY69" fmla="*/ 895 h 57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10595" h="573646">
                <a:moveTo>
                  <a:pt x="193734" y="363674"/>
                </a:moveTo>
                <a:cubicBezTo>
                  <a:pt x="183401" y="379148"/>
                  <a:pt x="173069" y="393762"/>
                  <a:pt x="162736" y="409236"/>
                </a:cubicBezTo>
                <a:cubicBezTo>
                  <a:pt x="175652" y="421271"/>
                  <a:pt x="187706" y="433307"/>
                  <a:pt x="200622" y="446201"/>
                </a:cubicBezTo>
                <a:cubicBezTo>
                  <a:pt x="199761" y="418692"/>
                  <a:pt x="199761" y="392043"/>
                  <a:pt x="201483" y="364533"/>
                </a:cubicBezTo>
                <a:close/>
                <a:moveTo>
                  <a:pt x="222148" y="245040"/>
                </a:moveTo>
                <a:cubicBezTo>
                  <a:pt x="216982" y="244180"/>
                  <a:pt x="212676" y="247619"/>
                  <a:pt x="211815" y="252777"/>
                </a:cubicBezTo>
                <a:cubicBezTo>
                  <a:pt x="210954" y="257075"/>
                  <a:pt x="214399" y="262233"/>
                  <a:pt x="219565" y="263093"/>
                </a:cubicBezTo>
                <a:cubicBezTo>
                  <a:pt x="224731" y="263093"/>
                  <a:pt x="229036" y="259654"/>
                  <a:pt x="229897" y="255356"/>
                </a:cubicBezTo>
                <a:cubicBezTo>
                  <a:pt x="230758" y="250198"/>
                  <a:pt x="227314" y="245900"/>
                  <a:pt x="222148" y="245040"/>
                </a:cubicBezTo>
                <a:close/>
                <a:moveTo>
                  <a:pt x="281559" y="218390"/>
                </a:moveTo>
                <a:lnTo>
                  <a:pt x="280698" y="222689"/>
                </a:lnTo>
                <a:cubicBezTo>
                  <a:pt x="278976" y="234724"/>
                  <a:pt x="275532" y="261374"/>
                  <a:pt x="272088" y="288023"/>
                </a:cubicBezTo>
                <a:cubicBezTo>
                  <a:pt x="280698" y="273409"/>
                  <a:pt x="289309" y="257935"/>
                  <a:pt x="297919" y="242461"/>
                </a:cubicBezTo>
                <a:cubicBezTo>
                  <a:pt x="292753" y="234724"/>
                  <a:pt x="287587" y="226127"/>
                  <a:pt x="281559" y="218390"/>
                </a:cubicBezTo>
                <a:close/>
                <a:moveTo>
                  <a:pt x="225592" y="218390"/>
                </a:moveTo>
                <a:cubicBezTo>
                  <a:pt x="221287" y="217531"/>
                  <a:pt x="216121" y="220969"/>
                  <a:pt x="216121" y="226127"/>
                </a:cubicBezTo>
                <a:cubicBezTo>
                  <a:pt x="215260" y="231285"/>
                  <a:pt x="218704" y="235584"/>
                  <a:pt x="223009" y="236443"/>
                </a:cubicBezTo>
                <a:cubicBezTo>
                  <a:pt x="228175" y="236443"/>
                  <a:pt x="232480" y="233005"/>
                  <a:pt x="233341" y="228706"/>
                </a:cubicBezTo>
                <a:cubicBezTo>
                  <a:pt x="234202" y="223548"/>
                  <a:pt x="230758" y="219250"/>
                  <a:pt x="225592" y="218390"/>
                </a:cubicBezTo>
                <a:close/>
                <a:moveTo>
                  <a:pt x="236355" y="60241"/>
                </a:moveTo>
                <a:cubicBezTo>
                  <a:pt x="260390" y="60241"/>
                  <a:pt x="279875" y="79478"/>
                  <a:pt x="279875" y="103208"/>
                </a:cubicBezTo>
                <a:cubicBezTo>
                  <a:pt x="279875" y="126938"/>
                  <a:pt x="260390" y="146175"/>
                  <a:pt x="236355" y="146175"/>
                </a:cubicBezTo>
                <a:cubicBezTo>
                  <a:pt x="212320" y="146175"/>
                  <a:pt x="192835" y="126938"/>
                  <a:pt x="192835" y="103208"/>
                </a:cubicBezTo>
                <a:cubicBezTo>
                  <a:pt x="192835" y="79478"/>
                  <a:pt x="212320" y="60241"/>
                  <a:pt x="236355" y="60241"/>
                </a:cubicBezTo>
                <a:close/>
                <a:moveTo>
                  <a:pt x="3444" y="895"/>
                </a:moveTo>
                <a:cubicBezTo>
                  <a:pt x="6028" y="-824"/>
                  <a:pt x="9472" y="36"/>
                  <a:pt x="11194" y="2615"/>
                </a:cubicBezTo>
                <a:lnTo>
                  <a:pt x="68883" y="95458"/>
                </a:lnTo>
                <a:cubicBezTo>
                  <a:pt x="78355" y="92879"/>
                  <a:pt x="89548" y="95458"/>
                  <a:pt x="93853" y="107494"/>
                </a:cubicBezTo>
                <a:cubicBezTo>
                  <a:pt x="99881" y="124687"/>
                  <a:pt x="108491" y="140161"/>
                  <a:pt x="117962" y="154775"/>
                </a:cubicBezTo>
                <a:cubicBezTo>
                  <a:pt x="137766" y="153056"/>
                  <a:pt x="156709" y="151337"/>
                  <a:pt x="175652" y="150477"/>
                </a:cubicBezTo>
                <a:cubicBezTo>
                  <a:pt x="200622" y="144459"/>
                  <a:pt x="205788" y="152196"/>
                  <a:pt x="205788" y="152196"/>
                </a:cubicBezTo>
                <a:cubicBezTo>
                  <a:pt x="207510" y="152196"/>
                  <a:pt x="223009" y="203776"/>
                  <a:pt x="223009" y="203776"/>
                </a:cubicBezTo>
                <a:lnTo>
                  <a:pt x="223009" y="160793"/>
                </a:lnTo>
                <a:lnTo>
                  <a:pt x="222148" y="160793"/>
                </a:lnTo>
                <a:lnTo>
                  <a:pt x="223009" y="153916"/>
                </a:lnTo>
                <a:lnTo>
                  <a:pt x="240230" y="156495"/>
                </a:lnTo>
                <a:lnTo>
                  <a:pt x="239369" y="163372"/>
                </a:lnTo>
                <a:lnTo>
                  <a:pt x="238508" y="163372"/>
                </a:lnTo>
                <a:lnTo>
                  <a:pt x="228175" y="203776"/>
                </a:lnTo>
                <a:lnTo>
                  <a:pt x="257450" y="160793"/>
                </a:lnTo>
                <a:cubicBezTo>
                  <a:pt x="257450" y="160793"/>
                  <a:pt x="266061" y="158214"/>
                  <a:pt x="285865" y="165951"/>
                </a:cubicBezTo>
                <a:lnTo>
                  <a:pt x="285865" y="166811"/>
                </a:lnTo>
                <a:cubicBezTo>
                  <a:pt x="289309" y="167670"/>
                  <a:pt x="291892" y="169390"/>
                  <a:pt x="294475" y="171969"/>
                </a:cubicBezTo>
                <a:cubicBezTo>
                  <a:pt x="309974" y="187443"/>
                  <a:pt x="347859" y="244180"/>
                  <a:pt x="347859" y="244180"/>
                </a:cubicBezTo>
                <a:cubicBezTo>
                  <a:pt x="347859" y="244180"/>
                  <a:pt x="315140" y="294041"/>
                  <a:pt x="303946" y="313813"/>
                </a:cubicBezTo>
                <a:cubicBezTo>
                  <a:pt x="295336" y="330147"/>
                  <a:pt x="275532" y="324989"/>
                  <a:pt x="268644" y="312954"/>
                </a:cubicBezTo>
                <a:cubicBezTo>
                  <a:pt x="267783" y="318112"/>
                  <a:pt x="266922" y="324129"/>
                  <a:pt x="266061" y="329287"/>
                </a:cubicBezTo>
                <a:lnTo>
                  <a:pt x="510595" y="329287"/>
                </a:lnTo>
                <a:lnTo>
                  <a:pt x="510595" y="349059"/>
                </a:lnTo>
                <a:lnTo>
                  <a:pt x="500263" y="349059"/>
                </a:lnTo>
                <a:lnTo>
                  <a:pt x="500263" y="561396"/>
                </a:lnTo>
                <a:lnTo>
                  <a:pt x="285865" y="561396"/>
                </a:lnTo>
                <a:lnTo>
                  <a:pt x="285865" y="349059"/>
                </a:lnTo>
                <a:lnTo>
                  <a:pt x="263478" y="349059"/>
                </a:lnTo>
                <a:cubicBezTo>
                  <a:pt x="260895" y="362814"/>
                  <a:pt x="260033" y="372270"/>
                  <a:pt x="260033" y="372270"/>
                </a:cubicBezTo>
                <a:lnTo>
                  <a:pt x="258311" y="372270"/>
                </a:lnTo>
                <a:cubicBezTo>
                  <a:pt x="255728" y="430728"/>
                  <a:pt x="260033" y="488325"/>
                  <a:pt x="255728" y="545923"/>
                </a:cubicBezTo>
                <a:cubicBezTo>
                  <a:pt x="253145" y="582888"/>
                  <a:pt x="195456" y="582888"/>
                  <a:pt x="198900" y="545923"/>
                </a:cubicBezTo>
                <a:cubicBezTo>
                  <a:pt x="198900" y="539045"/>
                  <a:pt x="199761" y="532168"/>
                  <a:pt x="199761" y="525291"/>
                </a:cubicBezTo>
                <a:cubicBezTo>
                  <a:pt x="198900" y="524431"/>
                  <a:pt x="197178" y="523571"/>
                  <a:pt x="196317" y="521852"/>
                </a:cubicBezTo>
                <a:cubicBezTo>
                  <a:pt x="166180" y="492623"/>
                  <a:pt x="136044" y="462535"/>
                  <a:pt x="105908" y="433307"/>
                </a:cubicBezTo>
                <a:cubicBezTo>
                  <a:pt x="97297" y="424710"/>
                  <a:pt x="93853" y="409236"/>
                  <a:pt x="101603" y="398920"/>
                </a:cubicBezTo>
                <a:cubicBezTo>
                  <a:pt x="115379" y="377428"/>
                  <a:pt x="130017" y="355077"/>
                  <a:pt x="144655" y="333585"/>
                </a:cubicBezTo>
                <a:lnTo>
                  <a:pt x="163597" y="204636"/>
                </a:lnTo>
                <a:cubicBezTo>
                  <a:pt x="163597" y="204636"/>
                  <a:pt x="161875" y="199478"/>
                  <a:pt x="160153" y="192601"/>
                </a:cubicBezTo>
                <a:cubicBezTo>
                  <a:pt x="133461" y="196039"/>
                  <a:pt x="97297" y="200337"/>
                  <a:pt x="97297" y="200337"/>
                </a:cubicBezTo>
                <a:cubicBezTo>
                  <a:pt x="97297" y="200337"/>
                  <a:pt x="62856" y="141021"/>
                  <a:pt x="55107" y="121248"/>
                </a:cubicBezTo>
                <a:cubicBezTo>
                  <a:pt x="52524" y="113511"/>
                  <a:pt x="54246" y="106634"/>
                  <a:pt x="58551" y="101476"/>
                </a:cubicBezTo>
                <a:lnTo>
                  <a:pt x="861" y="8632"/>
                </a:lnTo>
                <a:cubicBezTo>
                  <a:pt x="-861" y="6053"/>
                  <a:pt x="0" y="2615"/>
                  <a:pt x="3444" y="895"/>
                </a:cubicBezTo>
                <a:close/>
              </a:path>
            </a:pathLst>
          </a:custGeom>
          <a:solidFill>
            <a:schemeClr val="accent1"/>
          </a:solidFill>
          <a:ln>
            <a:noFill/>
          </a:ln>
        </p:spPr>
        <p:txBody>
          <a:bodyPr/>
          <a:lstStyle/>
          <a:p>
            <a:endParaRPr lang="zh-CN" altLang="en-US" dirty="0"/>
          </a:p>
        </p:txBody>
      </p:sp>
      <p:sp>
        <p:nvSpPr>
          <p:cNvPr id="69" name="increased-revenue_66490">
            <a:extLst>
              <a:ext uri="{FF2B5EF4-FFF2-40B4-BE49-F238E27FC236}">
                <a16:creationId xmlns:a16="http://schemas.microsoft.com/office/drawing/2014/main" id="{7516628F-1745-4242-BE8D-61957DEAA466}"/>
              </a:ext>
            </a:extLst>
          </p:cNvPr>
          <p:cNvSpPr>
            <a:spLocks noChangeAspect="1"/>
          </p:cNvSpPr>
          <p:nvPr/>
        </p:nvSpPr>
        <p:spPr bwMode="auto">
          <a:xfrm>
            <a:off x="601434" y="4993642"/>
            <a:ext cx="465762" cy="470888"/>
          </a:xfrm>
          <a:custGeom>
            <a:avLst/>
            <a:gdLst>
              <a:gd name="connsiteX0" fmla="*/ 32552 w 571147"/>
              <a:gd name="connsiteY0" fmla="*/ 406999 h 577432"/>
              <a:gd name="connsiteX1" fmla="*/ 111849 w 571147"/>
              <a:gd name="connsiteY1" fmla="*/ 406999 h 577432"/>
              <a:gd name="connsiteX2" fmla="*/ 137666 w 571147"/>
              <a:gd name="connsiteY2" fmla="*/ 432794 h 577432"/>
              <a:gd name="connsiteX3" fmla="*/ 137666 w 571147"/>
              <a:gd name="connsiteY3" fmla="*/ 550715 h 577432"/>
              <a:gd name="connsiteX4" fmla="*/ 111849 w 571147"/>
              <a:gd name="connsiteY4" fmla="*/ 577432 h 577432"/>
              <a:gd name="connsiteX5" fmla="*/ 32552 w 571147"/>
              <a:gd name="connsiteY5" fmla="*/ 577432 h 577432"/>
              <a:gd name="connsiteX6" fmla="*/ 6734 w 571147"/>
              <a:gd name="connsiteY6" fmla="*/ 550715 h 577432"/>
              <a:gd name="connsiteX7" fmla="*/ 6734 w 571147"/>
              <a:gd name="connsiteY7" fmla="*/ 432794 h 577432"/>
              <a:gd name="connsiteX8" fmla="*/ 32552 w 571147"/>
              <a:gd name="connsiteY8" fmla="*/ 406999 h 577432"/>
              <a:gd name="connsiteX9" fmla="*/ 236302 w 571147"/>
              <a:gd name="connsiteY9" fmla="*/ 314976 h 577432"/>
              <a:gd name="connsiteX10" fmla="*/ 315688 w 571147"/>
              <a:gd name="connsiteY10" fmla="*/ 314976 h 577432"/>
              <a:gd name="connsiteX11" fmla="*/ 341535 w 571147"/>
              <a:gd name="connsiteY11" fmla="*/ 340761 h 577432"/>
              <a:gd name="connsiteX12" fmla="*/ 341535 w 571147"/>
              <a:gd name="connsiteY12" fmla="*/ 550726 h 577432"/>
              <a:gd name="connsiteX13" fmla="*/ 315688 w 571147"/>
              <a:gd name="connsiteY13" fmla="*/ 577432 h 577432"/>
              <a:gd name="connsiteX14" fmla="*/ 236302 w 571147"/>
              <a:gd name="connsiteY14" fmla="*/ 577432 h 577432"/>
              <a:gd name="connsiteX15" fmla="*/ 210455 w 571147"/>
              <a:gd name="connsiteY15" fmla="*/ 550726 h 577432"/>
              <a:gd name="connsiteX16" fmla="*/ 210455 w 571147"/>
              <a:gd name="connsiteY16" fmla="*/ 340761 h 577432"/>
              <a:gd name="connsiteX17" fmla="*/ 236302 w 571147"/>
              <a:gd name="connsiteY17" fmla="*/ 314976 h 577432"/>
              <a:gd name="connsiteX18" fmla="*/ 440171 w 571147"/>
              <a:gd name="connsiteY18" fmla="*/ 209935 h 577432"/>
              <a:gd name="connsiteX19" fmla="*/ 518634 w 571147"/>
              <a:gd name="connsiteY19" fmla="*/ 209935 h 577432"/>
              <a:gd name="connsiteX20" fmla="*/ 545404 w 571147"/>
              <a:gd name="connsiteY20" fmla="*/ 235724 h 577432"/>
              <a:gd name="connsiteX21" fmla="*/ 545404 w 571147"/>
              <a:gd name="connsiteY21" fmla="*/ 550722 h 577432"/>
              <a:gd name="connsiteX22" fmla="*/ 518634 w 571147"/>
              <a:gd name="connsiteY22" fmla="*/ 577432 h 577432"/>
              <a:gd name="connsiteX23" fmla="*/ 440171 w 571147"/>
              <a:gd name="connsiteY23" fmla="*/ 577432 h 577432"/>
              <a:gd name="connsiteX24" fmla="*/ 414324 w 571147"/>
              <a:gd name="connsiteY24" fmla="*/ 550722 h 577432"/>
              <a:gd name="connsiteX25" fmla="*/ 414324 w 571147"/>
              <a:gd name="connsiteY25" fmla="*/ 235724 h 577432"/>
              <a:gd name="connsiteX26" fmla="*/ 440171 w 571147"/>
              <a:gd name="connsiteY26" fmla="*/ 209935 h 577432"/>
              <a:gd name="connsiteX27" fmla="*/ 296320 w 571147"/>
              <a:gd name="connsiteY27" fmla="*/ 121530 h 577432"/>
              <a:gd name="connsiteX28" fmla="*/ 361828 w 571147"/>
              <a:gd name="connsiteY28" fmla="*/ 134423 h 577432"/>
              <a:gd name="connsiteX29" fmla="*/ 370132 w 571147"/>
              <a:gd name="connsiteY29" fmla="*/ 141791 h 577432"/>
              <a:gd name="connsiteX30" fmla="*/ 371055 w 571147"/>
              <a:gd name="connsiteY30" fmla="*/ 152843 h 577432"/>
              <a:gd name="connsiteX31" fmla="*/ 346143 w 571147"/>
              <a:gd name="connsiteY31" fmla="*/ 213626 h 577432"/>
              <a:gd name="connsiteX32" fmla="*/ 334149 w 571147"/>
              <a:gd name="connsiteY32" fmla="*/ 221915 h 577432"/>
              <a:gd name="connsiteX33" fmla="*/ 333226 w 571147"/>
              <a:gd name="connsiteY33" fmla="*/ 221915 h 577432"/>
              <a:gd name="connsiteX34" fmla="*/ 322154 w 571147"/>
              <a:gd name="connsiteY34" fmla="*/ 215468 h 577432"/>
              <a:gd name="connsiteX35" fmla="*/ 308314 w 571147"/>
              <a:gd name="connsiteY35" fmla="*/ 190602 h 577432"/>
              <a:gd name="connsiteX36" fmla="*/ 19522 w 571147"/>
              <a:gd name="connsiteY36" fmla="*/ 339798 h 577432"/>
              <a:gd name="connsiteX37" fmla="*/ 13064 w 571147"/>
              <a:gd name="connsiteY37" fmla="*/ 340719 h 577432"/>
              <a:gd name="connsiteX38" fmla="*/ 1069 w 571147"/>
              <a:gd name="connsiteY38" fmla="*/ 334272 h 577432"/>
              <a:gd name="connsiteX39" fmla="*/ 7528 w 571147"/>
              <a:gd name="connsiteY39" fmla="*/ 315853 h 577432"/>
              <a:gd name="connsiteX40" fmla="*/ 296320 w 571147"/>
              <a:gd name="connsiteY40" fmla="*/ 167578 h 577432"/>
              <a:gd name="connsiteX41" fmla="*/ 281557 w 571147"/>
              <a:gd name="connsiteY41" fmla="*/ 139949 h 577432"/>
              <a:gd name="connsiteX42" fmla="*/ 283402 w 571147"/>
              <a:gd name="connsiteY42" fmla="*/ 126135 h 577432"/>
              <a:gd name="connsiteX43" fmla="*/ 296320 w 571147"/>
              <a:gd name="connsiteY43" fmla="*/ 121530 h 577432"/>
              <a:gd name="connsiteX44" fmla="*/ 484451 w 571147"/>
              <a:gd name="connsiteY44" fmla="*/ 100307 h 577432"/>
              <a:gd name="connsiteX45" fmla="*/ 502944 w 571147"/>
              <a:gd name="connsiteY45" fmla="*/ 115101 h 577432"/>
              <a:gd name="connsiteX46" fmla="*/ 484451 w 571147"/>
              <a:gd name="connsiteY46" fmla="*/ 129896 h 577432"/>
              <a:gd name="connsiteX47" fmla="*/ 475278 w 571147"/>
              <a:gd name="connsiteY47" fmla="*/ 51633 h 577432"/>
              <a:gd name="connsiteX48" fmla="*/ 475278 w 571147"/>
              <a:gd name="connsiteY48" fmla="*/ 78263 h 577432"/>
              <a:gd name="connsiteX49" fmla="*/ 458708 w 571147"/>
              <a:gd name="connsiteY49" fmla="*/ 64489 h 577432"/>
              <a:gd name="connsiteX50" fmla="*/ 475278 w 571147"/>
              <a:gd name="connsiteY50" fmla="*/ 51633 h 577432"/>
              <a:gd name="connsiteX51" fmla="*/ 479865 w 571147"/>
              <a:gd name="connsiteY51" fmla="*/ 23014 h 577432"/>
              <a:gd name="connsiteX52" fmla="*/ 475254 w 571147"/>
              <a:gd name="connsiteY52" fmla="*/ 27617 h 577432"/>
              <a:gd name="connsiteX53" fmla="*/ 475254 w 571147"/>
              <a:gd name="connsiteY53" fmla="*/ 35901 h 577432"/>
              <a:gd name="connsiteX54" fmla="*/ 439295 w 571147"/>
              <a:gd name="connsiteY54" fmla="*/ 67200 h 577432"/>
              <a:gd name="connsiteX55" fmla="*/ 475254 w 571147"/>
              <a:gd name="connsiteY55" fmla="*/ 98499 h 577432"/>
              <a:gd name="connsiteX56" fmla="*/ 475254 w 571147"/>
              <a:gd name="connsiteY56" fmla="*/ 129798 h 577432"/>
              <a:gd name="connsiteX57" fmla="*/ 446671 w 571147"/>
              <a:gd name="connsiteY57" fmla="*/ 107704 h 577432"/>
              <a:gd name="connsiteX58" fmla="*/ 437451 w 571147"/>
              <a:gd name="connsiteY58" fmla="*/ 117830 h 577432"/>
              <a:gd name="connsiteX59" fmla="*/ 475254 w 571147"/>
              <a:gd name="connsiteY59" fmla="*/ 145447 h 577432"/>
              <a:gd name="connsiteX60" fmla="*/ 475254 w 571147"/>
              <a:gd name="connsiteY60" fmla="*/ 154652 h 577432"/>
              <a:gd name="connsiteX61" fmla="*/ 479865 w 571147"/>
              <a:gd name="connsiteY61" fmla="*/ 159255 h 577432"/>
              <a:gd name="connsiteX62" fmla="*/ 484475 w 571147"/>
              <a:gd name="connsiteY62" fmla="*/ 154652 h 577432"/>
              <a:gd name="connsiteX63" fmla="*/ 484475 w 571147"/>
              <a:gd name="connsiteY63" fmla="*/ 145447 h 577432"/>
              <a:gd name="connsiteX64" fmla="*/ 522279 w 571147"/>
              <a:gd name="connsiteY64" fmla="*/ 113228 h 577432"/>
              <a:gd name="connsiteX65" fmla="*/ 484475 w 571147"/>
              <a:gd name="connsiteY65" fmla="*/ 80088 h 577432"/>
              <a:gd name="connsiteX66" fmla="*/ 484475 w 571147"/>
              <a:gd name="connsiteY66" fmla="*/ 51551 h 577432"/>
              <a:gd name="connsiteX67" fmla="*/ 511214 w 571147"/>
              <a:gd name="connsiteY67" fmla="*/ 68121 h 577432"/>
              <a:gd name="connsiteX68" fmla="*/ 520435 w 571147"/>
              <a:gd name="connsiteY68" fmla="*/ 58915 h 577432"/>
              <a:gd name="connsiteX69" fmla="*/ 484475 w 571147"/>
              <a:gd name="connsiteY69" fmla="*/ 35901 h 577432"/>
              <a:gd name="connsiteX70" fmla="*/ 484475 w 571147"/>
              <a:gd name="connsiteY70" fmla="*/ 27617 h 577432"/>
              <a:gd name="connsiteX71" fmla="*/ 479865 w 571147"/>
              <a:gd name="connsiteY71" fmla="*/ 23014 h 577432"/>
              <a:gd name="connsiteX72" fmla="*/ 479865 w 571147"/>
              <a:gd name="connsiteY72" fmla="*/ 0 h 577432"/>
              <a:gd name="connsiteX73" fmla="*/ 571147 w 571147"/>
              <a:gd name="connsiteY73" fmla="*/ 91135 h 577432"/>
              <a:gd name="connsiteX74" fmla="*/ 479865 w 571147"/>
              <a:gd name="connsiteY74" fmla="*/ 182269 h 577432"/>
              <a:gd name="connsiteX75" fmla="*/ 388582 w 571147"/>
              <a:gd name="connsiteY75" fmla="*/ 91135 h 577432"/>
              <a:gd name="connsiteX76" fmla="*/ 479865 w 571147"/>
              <a:gd name="connsiteY76"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71147" h="577432">
                <a:moveTo>
                  <a:pt x="32552" y="406999"/>
                </a:moveTo>
                <a:lnTo>
                  <a:pt x="111849" y="406999"/>
                </a:lnTo>
                <a:cubicBezTo>
                  <a:pt x="125679" y="406999"/>
                  <a:pt x="137666" y="418054"/>
                  <a:pt x="137666" y="432794"/>
                </a:cubicBezTo>
                <a:lnTo>
                  <a:pt x="137666" y="550715"/>
                </a:lnTo>
                <a:cubicBezTo>
                  <a:pt x="137666" y="565456"/>
                  <a:pt x="125679" y="577432"/>
                  <a:pt x="111849" y="577432"/>
                </a:cubicBezTo>
                <a:lnTo>
                  <a:pt x="32552" y="577432"/>
                </a:lnTo>
                <a:cubicBezTo>
                  <a:pt x="18721" y="577432"/>
                  <a:pt x="6734" y="565456"/>
                  <a:pt x="6734" y="550715"/>
                </a:cubicBezTo>
                <a:lnTo>
                  <a:pt x="6734" y="432794"/>
                </a:lnTo>
                <a:cubicBezTo>
                  <a:pt x="6734" y="418054"/>
                  <a:pt x="18721" y="406999"/>
                  <a:pt x="32552" y="406999"/>
                </a:cubicBezTo>
                <a:close/>
                <a:moveTo>
                  <a:pt x="236302" y="314976"/>
                </a:moveTo>
                <a:lnTo>
                  <a:pt x="315688" y="314976"/>
                </a:lnTo>
                <a:cubicBezTo>
                  <a:pt x="329535" y="314976"/>
                  <a:pt x="341535" y="326948"/>
                  <a:pt x="341535" y="340761"/>
                </a:cubicBezTo>
                <a:lnTo>
                  <a:pt x="341535" y="550726"/>
                </a:lnTo>
                <a:cubicBezTo>
                  <a:pt x="341535" y="565460"/>
                  <a:pt x="329535" y="577432"/>
                  <a:pt x="315688" y="577432"/>
                </a:cubicBezTo>
                <a:lnTo>
                  <a:pt x="236302" y="577432"/>
                </a:lnTo>
                <a:cubicBezTo>
                  <a:pt x="221532" y="577432"/>
                  <a:pt x="210455" y="565460"/>
                  <a:pt x="210455" y="550726"/>
                </a:cubicBezTo>
                <a:lnTo>
                  <a:pt x="210455" y="340761"/>
                </a:lnTo>
                <a:cubicBezTo>
                  <a:pt x="210455" y="326948"/>
                  <a:pt x="221532" y="314976"/>
                  <a:pt x="236302" y="314976"/>
                </a:cubicBezTo>
                <a:close/>
                <a:moveTo>
                  <a:pt x="440171" y="209935"/>
                </a:moveTo>
                <a:lnTo>
                  <a:pt x="518634" y="209935"/>
                </a:lnTo>
                <a:cubicBezTo>
                  <a:pt x="533404" y="209935"/>
                  <a:pt x="545404" y="221909"/>
                  <a:pt x="545404" y="235724"/>
                </a:cubicBezTo>
                <a:lnTo>
                  <a:pt x="545404" y="550722"/>
                </a:lnTo>
                <a:cubicBezTo>
                  <a:pt x="545404" y="565458"/>
                  <a:pt x="533404" y="577432"/>
                  <a:pt x="518634" y="577432"/>
                </a:cubicBezTo>
                <a:lnTo>
                  <a:pt x="440171" y="577432"/>
                </a:lnTo>
                <a:cubicBezTo>
                  <a:pt x="425401" y="577432"/>
                  <a:pt x="414324" y="565458"/>
                  <a:pt x="414324" y="550722"/>
                </a:cubicBezTo>
                <a:lnTo>
                  <a:pt x="414324" y="235724"/>
                </a:lnTo>
                <a:cubicBezTo>
                  <a:pt x="414324" y="221909"/>
                  <a:pt x="425401" y="209935"/>
                  <a:pt x="440171" y="209935"/>
                </a:cubicBezTo>
                <a:close/>
                <a:moveTo>
                  <a:pt x="296320" y="121530"/>
                </a:moveTo>
                <a:lnTo>
                  <a:pt x="361828" y="134423"/>
                </a:lnTo>
                <a:cubicBezTo>
                  <a:pt x="365519" y="135344"/>
                  <a:pt x="368287" y="138107"/>
                  <a:pt x="370132" y="141791"/>
                </a:cubicBezTo>
                <a:cubicBezTo>
                  <a:pt x="371977" y="144554"/>
                  <a:pt x="372900" y="149159"/>
                  <a:pt x="371055" y="152843"/>
                </a:cubicBezTo>
                <a:lnTo>
                  <a:pt x="346143" y="213626"/>
                </a:lnTo>
                <a:cubicBezTo>
                  <a:pt x="344298" y="219152"/>
                  <a:pt x="339684" y="221915"/>
                  <a:pt x="334149" y="221915"/>
                </a:cubicBezTo>
                <a:cubicBezTo>
                  <a:pt x="334149" y="221915"/>
                  <a:pt x="334149" y="221915"/>
                  <a:pt x="333226" y="221915"/>
                </a:cubicBezTo>
                <a:cubicBezTo>
                  <a:pt x="328613" y="221915"/>
                  <a:pt x="323999" y="219152"/>
                  <a:pt x="322154" y="215468"/>
                </a:cubicBezTo>
                <a:lnTo>
                  <a:pt x="308314" y="190602"/>
                </a:lnTo>
                <a:lnTo>
                  <a:pt x="19522" y="339798"/>
                </a:lnTo>
                <a:cubicBezTo>
                  <a:pt x="16754" y="340719"/>
                  <a:pt x="14909" y="340719"/>
                  <a:pt x="13064" y="340719"/>
                </a:cubicBezTo>
                <a:cubicBezTo>
                  <a:pt x="8450" y="340719"/>
                  <a:pt x="3837" y="337956"/>
                  <a:pt x="1069" y="334272"/>
                </a:cubicBezTo>
                <a:cubicBezTo>
                  <a:pt x="-1699" y="327826"/>
                  <a:pt x="1069" y="319537"/>
                  <a:pt x="7528" y="315853"/>
                </a:cubicBezTo>
                <a:lnTo>
                  <a:pt x="296320" y="167578"/>
                </a:lnTo>
                <a:lnTo>
                  <a:pt x="281557" y="139949"/>
                </a:lnTo>
                <a:cubicBezTo>
                  <a:pt x="279712" y="135344"/>
                  <a:pt x="279712" y="129819"/>
                  <a:pt x="283402" y="126135"/>
                </a:cubicBezTo>
                <a:cubicBezTo>
                  <a:pt x="286170" y="121530"/>
                  <a:pt x="291706" y="119688"/>
                  <a:pt x="296320" y="121530"/>
                </a:cubicBezTo>
                <a:close/>
                <a:moveTo>
                  <a:pt x="484451" y="100307"/>
                </a:moveTo>
                <a:cubicBezTo>
                  <a:pt x="492773" y="102156"/>
                  <a:pt x="502944" y="104930"/>
                  <a:pt x="502944" y="115101"/>
                </a:cubicBezTo>
                <a:cubicBezTo>
                  <a:pt x="502944" y="125273"/>
                  <a:pt x="493698" y="128971"/>
                  <a:pt x="484451" y="129896"/>
                </a:cubicBezTo>
                <a:close/>
                <a:moveTo>
                  <a:pt x="475278" y="51633"/>
                </a:moveTo>
                <a:lnTo>
                  <a:pt x="475278" y="78263"/>
                </a:lnTo>
                <a:cubicBezTo>
                  <a:pt x="464231" y="76426"/>
                  <a:pt x="458708" y="71835"/>
                  <a:pt x="458708" y="64489"/>
                </a:cubicBezTo>
                <a:cubicBezTo>
                  <a:pt x="458708" y="58061"/>
                  <a:pt x="465152" y="51633"/>
                  <a:pt x="475278" y="51633"/>
                </a:cubicBezTo>
                <a:close/>
                <a:moveTo>
                  <a:pt x="479865" y="23014"/>
                </a:moveTo>
                <a:cubicBezTo>
                  <a:pt x="477098" y="23014"/>
                  <a:pt x="475254" y="25775"/>
                  <a:pt x="475254" y="27617"/>
                </a:cubicBezTo>
                <a:lnTo>
                  <a:pt x="475254" y="35901"/>
                </a:lnTo>
                <a:cubicBezTo>
                  <a:pt x="456813" y="36822"/>
                  <a:pt x="439295" y="46948"/>
                  <a:pt x="439295" y="67200"/>
                </a:cubicBezTo>
                <a:cubicBezTo>
                  <a:pt x="439295" y="84691"/>
                  <a:pt x="453125" y="93896"/>
                  <a:pt x="475254" y="98499"/>
                </a:cubicBezTo>
                <a:lnTo>
                  <a:pt x="475254" y="129798"/>
                </a:lnTo>
                <a:cubicBezTo>
                  <a:pt x="450359" y="128877"/>
                  <a:pt x="463268" y="107704"/>
                  <a:pt x="446671" y="107704"/>
                </a:cubicBezTo>
                <a:cubicBezTo>
                  <a:pt x="441139" y="107704"/>
                  <a:pt x="437451" y="111387"/>
                  <a:pt x="437451" y="117830"/>
                </a:cubicBezTo>
                <a:cubicBezTo>
                  <a:pt x="437451" y="129798"/>
                  <a:pt x="450359" y="144526"/>
                  <a:pt x="475254" y="145447"/>
                </a:cubicBezTo>
                <a:lnTo>
                  <a:pt x="475254" y="154652"/>
                </a:lnTo>
                <a:cubicBezTo>
                  <a:pt x="475254" y="157414"/>
                  <a:pt x="477098" y="159255"/>
                  <a:pt x="479865" y="159255"/>
                </a:cubicBezTo>
                <a:cubicBezTo>
                  <a:pt x="482631" y="159255"/>
                  <a:pt x="484475" y="157414"/>
                  <a:pt x="484475" y="154652"/>
                </a:cubicBezTo>
                <a:lnTo>
                  <a:pt x="484475" y="145447"/>
                </a:lnTo>
                <a:cubicBezTo>
                  <a:pt x="506604" y="143606"/>
                  <a:pt x="522279" y="133480"/>
                  <a:pt x="522279" y="113228"/>
                </a:cubicBezTo>
                <a:cubicBezTo>
                  <a:pt x="522279" y="90214"/>
                  <a:pt x="504760" y="84691"/>
                  <a:pt x="484475" y="80088"/>
                </a:cubicBezTo>
                <a:lnTo>
                  <a:pt x="484475" y="51551"/>
                </a:lnTo>
                <a:cubicBezTo>
                  <a:pt x="501072" y="51551"/>
                  <a:pt x="501072" y="68121"/>
                  <a:pt x="511214" y="68121"/>
                </a:cubicBezTo>
                <a:cubicBezTo>
                  <a:pt x="515824" y="68121"/>
                  <a:pt x="520435" y="64439"/>
                  <a:pt x="520435" y="58915"/>
                </a:cubicBezTo>
                <a:cubicBezTo>
                  <a:pt x="520435" y="43266"/>
                  <a:pt x="496461" y="35901"/>
                  <a:pt x="484475" y="35901"/>
                </a:cubicBezTo>
                <a:lnTo>
                  <a:pt x="484475" y="27617"/>
                </a:lnTo>
                <a:cubicBezTo>
                  <a:pt x="484475" y="25775"/>
                  <a:pt x="482631" y="23014"/>
                  <a:pt x="479865" y="23014"/>
                </a:cubicBezTo>
                <a:close/>
                <a:moveTo>
                  <a:pt x="479865" y="0"/>
                </a:moveTo>
                <a:cubicBezTo>
                  <a:pt x="529655" y="0"/>
                  <a:pt x="571147" y="40504"/>
                  <a:pt x="571147" y="91135"/>
                </a:cubicBezTo>
                <a:cubicBezTo>
                  <a:pt x="571147" y="141765"/>
                  <a:pt x="529655" y="182269"/>
                  <a:pt x="479865" y="182269"/>
                </a:cubicBezTo>
                <a:cubicBezTo>
                  <a:pt x="429152" y="182269"/>
                  <a:pt x="388582" y="141765"/>
                  <a:pt x="388582" y="91135"/>
                </a:cubicBezTo>
                <a:cubicBezTo>
                  <a:pt x="388582" y="40504"/>
                  <a:pt x="429152" y="0"/>
                  <a:pt x="479865" y="0"/>
                </a:cubicBezTo>
                <a:close/>
              </a:path>
            </a:pathLst>
          </a:custGeom>
          <a:solidFill>
            <a:schemeClr val="accent1"/>
          </a:solidFill>
          <a:ln>
            <a:noFill/>
          </a:ln>
        </p:spPr>
        <p:txBody>
          <a:bodyPr/>
          <a:lstStyle/>
          <a:p>
            <a:endParaRPr lang="en-US"/>
          </a:p>
        </p:txBody>
      </p:sp>
      <p:sp>
        <p:nvSpPr>
          <p:cNvPr id="70" name="Rectangle 8">
            <a:extLst>
              <a:ext uri="{FF2B5EF4-FFF2-40B4-BE49-F238E27FC236}">
                <a16:creationId xmlns:a16="http://schemas.microsoft.com/office/drawing/2014/main" id="{8DAA4ECC-CE26-41A8-BBCA-3AD8CE04FF17}"/>
              </a:ext>
            </a:extLst>
          </p:cNvPr>
          <p:cNvSpPr/>
          <p:nvPr/>
        </p:nvSpPr>
        <p:spPr>
          <a:xfrm>
            <a:off x="658813" y="1121189"/>
            <a:ext cx="5437187" cy="453020"/>
          </a:xfrm>
          <a:prstGeom prst="rect">
            <a:avLst/>
          </a:prstGeom>
          <a:solidFill>
            <a:schemeClr val="accent3"/>
          </a:solidFill>
          <a:ln w="28575">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自然教育现状</a:t>
            </a:r>
            <a:endParaRPr lang="en-US" sz="2000" b="1" dirty="0"/>
          </a:p>
        </p:txBody>
      </p:sp>
      <p:sp>
        <p:nvSpPr>
          <p:cNvPr id="71" name="Rectangle 8">
            <a:extLst>
              <a:ext uri="{FF2B5EF4-FFF2-40B4-BE49-F238E27FC236}">
                <a16:creationId xmlns:a16="http://schemas.microsoft.com/office/drawing/2014/main" id="{86A01D37-49A6-496A-87FF-4CDF39CECA59}"/>
              </a:ext>
            </a:extLst>
          </p:cNvPr>
          <p:cNvSpPr/>
          <p:nvPr/>
        </p:nvSpPr>
        <p:spPr>
          <a:xfrm>
            <a:off x="6096000" y="1121189"/>
            <a:ext cx="5437187" cy="453020"/>
          </a:xfrm>
          <a:prstGeom prst="rect">
            <a:avLst/>
          </a:prstGeom>
          <a:solidFill>
            <a:schemeClr val="accent3"/>
          </a:solidFill>
          <a:ln w="28575">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存在痛点及未来方向</a:t>
            </a:r>
            <a:endParaRPr lang="en-US" sz="2000" b="1" dirty="0"/>
          </a:p>
        </p:txBody>
      </p:sp>
      <p:sp>
        <p:nvSpPr>
          <p:cNvPr id="72" name="ïšḷíḑè">
            <a:extLst>
              <a:ext uri="{FF2B5EF4-FFF2-40B4-BE49-F238E27FC236}">
                <a16:creationId xmlns:a16="http://schemas.microsoft.com/office/drawing/2014/main" id="{E9C231EF-6297-4757-BEC9-1586AAAAF887}"/>
              </a:ext>
            </a:extLst>
          </p:cNvPr>
          <p:cNvSpPr/>
          <p:nvPr/>
        </p:nvSpPr>
        <p:spPr bwMode="auto">
          <a:xfrm>
            <a:off x="6735617" y="2969694"/>
            <a:ext cx="4797569" cy="62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marL="171450" indent="-171450">
              <a:lnSpc>
                <a:spcPct val="120000"/>
              </a:lnSpc>
              <a:buFont typeface="Arial" panose="020B0604020202020204" pitchFamily="34" charset="0"/>
              <a:buChar char="•"/>
            </a:pPr>
            <a:r>
              <a:rPr lang="zh-CN" altLang="en-US" sz="1400" b="1" dirty="0"/>
              <a:t>教育内容：</a:t>
            </a:r>
            <a:r>
              <a:rPr lang="zh-CN" altLang="en-US" sz="1400" dirty="0"/>
              <a:t>核心价值、课程体系内容均缺乏体系化梳理</a:t>
            </a:r>
            <a:endParaRPr lang="en-US" altLang="zh-CN" sz="1400" dirty="0"/>
          </a:p>
          <a:p>
            <a:pPr marL="171450" indent="-171450">
              <a:lnSpc>
                <a:spcPct val="120000"/>
              </a:lnSpc>
              <a:buFont typeface="Arial" panose="020B0604020202020204" pitchFamily="34" charset="0"/>
              <a:buChar char="•"/>
            </a:pPr>
            <a:r>
              <a:rPr lang="zh-CN" altLang="en-US" sz="1400" b="1" dirty="0"/>
              <a:t>企业对接：</a:t>
            </a:r>
            <a:r>
              <a:rPr lang="zh-CN" altLang="en-US" sz="1400" dirty="0"/>
              <a:t>未挖掘寻找有需求企业，确认企业付费意愿</a:t>
            </a:r>
          </a:p>
        </p:txBody>
      </p:sp>
      <p:sp>
        <p:nvSpPr>
          <p:cNvPr id="73" name="ïṥḻîḍê">
            <a:extLst>
              <a:ext uri="{FF2B5EF4-FFF2-40B4-BE49-F238E27FC236}">
                <a16:creationId xmlns:a16="http://schemas.microsoft.com/office/drawing/2014/main" id="{0215B1D8-A734-4CDE-8474-149F39A1054A}"/>
              </a:ext>
            </a:extLst>
          </p:cNvPr>
          <p:cNvSpPr txBox="1"/>
          <p:nvPr/>
        </p:nvSpPr>
        <p:spPr bwMode="auto">
          <a:xfrm>
            <a:off x="7167417" y="2661842"/>
            <a:ext cx="2330324" cy="368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eaLnBrk="1" hangingPunct="1">
              <a:spcBef>
                <a:spcPct val="0"/>
              </a:spcBef>
              <a:buFontTx/>
              <a:buNone/>
            </a:pPr>
            <a:r>
              <a:rPr lang="en-US" altLang="zh-CN" sz="1600" b="1" dirty="0"/>
              <a:t>2.</a:t>
            </a:r>
            <a:r>
              <a:rPr lang="zh-CN" altLang="en-US" sz="1600" b="1" dirty="0"/>
              <a:t> 传达内容</a:t>
            </a:r>
          </a:p>
        </p:txBody>
      </p:sp>
      <p:sp>
        <p:nvSpPr>
          <p:cNvPr id="74" name="ïšḷíḑè">
            <a:extLst>
              <a:ext uri="{FF2B5EF4-FFF2-40B4-BE49-F238E27FC236}">
                <a16:creationId xmlns:a16="http://schemas.microsoft.com/office/drawing/2014/main" id="{F33B7992-AD87-49F6-BC17-BFE4B6C1A039}"/>
              </a:ext>
            </a:extLst>
          </p:cNvPr>
          <p:cNvSpPr/>
          <p:nvPr/>
        </p:nvSpPr>
        <p:spPr bwMode="auto">
          <a:xfrm>
            <a:off x="6735616" y="3915168"/>
            <a:ext cx="4797571" cy="410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marL="171450" indent="-171450">
              <a:lnSpc>
                <a:spcPct val="120000"/>
              </a:lnSpc>
              <a:buFont typeface="Arial" panose="020B0604020202020204" pitchFamily="34" charset="0"/>
              <a:buChar char="•"/>
            </a:pPr>
            <a:r>
              <a:rPr lang="zh-CN" altLang="en-US" sz="1400" b="1" dirty="0"/>
              <a:t>区位：</a:t>
            </a:r>
            <a:r>
              <a:rPr lang="zh-CN" altLang="en-US" sz="1400" dirty="0"/>
              <a:t>距杭州单向</a:t>
            </a:r>
            <a:r>
              <a:rPr lang="en-US" altLang="zh-CN" sz="1400" dirty="0"/>
              <a:t>3</a:t>
            </a:r>
            <a:r>
              <a:rPr lang="zh-CN" altLang="en-US" sz="1400" dirty="0"/>
              <a:t>小时车程，难以吸引当地人群</a:t>
            </a:r>
            <a:endParaRPr lang="en-US" altLang="zh-CN" sz="1400" dirty="0"/>
          </a:p>
        </p:txBody>
      </p:sp>
      <p:sp>
        <p:nvSpPr>
          <p:cNvPr id="75" name="ïṥḻîḍê">
            <a:extLst>
              <a:ext uri="{FF2B5EF4-FFF2-40B4-BE49-F238E27FC236}">
                <a16:creationId xmlns:a16="http://schemas.microsoft.com/office/drawing/2014/main" id="{4496FD05-B335-43EE-A256-B1E047E85390}"/>
              </a:ext>
            </a:extLst>
          </p:cNvPr>
          <p:cNvSpPr txBox="1"/>
          <p:nvPr/>
        </p:nvSpPr>
        <p:spPr bwMode="auto">
          <a:xfrm>
            <a:off x="7167417" y="3593062"/>
            <a:ext cx="2357117" cy="346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eaLnBrk="1" hangingPunct="1">
              <a:spcBef>
                <a:spcPct val="0"/>
              </a:spcBef>
              <a:buFontTx/>
              <a:buNone/>
            </a:pPr>
            <a:r>
              <a:rPr lang="en-US" altLang="zh-CN" sz="1600" b="1" dirty="0"/>
              <a:t>3.</a:t>
            </a:r>
            <a:r>
              <a:rPr lang="zh-CN" altLang="en-US" sz="1600" b="1" dirty="0"/>
              <a:t> 地理位置</a:t>
            </a:r>
          </a:p>
        </p:txBody>
      </p:sp>
      <p:sp>
        <p:nvSpPr>
          <p:cNvPr id="76" name="ïšḷíḑè">
            <a:extLst>
              <a:ext uri="{FF2B5EF4-FFF2-40B4-BE49-F238E27FC236}">
                <a16:creationId xmlns:a16="http://schemas.microsoft.com/office/drawing/2014/main" id="{B6989C9F-0DBA-42FC-A105-3F6A76006488}"/>
              </a:ext>
            </a:extLst>
          </p:cNvPr>
          <p:cNvSpPr/>
          <p:nvPr/>
        </p:nvSpPr>
        <p:spPr bwMode="auto">
          <a:xfrm>
            <a:off x="6735617" y="4558350"/>
            <a:ext cx="4797569" cy="39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marL="171450" indent="-171450">
              <a:lnSpc>
                <a:spcPct val="120000"/>
              </a:lnSpc>
              <a:buFont typeface="Arial" panose="020B0604020202020204" pitchFamily="34" charset="0"/>
              <a:buChar char="•"/>
            </a:pPr>
            <a:r>
              <a:rPr lang="zh-CN" altLang="en-US" sz="1400" b="1" dirty="0"/>
              <a:t>资源：</a:t>
            </a:r>
            <a:r>
              <a:rPr lang="zh-CN" altLang="en-US" sz="1400" dirty="0"/>
              <a:t>各项资源整合有待加强</a:t>
            </a:r>
            <a:endParaRPr lang="en-US" altLang="zh-CN" sz="1400" dirty="0"/>
          </a:p>
        </p:txBody>
      </p:sp>
      <p:sp>
        <p:nvSpPr>
          <p:cNvPr id="77" name="ïṥḻîḍê">
            <a:extLst>
              <a:ext uri="{FF2B5EF4-FFF2-40B4-BE49-F238E27FC236}">
                <a16:creationId xmlns:a16="http://schemas.microsoft.com/office/drawing/2014/main" id="{D1AB934E-48AA-452B-B05E-F0111C4BA674}"/>
              </a:ext>
            </a:extLst>
          </p:cNvPr>
          <p:cNvSpPr txBox="1"/>
          <p:nvPr/>
        </p:nvSpPr>
        <p:spPr bwMode="auto">
          <a:xfrm>
            <a:off x="7167417" y="4242546"/>
            <a:ext cx="3312849"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eaLnBrk="1" hangingPunct="1">
              <a:spcBef>
                <a:spcPct val="0"/>
              </a:spcBef>
              <a:buFontTx/>
              <a:buNone/>
            </a:pPr>
            <a:r>
              <a:rPr lang="en-US" altLang="zh-CN" sz="1600" b="1" dirty="0"/>
              <a:t>4.</a:t>
            </a:r>
            <a:r>
              <a:rPr lang="zh-CN" altLang="en-US" sz="1600" b="1" dirty="0"/>
              <a:t> 资源整合</a:t>
            </a:r>
          </a:p>
        </p:txBody>
      </p:sp>
      <p:cxnSp>
        <p:nvCxnSpPr>
          <p:cNvPr id="78" name="直接连接符 77">
            <a:extLst>
              <a:ext uri="{FF2B5EF4-FFF2-40B4-BE49-F238E27FC236}">
                <a16:creationId xmlns:a16="http://schemas.microsoft.com/office/drawing/2014/main" id="{6FEA10E6-9BF7-4BAA-94B6-5E123A740248}"/>
              </a:ext>
            </a:extLst>
          </p:cNvPr>
          <p:cNvCxnSpPr>
            <a:cxnSpLocks/>
          </p:cNvCxnSpPr>
          <p:nvPr/>
        </p:nvCxnSpPr>
        <p:spPr>
          <a:xfrm>
            <a:off x="6137851" y="4977710"/>
            <a:ext cx="539533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79" name="ïšḷíḑè">
            <a:extLst>
              <a:ext uri="{FF2B5EF4-FFF2-40B4-BE49-F238E27FC236}">
                <a16:creationId xmlns:a16="http://schemas.microsoft.com/office/drawing/2014/main" id="{870234DE-95F5-4293-B1C2-57AA4E4076F7}"/>
              </a:ext>
            </a:extLst>
          </p:cNvPr>
          <p:cNvSpPr/>
          <p:nvPr/>
        </p:nvSpPr>
        <p:spPr bwMode="auto">
          <a:xfrm>
            <a:off x="6735617" y="2075721"/>
            <a:ext cx="4797570" cy="52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marL="171450" indent="-171450">
              <a:lnSpc>
                <a:spcPct val="120000"/>
              </a:lnSpc>
              <a:buFont typeface="Arial" panose="020B0604020202020204" pitchFamily="34" charset="0"/>
              <a:buChar char="•"/>
            </a:pPr>
            <a:r>
              <a:rPr lang="zh-CN" altLang="en-US" sz="1400" b="1" dirty="0"/>
              <a:t>定位：</a:t>
            </a:r>
            <a:r>
              <a:rPr lang="zh-CN" altLang="en-US" sz="1400" dirty="0"/>
              <a:t>自然教育服务定位尚不清晰，与其他自然教育机构的区别、自身亮点和传达价值均有待确定</a:t>
            </a:r>
            <a:endParaRPr lang="en-US" altLang="zh-CN" sz="1400" dirty="0"/>
          </a:p>
        </p:txBody>
      </p:sp>
      <p:cxnSp>
        <p:nvCxnSpPr>
          <p:cNvPr id="80" name="直接连接符 79">
            <a:extLst>
              <a:ext uri="{FF2B5EF4-FFF2-40B4-BE49-F238E27FC236}">
                <a16:creationId xmlns:a16="http://schemas.microsoft.com/office/drawing/2014/main" id="{8A0522E7-DFB2-4E9C-A033-AE5232169702}"/>
              </a:ext>
            </a:extLst>
          </p:cNvPr>
          <p:cNvCxnSpPr>
            <a:cxnSpLocks/>
          </p:cNvCxnSpPr>
          <p:nvPr/>
        </p:nvCxnSpPr>
        <p:spPr>
          <a:xfrm>
            <a:off x="658813" y="4977710"/>
            <a:ext cx="5479038"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1" name="ïṥḻîḍê">
            <a:extLst>
              <a:ext uri="{FF2B5EF4-FFF2-40B4-BE49-F238E27FC236}">
                <a16:creationId xmlns:a16="http://schemas.microsoft.com/office/drawing/2014/main" id="{A825256B-A757-4D01-9194-FA880D7C239E}"/>
              </a:ext>
            </a:extLst>
          </p:cNvPr>
          <p:cNvSpPr txBox="1"/>
          <p:nvPr/>
        </p:nvSpPr>
        <p:spPr bwMode="auto">
          <a:xfrm>
            <a:off x="6558434" y="5076530"/>
            <a:ext cx="3910615" cy="30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Autofit/>
          </a:bodyPr>
          <a:lstStyle/>
          <a:p>
            <a:pPr eaLnBrk="1" hangingPunct="1">
              <a:spcBef>
                <a:spcPct val="0"/>
              </a:spcBef>
              <a:buFontTx/>
              <a:buNone/>
            </a:pPr>
            <a:r>
              <a:rPr lang="zh-CN" altLang="en-US" sz="1600" b="1" dirty="0"/>
              <a:t>未来方向：</a:t>
            </a:r>
            <a:r>
              <a:rPr lang="en-US" altLang="zh-CN" sz="1600" b="1" dirty="0"/>
              <a:t>1.</a:t>
            </a:r>
            <a:r>
              <a:rPr lang="zh-CN" altLang="en-US" sz="1600" b="1" dirty="0"/>
              <a:t> 短期</a:t>
            </a:r>
          </a:p>
        </p:txBody>
      </p:sp>
      <p:sp>
        <p:nvSpPr>
          <p:cNvPr id="82" name="iconfont-11253-5330181">
            <a:extLst>
              <a:ext uri="{FF2B5EF4-FFF2-40B4-BE49-F238E27FC236}">
                <a16:creationId xmlns:a16="http://schemas.microsoft.com/office/drawing/2014/main" id="{9F268FDE-BC16-4461-BB74-48D3D6B2A602}"/>
              </a:ext>
            </a:extLst>
          </p:cNvPr>
          <p:cNvSpPr>
            <a:spLocks noChangeAspect="1"/>
          </p:cNvSpPr>
          <p:nvPr/>
        </p:nvSpPr>
        <p:spPr bwMode="auto">
          <a:xfrm>
            <a:off x="6067310" y="4974396"/>
            <a:ext cx="473189" cy="473942"/>
          </a:xfrm>
          <a:custGeom>
            <a:avLst/>
            <a:gdLst>
              <a:gd name="T0" fmla="*/ 267 w 9165"/>
              <a:gd name="T1" fmla="*/ 9077 h 9178"/>
              <a:gd name="T2" fmla="*/ 77 w 9165"/>
              <a:gd name="T3" fmla="*/ 9154 h 9178"/>
              <a:gd name="T4" fmla="*/ 0 w 9165"/>
              <a:gd name="T5" fmla="*/ 8964 h 9178"/>
              <a:gd name="T6" fmla="*/ 0 w 9165"/>
              <a:gd name="T7" fmla="*/ 214 h 9178"/>
              <a:gd name="T8" fmla="*/ 77 w 9165"/>
              <a:gd name="T9" fmla="*/ 24 h 9178"/>
              <a:gd name="T10" fmla="*/ 267 w 9165"/>
              <a:gd name="T11" fmla="*/ 102 h 9178"/>
              <a:gd name="T12" fmla="*/ 4487 w 9165"/>
              <a:gd name="T13" fmla="*/ 4322 h 9178"/>
              <a:gd name="T14" fmla="*/ 4565 w 9165"/>
              <a:gd name="T15" fmla="*/ 4434 h 9178"/>
              <a:gd name="T16" fmla="*/ 4565 w 9165"/>
              <a:gd name="T17" fmla="*/ 214 h 9178"/>
              <a:gd name="T18" fmla="*/ 4642 w 9165"/>
              <a:gd name="T19" fmla="*/ 24 h 9178"/>
              <a:gd name="T20" fmla="*/ 4832 w 9165"/>
              <a:gd name="T21" fmla="*/ 102 h 9178"/>
              <a:gd name="T22" fmla="*/ 9052 w 9165"/>
              <a:gd name="T23" fmla="*/ 4322 h 9178"/>
              <a:gd name="T24" fmla="*/ 9165 w 9165"/>
              <a:gd name="T25" fmla="*/ 4589 h 9178"/>
              <a:gd name="T26" fmla="*/ 9052 w 9165"/>
              <a:gd name="T27" fmla="*/ 4857 h 9178"/>
              <a:gd name="T28" fmla="*/ 4832 w 9165"/>
              <a:gd name="T29" fmla="*/ 9077 h 9178"/>
              <a:gd name="T30" fmla="*/ 4642 w 9165"/>
              <a:gd name="T31" fmla="*/ 9154 h 9178"/>
              <a:gd name="T32" fmla="*/ 4565 w 9165"/>
              <a:gd name="T33" fmla="*/ 8964 h 9178"/>
              <a:gd name="T34" fmla="*/ 4565 w 9165"/>
              <a:gd name="T35" fmla="*/ 4743 h 9178"/>
              <a:gd name="T36" fmla="*/ 4487 w 9165"/>
              <a:gd name="T37" fmla="*/ 4855 h 9178"/>
              <a:gd name="T38" fmla="*/ 267 w 9165"/>
              <a:gd name="T39" fmla="*/ 9077 h 9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65" h="9178">
                <a:moveTo>
                  <a:pt x="267" y="9077"/>
                </a:moveTo>
                <a:cubicBezTo>
                  <a:pt x="192" y="9152"/>
                  <a:pt x="128" y="9178"/>
                  <a:pt x="77" y="9154"/>
                </a:cubicBezTo>
                <a:cubicBezTo>
                  <a:pt x="26" y="9130"/>
                  <a:pt x="0" y="9067"/>
                  <a:pt x="0" y="8964"/>
                </a:cubicBezTo>
                <a:lnTo>
                  <a:pt x="0" y="214"/>
                </a:lnTo>
                <a:cubicBezTo>
                  <a:pt x="0" y="112"/>
                  <a:pt x="26" y="48"/>
                  <a:pt x="77" y="24"/>
                </a:cubicBezTo>
                <a:cubicBezTo>
                  <a:pt x="128" y="0"/>
                  <a:pt x="192" y="27"/>
                  <a:pt x="267" y="102"/>
                </a:cubicBezTo>
                <a:lnTo>
                  <a:pt x="4487" y="4322"/>
                </a:lnTo>
                <a:cubicBezTo>
                  <a:pt x="4523" y="4358"/>
                  <a:pt x="4548" y="4395"/>
                  <a:pt x="4565" y="4434"/>
                </a:cubicBezTo>
                <a:lnTo>
                  <a:pt x="4565" y="214"/>
                </a:lnTo>
                <a:cubicBezTo>
                  <a:pt x="4565" y="112"/>
                  <a:pt x="4591" y="48"/>
                  <a:pt x="4642" y="24"/>
                </a:cubicBezTo>
                <a:cubicBezTo>
                  <a:pt x="4693" y="0"/>
                  <a:pt x="4757" y="27"/>
                  <a:pt x="4832" y="102"/>
                </a:cubicBezTo>
                <a:lnTo>
                  <a:pt x="9052" y="4322"/>
                </a:lnTo>
                <a:cubicBezTo>
                  <a:pt x="9127" y="4397"/>
                  <a:pt x="9165" y="4487"/>
                  <a:pt x="9165" y="4589"/>
                </a:cubicBezTo>
                <a:cubicBezTo>
                  <a:pt x="9165" y="4692"/>
                  <a:pt x="9127" y="4782"/>
                  <a:pt x="9052" y="4857"/>
                </a:cubicBezTo>
                <a:lnTo>
                  <a:pt x="4832" y="9077"/>
                </a:lnTo>
                <a:cubicBezTo>
                  <a:pt x="4757" y="9152"/>
                  <a:pt x="4693" y="9178"/>
                  <a:pt x="4642" y="9154"/>
                </a:cubicBezTo>
                <a:cubicBezTo>
                  <a:pt x="4591" y="9130"/>
                  <a:pt x="4565" y="9067"/>
                  <a:pt x="4565" y="8964"/>
                </a:cubicBezTo>
                <a:lnTo>
                  <a:pt x="4565" y="4743"/>
                </a:lnTo>
                <a:cubicBezTo>
                  <a:pt x="4548" y="4783"/>
                  <a:pt x="4523" y="4820"/>
                  <a:pt x="4487" y="4855"/>
                </a:cubicBezTo>
                <a:lnTo>
                  <a:pt x="267" y="9077"/>
                </a:lnTo>
                <a:close/>
              </a:path>
            </a:pathLst>
          </a:custGeom>
          <a:solidFill>
            <a:schemeClr val="accent1"/>
          </a:solidFill>
          <a:ln>
            <a:noFill/>
          </a:ln>
        </p:spPr>
        <p:txBody>
          <a:bodyPr/>
          <a:lstStyle/>
          <a:p>
            <a:endParaRPr lang="en-US"/>
          </a:p>
        </p:txBody>
      </p:sp>
      <p:sp>
        <p:nvSpPr>
          <p:cNvPr id="83" name="faq-button_57638">
            <a:extLst>
              <a:ext uri="{FF2B5EF4-FFF2-40B4-BE49-F238E27FC236}">
                <a16:creationId xmlns:a16="http://schemas.microsoft.com/office/drawing/2014/main" id="{31F4FFE0-FBCE-4100-A61F-4B716334E327}"/>
              </a:ext>
            </a:extLst>
          </p:cNvPr>
          <p:cNvSpPr>
            <a:spLocks noChangeAspect="1"/>
          </p:cNvSpPr>
          <p:nvPr/>
        </p:nvSpPr>
        <p:spPr bwMode="auto">
          <a:xfrm>
            <a:off x="6082463" y="1762623"/>
            <a:ext cx="475971" cy="470888"/>
          </a:xfrm>
          <a:custGeom>
            <a:avLst/>
            <a:gdLst>
              <a:gd name="connsiteX0" fmla="*/ 234136 w 607850"/>
              <a:gd name="connsiteY0" fmla="*/ 358684 h 601359"/>
              <a:gd name="connsiteX1" fmla="*/ 275840 w 607850"/>
              <a:gd name="connsiteY1" fmla="*/ 358684 h 601359"/>
              <a:gd name="connsiteX2" fmla="*/ 275840 w 607850"/>
              <a:gd name="connsiteY2" fmla="*/ 400318 h 601359"/>
              <a:gd name="connsiteX3" fmla="*/ 234136 w 607850"/>
              <a:gd name="connsiteY3" fmla="*/ 400318 h 601359"/>
              <a:gd name="connsiteX4" fmla="*/ 397639 w 607850"/>
              <a:gd name="connsiteY4" fmla="*/ 308843 h 601359"/>
              <a:gd name="connsiteX5" fmla="*/ 388321 w 607850"/>
              <a:gd name="connsiteY5" fmla="*/ 418584 h 601359"/>
              <a:gd name="connsiteX6" fmla="*/ 384641 w 607850"/>
              <a:gd name="connsiteY6" fmla="*/ 462033 h 601359"/>
              <a:gd name="connsiteX7" fmla="*/ 432674 w 607850"/>
              <a:gd name="connsiteY7" fmla="*/ 426213 h 601359"/>
              <a:gd name="connsiteX8" fmla="*/ 435842 w 607850"/>
              <a:gd name="connsiteY8" fmla="*/ 434121 h 601359"/>
              <a:gd name="connsiteX9" fmla="*/ 482292 w 607850"/>
              <a:gd name="connsiteY9" fmla="*/ 548885 h 601359"/>
              <a:gd name="connsiteX10" fmla="*/ 503816 w 607850"/>
              <a:gd name="connsiteY10" fmla="*/ 540186 h 601359"/>
              <a:gd name="connsiteX11" fmla="*/ 454152 w 607850"/>
              <a:gd name="connsiteY11" fmla="*/ 417560 h 601359"/>
              <a:gd name="connsiteX12" fmla="*/ 513600 w 607850"/>
              <a:gd name="connsiteY12" fmla="*/ 410024 h 601359"/>
              <a:gd name="connsiteX13" fmla="*/ 477726 w 607850"/>
              <a:gd name="connsiteY13" fmla="*/ 378670 h 601359"/>
              <a:gd name="connsiteX14" fmla="*/ 444135 w 607850"/>
              <a:gd name="connsiteY14" fmla="*/ 349409 h 601359"/>
              <a:gd name="connsiteX15" fmla="*/ 255007 w 607850"/>
              <a:gd name="connsiteY15" fmla="*/ 96110 h 601359"/>
              <a:gd name="connsiteX16" fmla="*/ 354097 w 607850"/>
              <a:gd name="connsiteY16" fmla="*/ 195032 h 601359"/>
              <a:gd name="connsiteX17" fmla="*/ 276763 w 607850"/>
              <a:gd name="connsiteY17" fmla="*/ 291581 h 601359"/>
              <a:gd name="connsiteX18" fmla="*/ 276763 w 607850"/>
              <a:gd name="connsiteY18" fmla="*/ 334621 h 601359"/>
              <a:gd name="connsiteX19" fmla="*/ 233298 w 607850"/>
              <a:gd name="connsiteY19" fmla="*/ 334621 h 601359"/>
              <a:gd name="connsiteX20" fmla="*/ 233298 w 607850"/>
              <a:gd name="connsiteY20" fmla="*/ 250588 h 601359"/>
              <a:gd name="connsiteX21" fmla="*/ 255007 w 607850"/>
              <a:gd name="connsiteY21" fmla="*/ 250588 h 601359"/>
              <a:gd name="connsiteX22" fmla="*/ 310632 w 607850"/>
              <a:gd name="connsiteY22" fmla="*/ 195032 h 601359"/>
              <a:gd name="connsiteX23" fmla="*/ 255007 w 607850"/>
              <a:gd name="connsiteY23" fmla="*/ 139522 h 601359"/>
              <a:gd name="connsiteX24" fmla="*/ 202970 w 607850"/>
              <a:gd name="connsiteY24" fmla="*/ 175489 h 601359"/>
              <a:gd name="connsiteX25" fmla="*/ 162300 w 607850"/>
              <a:gd name="connsiteY25" fmla="*/ 160135 h 601359"/>
              <a:gd name="connsiteX26" fmla="*/ 198032 w 607850"/>
              <a:gd name="connsiteY26" fmla="*/ 114117 h 601359"/>
              <a:gd name="connsiteX27" fmla="*/ 255007 w 607850"/>
              <a:gd name="connsiteY27" fmla="*/ 96110 h 601359"/>
              <a:gd name="connsiteX28" fmla="*/ 254983 w 607850"/>
              <a:gd name="connsiteY28" fmla="*/ 43403 h 601359"/>
              <a:gd name="connsiteX29" fmla="*/ 105431 w 607850"/>
              <a:gd name="connsiteY29" fmla="*/ 105274 h 601359"/>
              <a:gd name="connsiteX30" fmla="*/ 43468 w 607850"/>
              <a:gd name="connsiteY30" fmla="*/ 254602 h 601359"/>
              <a:gd name="connsiteX31" fmla="*/ 105431 w 607850"/>
              <a:gd name="connsiteY31" fmla="*/ 403977 h 601359"/>
              <a:gd name="connsiteX32" fmla="*/ 254983 w 607850"/>
              <a:gd name="connsiteY32" fmla="*/ 465801 h 601359"/>
              <a:gd name="connsiteX33" fmla="*/ 345506 w 607850"/>
              <a:gd name="connsiteY33" fmla="*/ 445612 h 601359"/>
              <a:gd name="connsiteX34" fmla="*/ 364142 w 607850"/>
              <a:gd name="connsiteY34" fmla="*/ 226085 h 601359"/>
              <a:gd name="connsiteX35" fmla="*/ 459417 w 607850"/>
              <a:gd name="connsiteY35" fmla="*/ 309169 h 601359"/>
              <a:gd name="connsiteX36" fmla="*/ 466498 w 607850"/>
              <a:gd name="connsiteY36" fmla="*/ 254602 h 601359"/>
              <a:gd name="connsiteX37" fmla="*/ 404581 w 607850"/>
              <a:gd name="connsiteY37" fmla="*/ 105274 h 601359"/>
              <a:gd name="connsiteX38" fmla="*/ 254983 w 607850"/>
              <a:gd name="connsiteY38" fmla="*/ 43403 h 601359"/>
              <a:gd name="connsiteX39" fmla="*/ 254983 w 607850"/>
              <a:gd name="connsiteY39" fmla="*/ 0 h 601359"/>
              <a:gd name="connsiteX40" fmla="*/ 354265 w 607850"/>
              <a:gd name="connsiteY40" fmla="*/ 20003 h 601359"/>
              <a:gd name="connsiteX41" fmla="*/ 435330 w 607850"/>
              <a:gd name="connsiteY41" fmla="*/ 74571 h 601359"/>
              <a:gd name="connsiteX42" fmla="*/ 489933 w 607850"/>
              <a:gd name="connsiteY42" fmla="*/ 155515 h 601359"/>
              <a:gd name="connsiteX43" fmla="*/ 510013 w 607850"/>
              <a:gd name="connsiteY43" fmla="*/ 254602 h 601359"/>
              <a:gd name="connsiteX44" fmla="*/ 495151 w 607850"/>
              <a:gd name="connsiteY44" fmla="*/ 340384 h 601359"/>
              <a:gd name="connsiteX45" fmla="*/ 607850 w 607850"/>
              <a:gd name="connsiteY45" fmla="*/ 438680 h 601359"/>
              <a:gd name="connsiteX46" fmla="*/ 511224 w 607850"/>
              <a:gd name="connsiteY46" fmla="*/ 450961 h 601359"/>
              <a:gd name="connsiteX47" fmla="*/ 556369 w 607850"/>
              <a:gd name="connsiteY47" fmla="*/ 562469 h 601359"/>
              <a:gd name="connsiteX48" fmla="*/ 460022 w 607850"/>
              <a:gd name="connsiteY48" fmla="*/ 601359 h 601359"/>
              <a:gd name="connsiteX49" fmla="*/ 414877 w 607850"/>
              <a:gd name="connsiteY49" fmla="*/ 489852 h 601359"/>
              <a:gd name="connsiteX50" fmla="*/ 336840 w 607850"/>
              <a:gd name="connsiteY50" fmla="*/ 548094 h 601359"/>
              <a:gd name="connsiteX51" fmla="*/ 341406 w 607850"/>
              <a:gd name="connsiteY51" fmla="*/ 494225 h 601359"/>
              <a:gd name="connsiteX52" fmla="*/ 254983 w 607850"/>
              <a:gd name="connsiteY52" fmla="*/ 509250 h 601359"/>
              <a:gd name="connsiteX53" fmla="*/ 155748 w 607850"/>
              <a:gd name="connsiteY53" fmla="*/ 489200 h 601359"/>
              <a:gd name="connsiteX54" fmla="*/ 74683 w 607850"/>
              <a:gd name="connsiteY54" fmla="*/ 434679 h 601359"/>
              <a:gd name="connsiteX55" fmla="*/ 20033 w 607850"/>
              <a:gd name="connsiteY55" fmla="*/ 353735 h 601359"/>
              <a:gd name="connsiteX56" fmla="*/ 0 w 607850"/>
              <a:gd name="connsiteY56" fmla="*/ 254602 h 601359"/>
              <a:gd name="connsiteX57" fmla="*/ 20033 w 607850"/>
              <a:gd name="connsiteY57" fmla="*/ 155515 h 601359"/>
              <a:gd name="connsiteX58" fmla="*/ 74683 w 607850"/>
              <a:gd name="connsiteY58" fmla="*/ 74571 h 601359"/>
              <a:gd name="connsiteX59" fmla="*/ 155748 w 607850"/>
              <a:gd name="connsiteY59" fmla="*/ 20003 h 601359"/>
              <a:gd name="connsiteX60" fmla="*/ 254983 w 607850"/>
              <a:gd name="connsiteY60" fmla="*/ 0 h 60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850" h="601359">
                <a:moveTo>
                  <a:pt x="234136" y="358684"/>
                </a:moveTo>
                <a:lnTo>
                  <a:pt x="275840" y="358684"/>
                </a:lnTo>
                <a:lnTo>
                  <a:pt x="275840" y="400318"/>
                </a:lnTo>
                <a:lnTo>
                  <a:pt x="234136" y="400318"/>
                </a:lnTo>
                <a:close/>
                <a:moveTo>
                  <a:pt x="397639" y="308843"/>
                </a:moveTo>
                <a:lnTo>
                  <a:pt x="388321" y="418584"/>
                </a:lnTo>
                <a:lnTo>
                  <a:pt x="384641" y="462033"/>
                </a:lnTo>
                <a:lnTo>
                  <a:pt x="432674" y="426213"/>
                </a:lnTo>
                <a:lnTo>
                  <a:pt x="435842" y="434121"/>
                </a:lnTo>
                <a:lnTo>
                  <a:pt x="482292" y="548885"/>
                </a:lnTo>
                <a:lnTo>
                  <a:pt x="503816" y="540186"/>
                </a:lnTo>
                <a:lnTo>
                  <a:pt x="454152" y="417560"/>
                </a:lnTo>
                <a:lnTo>
                  <a:pt x="513600" y="410024"/>
                </a:lnTo>
                <a:lnTo>
                  <a:pt x="477726" y="378670"/>
                </a:lnTo>
                <a:lnTo>
                  <a:pt x="444135" y="349409"/>
                </a:lnTo>
                <a:close/>
                <a:moveTo>
                  <a:pt x="255007" y="96110"/>
                </a:moveTo>
                <a:cubicBezTo>
                  <a:pt x="309653" y="96110"/>
                  <a:pt x="354097" y="140499"/>
                  <a:pt x="354097" y="195032"/>
                </a:cubicBezTo>
                <a:cubicBezTo>
                  <a:pt x="354097" y="242166"/>
                  <a:pt x="320974" y="281670"/>
                  <a:pt x="276763" y="291581"/>
                </a:cubicBezTo>
                <a:lnTo>
                  <a:pt x="276763" y="334621"/>
                </a:lnTo>
                <a:lnTo>
                  <a:pt x="233298" y="334621"/>
                </a:lnTo>
                <a:lnTo>
                  <a:pt x="233298" y="250588"/>
                </a:lnTo>
                <a:lnTo>
                  <a:pt x="255007" y="250588"/>
                </a:lnTo>
                <a:cubicBezTo>
                  <a:pt x="285661" y="250588"/>
                  <a:pt x="310632" y="225648"/>
                  <a:pt x="310632" y="195032"/>
                </a:cubicBezTo>
                <a:cubicBezTo>
                  <a:pt x="310632" y="164415"/>
                  <a:pt x="285661" y="139522"/>
                  <a:pt x="255007" y="139522"/>
                </a:cubicBezTo>
                <a:cubicBezTo>
                  <a:pt x="231994" y="139522"/>
                  <a:pt x="211123" y="153993"/>
                  <a:pt x="202970" y="175489"/>
                </a:cubicBezTo>
                <a:lnTo>
                  <a:pt x="162300" y="160135"/>
                </a:lnTo>
                <a:cubicBezTo>
                  <a:pt x="169335" y="141523"/>
                  <a:pt x="181680" y="125610"/>
                  <a:pt x="198032" y="114117"/>
                </a:cubicBezTo>
                <a:cubicBezTo>
                  <a:pt x="214803" y="102345"/>
                  <a:pt x="234509" y="96110"/>
                  <a:pt x="255007" y="96110"/>
                </a:cubicBezTo>
                <a:close/>
                <a:moveTo>
                  <a:pt x="254983" y="43403"/>
                </a:moveTo>
                <a:cubicBezTo>
                  <a:pt x="198517" y="43403"/>
                  <a:pt x="145405" y="65406"/>
                  <a:pt x="105431" y="105274"/>
                </a:cubicBezTo>
                <a:cubicBezTo>
                  <a:pt x="65504" y="145187"/>
                  <a:pt x="43468" y="198220"/>
                  <a:pt x="43468" y="254602"/>
                </a:cubicBezTo>
                <a:cubicBezTo>
                  <a:pt x="43468" y="311030"/>
                  <a:pt x="65504" y="364063"/>
                  <a:pt x="105431" y="403977"/>
                </a:cubicBezTo>
                <a:cubicBezTo>
                  <a:pt x="145405" y="443844"/>
                  <a:pt x="198517" y="465801"/>
                  <a:pt x="254983" y="465801"/>
                </a:cubicBezTo>
                <a:cubicBezTo>
                  <a:pt x="286850" y="465801"/>
                  <a:pt x="317599" y="458823"/>
                  <a:pt x="345506" y="445612"/>
                </a:cubicBezTo>
                <a:lnTo>
                  <a:pt x="364142" y="226085"/>
                </a:lnTo>
                <a:lnTo>
                  <a:pt x="459417" y="309169"/>
                </a:lnTo>
                <a:cubicBezTo>
                  <a:pt x="464076" y="291585"/>
                  <a:pt x="466498" y="273302"/>
                  <a:pt x="466498" y="254602"/>
                </a:cubicBezTo>
                <a:cubicBezTo>
                  <a:pt x="466498" y="198220"/>
                  <a:pt x="444508" y="145187"/>
                  <a:pt x="404581" y="105274"/>
                </a:cubicBezTo>
                <a:cubicBezTo>
                  <a:pt x="364608" y="65406"/>
                  <a:pt x="311496" y="43403"/>
                  <a:pt x="254983" y="43403"/>
                </a:cubicBezTo>
                <a:close/>
                <a:moveTo>
                  <a:pt x="254983" y="0"/>
                </a:moveTo>
                <a:cubicBezTo>
                  <a:pt x="289412" y="0"/>
                  <a:pt x="322817" y="6745"/>
                  <a:pt x="354265" y="20003"/>
                </a:cubicBezTo>
                <a:cubicBezTo>
                  <a:pt x="384641" y="32843"/>
                  <a:pt x="411896" y="51218"/>
                  <a:pt x="435330" y="74571"/>
                </a:cubicBezTo>
                <a:cubicBezTo>
                  <a:pt x="458718" y="97970"/>
                  <a:pt x="477121" y="125184"/>
                  <a:pt x="489933" y="155515"/>
                </a:cubicBezTo>
                <a:cubicBezTo>
                  <a:pt x="503257" y="186916"/>
                  <a:pt x="510013" y="220270"/>
                  <a:pt x="510013" y="254602"/>
                </a:cubicBezTo>
                <a:cubicBezTo>
                  <a:pt x="510013" y="284142"/>
                  <a:pt x="505028" y="312937"/>
                  <a:pt x="495151" y="340384"/>
                </a:cubicBezTo>
                <a:lnTo>
                  <a:pt x="607850" y="438680"/>
                </a:lnTo>
                <a:lnTo>
                  <a:pt x="511224" y="450961"/>
                </a:lnTo>
                <a:lnTo>
                  <a:pt x="556369" y="562469"/>
                </a:lnTo>
                <a:lnTo>
                  <a:pt x="460022" y="601359"/>
                </a:lnTo>
                <a:lnTo>
                  <a:pt x="414877" y="489852"/>
                </a:lnTo>
                <a:lnTo>
                  <a:pt x="336840" y="548094"/>
                </a:lnTo>
                <a:lnTo>
                  <a:pt x="341406" y="494225"/>
                </a:lnTo>
                <a:cubicBezTo>
                  <a:pt x="313779" y="504180"/>
                  <a:pt x="284754" y="509250"/>
                  <a:pt x="254983" y="509250"/>
                </a:cubicBezTo>
                <a:cubicBezTo>
                  <a:pt x="220600" y="509250"/>
                  <a:pt x="187196" y="502505"/>
                  <a:pt x="155748" y="489200"/>
                </a:cubicBezTo>
                <a:cubicBezTo>
                  <a:pt x="125372" y="476408"/>
                  <a:pt x="98117" y="458032"/>
                  <a:pt x="74683" y="434679"/>
                </a:cubicBezTo>
                <a:cubicBezTo>
                  <a:pt x="51295" y="411280"/>
                  <a:pt x="32892" y="384066"/>
                  <a:pt x="20033" y="353735"/>
                </a:cubicBezTo>
                <a:cubicBezTo>
                  <a:pt x="6755" y="322334"/>
                  <a:pt x="0" y="288980"/>
                  <a:pt x="0" y="254602"/>
                </a:cubicBezTo>
                <a:cubicBezTo>
                  <a:pt x="0" y="220270"/>
                  <a:pt x="6755" y="186916"/>
                  <a:pt x="20033" y="155515"/>
                </a:cubicBezTo>
                <a:cubicBezTo>
                  <a:pt x="32892" y="125184"/>
                  <a:pt x="51295" y="97970"/>
                  <a:pt x="74683" y="74571"/>
                </a:cubicBezTo>
                <a:cubicBezTo>
                  <a:pt x="98117" y="51218"/>
                  <a:pt x="125372" y="32843"/>
                  <a:pt x="155748" y="20003"/>
                </a:cubicBezTo>
                <a:cubicBezTo>
                  <a:pt x="187196" y="6745"/>
                  <a:pt x="220600" y="0"/>
                  <a:pt x="254983" y="0"/>
                </a:cubicBezTo>
                <a:close/>
              </a:path>
            </a:pathLst>
          </a:custGeom>
          <a:solidFill>
            <a:schemeClr val="accent1"/>
          </a:solidFill>
          <a:ln>
            <a:noFill/>
          </a:ln>
        </p:spPr>
        <p:txBody>
          <a:bodyPr/>
          <a:lstStyle/>
          <a:p>
            <a:endParaRPr lang="en-US"/>
          </a:p>
        </p:txBody>
      </p:sp>
      <p:sp>
        <p:nvSpPr>
          <p:cNvPr id="84" name="ïṥḻîḍê">
            <a:extLst>
              <a:ext uri="{FF2B5EF4-FFF2-40B4-BE49-F238E27FC236}">
                <a16:creationId xmlns:a16="http://schemas.microsoft.com/office/drawing/2014/main" id="{E6D0D1C5-E39B-4958-8915-8E1572F34F3B}"/>
              </a:ext>
            </a:extLst>
          </p:cNvPr>
          <p:cNvSpPr txBox="1"/>
          <p:nvPr/>
        </p:nvSpPr>
        <p:spPr bwMode="auto">
          <a:xfrm>
            <a:off x="6558434" y="1747743"/>
            <a:ext cx="2330324" cy="368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eaLnBrk="1" hangingPunct="1">
              <a:spcBef>
                <a:spcPct val="0"/>
              </a:spcBef>
              <a:buFontTx/>
              <a:buNone/>
            </a:pPr>
            <a:r>
              <a:rPr lang="zh-CN" altLang="en-US" sz="1600" b="1" dirty="0"/>
              <a:t>痛点：</a:t>
            </a:r>
            <a:r>
              <a:rPr lang="en-US" altLang="zh-CN" sz="1600" b="1" dirty="0"/>
              <a:t>1. </a:t>
            </a:r>
            <a:r>
              <a:rPr lang="zh-CN" altLang="en-US" sz="1600" b="1" dirty="0"/>
              <a:t>服务定位</a:t>
            </a:r>
          </a:p>
        </p:txBody>
      </p:sp>
      <p:sp>
        <p:nvSpPr>
          <p:cNvPr id="85" name="ïšḷíḑè">
            <a:extLst>
              <a:ext uri="{FF2B5EF4-FFF2-40B4-BE49-F238E27FC236}">
                <a16:creationId xmlns:a16="http://schemas.microsoft.com/office/drawing/2014/main" id="{864B6A51-31D3-4E7D-836E-C5309B8D31CE}"/>
              </a:ext>
            </a:extLst>
          </p:cNvPr>
          <p:cNvSpPr/>
          <p:nvPr/>
        </p:nvSpPr>
        <p:spPr bwMode="auto">
          <a:xfrm>
            <a:off x="6735617" y="5352795"/>
            <a:ext cx="4797571" cy="410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marL="171450" indent="-171450">
              <a:lnSpc>
                <a:spcPct val="120000"/>
              </a:lnSpc>
              <a:buFont typeface="Arial" panose="020B0604020202020204" pitchFamily="34" charset="0"/>
              <a:buChar char="•"/>
            </a:pPr>
            <a:r>
              <a:rPr lang="zh-CN" altLang="en-US" sz="1400" dirty="0"/>
              <a:t>对自然保护教育进行价值梳理，确定自己的收入模式</a:t>
            </a:r>
            <a:endParaRPr lang="en-US" altLang="zh-CN" sz="1400" dirty="0"/>
          </a:p>
          <a:p>
            <a:pPr marL="171450" indent="-171450">
              <a:lnSpc>
                <a:spcPct val="120000"/>
              </a:lnSpc>
              <a:buFont typeface="Arial" panose="020B0604020202020204" pitchFamily="34" charset="0"/>
              <a:buChar char="•"/>
            </a:pPr>
            <a:r>
              <a:rPr lang="zh-CN" altLang="en-US" sz="1400" dirty="0"/>
              <a:t>疫情影响下开发线上自然教育课程，找到</a:t>
            </a:r>
            <a:r>
              <a:rPr lang="en-US" altLang="zh-CN" sz="1400" dirty="0"/>
              <a:t>1-2</a:t>
            </a:r>
            <a:r>
              <a:rPr lang="zh-CN" altLang="en-US" sz="1400" dirty="0"/>
              <a:t>家合作企业</a:t>
            </a:r>
            <a:endParaRPr lang="en-US" altLang="zh-CN" sz="1400" dirty="0"/>
          </a:p>
        </p:txBody>
      </p:sp>
      <p:sp>
        <p:nvSpPr>
          <p:cNvPr id="86" name="矩形 85">
            <a:extLst>
              <a:ext uri="{FF2B5EF4-FFF2-40B4-BE49-F238E27FC236}">
                <a16:creationId xmlns:a16="http://schemas.microsoft.com/office/drawing/2014/main" id="{DF224271-B3B2-4FC6-AC58-9EE77EC36854}"/>
              </a:ext>
            </a:extLst>
          </p:cNvPr>
          <p:cNvSpPr/>
          <p:nvPr/>
        </p:nvSpPr>
        <p:spPr>
          <a:xfrm>
            <a:off x="7603261" y="5887301"/>
            <a:ext cx="824265" cy="338554"/>
          </a:xfrm>
          <a:prstGeom prst="rect">
            <a:avLst/>
          </a:prstGeom>
        </p:spPr>
        <p:txBody>
          <a:bodyPr wrap="none">
            <a:spAutoFit/>
          </a:bodyPr>
          <a:lstStyle/>
          <a:p>
            <a:r>
              <a:rPr lang="en-US" altLang="zh-CN" sz="1600" b="1" dirty="0"/>
              <a:t>2. </a:t>
            </a:r>
            <a:r>
              <a:rPr lang="zh-CN" altLang="en-US" sz="1600" b="1" dirty="0"/>
              <a:t>长期</a:t>
            </a:r>
            <a:endParaRPr lang="zh-CN" altLang="en-US" sz="1600" dirty="0"/>
          </a:p>
        </p:txBody>
      </p:sp>
      <p:sp>
        <p:nvSpPr>
          <p:cNvPr id="87" name="Oval 2">
            <a:extLst>
              <a:ext uri="{FF2B5EF4-FFF2-40B4-BE49-F238E27FC236}">
                <a16:creationId xmlns:a16="http://schemas.microsoft.com/office/drawing/2014/main" id="{BE4DACFE-35BA-4FEF-B384-8C18E2AE848F}"/>
              </a:ext>
            </a:extLst>
          </p:cNvPr>
          <p:cNvSpPr/>
          <p:nvPr/>
        </p:nvSpPr>
        <p:spPr>
          <a:xfrm>
            <a:off x="410835" y="233108"/>
            <a:ext cx="268571" cy="268571"/>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2</a:t>
            </a:r>
          </a:p>
        </p:txBody>
      </p:sp>
      <p:sp>
        <p:nvSpPr>
          <p:cNvPr id="88" name="ïšḷíḑè">
            <a:extLst>
              <a:ext uri="{FF2B5EF4-FFF2-40B4-BE49-F238E27FC236}">
                <a16:creationId xmlns:a16="http://schemas.microsoft.com/office/drawing/2014/main" id="{C3DF3E36-0CB9-451F-9CBB-7DCF6B6D2F99}"/>
              </a:ext>
            </a:extLst>
          </p:cNvPr>
          <p:cNvSpPr/>
          <p:nvPr/>
        </p:nvSpPr>
        <p:spPr bwMode="auto">
          <a:xfrm>
            <a:off x="6790376" y="6159884"/>
            <a:ext cx="4797571" cy="410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marL="171450" indent="-171450">
              <a:lnSpc>
                <a:spcPct val="120000"/>
              </a:lnSpc>
              <a:buFont typeface="Arial" panose="020B0604020202020204" pitchFamily="34" charset="0"/>
              <a:buChar char="•"/>
            </a:pPr>
            <a:r>
              <a:rPr lang="en-US" altLang="zh-CN" sz="1400" dirty="0"/>
              <a:t>3-5</a:t>
            </a:r>
            <a:r>
              <a:rPr lang="zh-CN" altLang="en-US" sz="1400" dirty="0"/>
              <a:t>年内成立自然学校</a:t>
            </a:r>
            <a:r>
              <a:rPr lang="en-US" altLang="zh-CN" sz="1400" dirty="0"/>
              <a:t>/</a:t>
            </a:r>
            <a:r>
              <a:rPr lang="zh-CN" altLang="en-US" sz="1400" dirty="0"/>
              <a:t>中心，形式类似博物馆自助导览</a:t>
            </a:r>
            <a:endParaRPr lang="en-US" altLang="zh-CN" sz="1400" dirty="0"/>
          </a:p>
        </p:txBody>
      </p:sp>
    </p:spTree>
    <p:extLst>
      <p:ext uri="{BB962C8B-B14F-4D97-AF65-F5344CB8AC3E}">
        <p14:creationId xmlns:p14="http://schemas.microsoft.com/office/powerpoint/2010/main" val="1773991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54558C5-AA8F-4E5C-90B5-D9ACF7B48C1B}"/>
              </a:ext>
            </a:extLst>
          </p:cNvPr>
          <p:cNvSpPr>
            <a:spLocks noGrp="1"/>
          </p:cNvSpPr>
          <p:nvPr>
            <p:ph sz="quarter" idx="13"/>
          </p:nvPr>
        </p:nvSpPr>
        <p:spPr/>
        <p:txBody>
          <a:bodyPr/>
          <a:lstStyle/>
          <a:p>
            <a:r>
              <a:rPr lang="en-US" altLang="zh-CN"/>
              <a:t>1</a:t>
            </a:r>
            <a:endParaRPr lang="zh-CN" altLang="en-US" dirty="0"/>
          </a:p>
        </p:txBody>
      </p:sp>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p:txBody>
          <a:bodyPr>
            <a:normAutofit/>
          </a:bodyPr>
          <a:lstStyle/>
          <a:p>
            <a:pPr lvl="0">
              <a:spcAft>
                <a:spcPts val="1200"/>
              </a:spcAft>
            </a:pPr>
            <a:r>
              <a:rPr lang="zh-CN" altLang="en-US" sz="3000" dirty="0"/>
              <a:t>工作方法及目前进展</a:t>
            </a:r>
            <a:endParaRPr lang="en-US" altLang="zh-CN" sz="3000" dirty="0"/>
          </a:p>
          <a:p>
            <a:pPr lvl="0">
              <a:spcAft>
                <a:spcPts val="1200"/>
              </a:spcAft>
            </a:pPr>
            <a:r>
              <a:rPr lang="zh-CN" altLang="en-US" sz="2600" dirty="0">
                <a:solidFill>
                  <a:schemeClr val="accent3">
                    <a:lumMod val="40000"/>
                    <a:lumOff val="60000"/>
                  </a:schemeClr>
                </a:solidFill>
              </a:rPr>
              <a:t>主要观点</a:t>
            </a:r>
            <a:endParaRPr lang="en-US" altLang="zh-CN" sz="2600" dirty="0">
              <a:solidFill>
                <a:schemeClr val="accent3">
                  <a:lumMod val="40000"/>
                  <a:lumOff val="60000"/>
                </a:schemeClr>
              </a:solidFill>
            </a:endParaRPr>
          </a:p>
          <a:p>
            <a:pPr lvl="0">
              <a:spcAft>
                <a:spcPts val="1200"/>
              </a:spcAft>
            </a:pPr>
            <a:r>
              <a:rPr lang="zh-CN" altLang="en-US" sz="2600" dirty="0">
                <a:solidFill>
                  <a:schemeClr val="accent3">
                    <a:lumMod val="40000"/>
                    <a:lumOff val="60000"/>
                  </a:schemeClr>
                </a:solidFill>
              </a:rPr>
              <a:t>下一步计划</a:t>
            </a:r>
            <a:endParaRPr lang="en-US" altLang="zh-CN" sz="2600" dirty="0">
              <a:solidFill>
                <a:schemeClr val="accent3">
                  <a:lumMod val="40000"/>
                  <a:lumOff val="60000"/>
                </a:schemeClr>
              </a:solidFill>
            </a:endParaRPr>
          </a:p>
        </p:txBody>
      </p:sp>
    </p:spTree>
    <p:extLst>
      <p:ext uri="{BB962C8B-B14F-4D97-AF65-F5344CB8AC3E}">
        <p14:creationId xmlns:p14="http://schemas.microsoft.com/office/powerpoint/2010/main" val="819980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24CA2-0F31-49FD-B07E-B7A9E5B95063}"/>
              </a:ext>
            </a:extLst>
          </p:cNvPr>
          <p:cNvSpPr>
            <a:spLocks noGrp="1"/>
          </p:cNvSpPr>
          <p:nvPr>
            <p:ph type="title"/>
          </p:nvPr>
        </p:nvSpPr>
        <p:spPr>
          <a:xfrm>
            <a:off x="601434" y="438604"/>
            <a:ext cx="10931754" cy="460800"/>
          </a:xfrm>
        </p:spPr>
        <p:txBody>
          <a:bodyPr>
            <a:noAutofit/>
          </a:bodyPr>
          <a:lstStyle/>
          <a:p>
            <a:r>
              <a:rPr lang="zh-CN" altLang="en-US" dirty="0"/>
              <a:t>后续千岛湖水基金将在环境保护和公益可持续两方面同步发力，实现更广阔的对政府环保行为和民众自觉意识的影响力</a:t>
            </a:r>
            <a:endParaRPr lang="ca-ES" dirty="0"/>
          </a:p>
        </p:txBody>
      </p:sp>
      <p:sp>
        <p:nvSpPr>
          <p:cNvPr id="3" name="灯片编号占位符 2">
            <a:extLst>
              <a:ext uri="{FF2B5EF4-FFF2-40B4-BE49-F238E27FC236}">
                <a16:creationId xmlns:a16="http://schemas.microsoft.com/office/drawing/2014/main" id="{121F4090-03D2-4FB7-9A90-CF5C0126C3FC}"/>
              </a:ext>
            </a:extLst>
          </p:cNvPr>
          <p:cNvSpPr>
            <a:spLocks noGrp="1"/>
          </p:cNvSpPr>
          <p:nvPr>
            <p:ph type="sldNum" sz="quarter" idx="14"/>
          </p:nvPr>
        </p:nvSpPr>
        <p:spPr/>
        <p:txBody>
          <a:bodyPr/>
          <a:lstStyle/>
          <a:p>
            <a:fld id="{E6049C3D-CCF1-41B9-A681-D61E0CAE4A17}" type="slidenum">
              <a:rPr lang="en-US" altLang="zh-CN" smtClean="0"/>
              <a:pPr/>
              <a:t>20</a:t>
            </a:fld>
            <a:endParaRPr lang="en-US" dirty="0"/>
          </a:p>
        </p:txBody>
      </p:sp>
      <p:sp>
        <p:nvSpPr>
          <p:cNvPr id="4" name="文本占位符 3">
            <a:extLst>
              <a:ext uri="{FF2B5EF4-FFF2-40B4-BE49-F238E27FC236}">
                <a16:creationId xmlns:a16="http://schemas.microsoft.com/office/drawing/2014/main" id="{6627DAC1-7DC5-47B2-99C3-81D1CEFD6052}"/>
              </a:ext>
            </a:extLst>
          </p:cNvPr>
          <p:cNvSpPr>
            <a:spLocks noGrp="1"/>
          </p:cNvSpPr>
          <p:nvPr>
            <p:ph type="body" sz="quarter" idx="15"/>
          </p:nvPr>
        </p:nvSpPr>
        <p:spPr/>
        <p:txBody>
          <a:bodyPr/>
          <a:lstStyle/>
          <a:p>
            <a:endParaRPr lang="ca-ES"/>
          </a:p>
        </p:txBody>
      </p:sp>
      <p:sp>
        <p:nvSpPr>
          <p:cNvPr id="33" name="Rectangle 9">
            <a:extLst>
              <a:ext uri="{FF2B5EF4-FFF2-40B4-BE49-F238E27FC236}">
                <a16:creationId xmlns:a16="http://schemas.microsoft.com/office/drawing/2014/main" id="{643E53CE-6FD6-412A-8492-D6483D5EFE96}"/>
              </a:ext>
            </a:extLst>
          </p:cNvPr>
          <p:cNvSpPr/>
          <p:nvPr/>
        </p:nvSpPr>
        <p:spPr>
          <a:xfrm>
            <a:off x="7850222" y="1660780"/>
            <a:ext cx="3740342" cy="1933591"/>
          </a:xfrm>
          <a:prstGeom prst="rect">
            <a:avLst/>
          </a:prstGeom>
          <a:solidFill>
            <a:schemeClr val="bg1"/>
          </a:solidFill>
          <a:ln w="2857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zh-CN" altLang="en-US" sz="1400" b="1" kern="100" dirty="0">
                <a:solidFill>
                  <a:srgbClr val="000000"/>
                </a:solidFill>
                <a:latin typeface="DengXian" panose="02010600030101010101" pitchFamily="2" charset="-122"/>
                <a:ea typeface="微软雅黑" panose="020B0503020204020204" pitchFamily="34" charset="-122"/>
                <a:cs typeface="Times New Roman" panose="02020603050405020304" pitchFamily="18" charset="0"/>
              </a:rPr>
              <a:t>多元市场化的生态补偿：</a:t>
            </a:r>
            <a:endParaRPr lang="en-US" altLang="zh-CN" sz="1400" b="1" kern="100" dirty="0">
              <a:solidFill>
                <a:srgbClr val="000000"/>
              </a:solidFill>
              <a:latin typeface="DengXian" panose="02010600030101010101" pitchFamily="2" charset="-122"/>
              <a:ea typeface="微软雅黑" panose="020B0503020204020204" pitchFamily="34" charset="-122"/>
              <a:cs typeface="Times New Roman" panose="02020603050405020304" pitchFamily="18" charset="0"/>
            </a:endParaRPr>
          </a:p>
          <a:p>
            <a:pPr marL="1257300" lvl="2" indent="-342900">
              <a:spcBef>
                <a:spcPts val="1000"/>
              </a:spcBef>
              <a:buSzPct val="100000"/>
              <a:buFont typeface="+mj-lt"/>
              <a:buChar char="•"/>
            </a:pPr>
            <a:r>
              <a:rPr lang="zh-CN" altLang="en-US" sz="1400" kern="100" dirty="0">
                <a:solidFill>
                  <a:srgbClr val="000000"/>
                </a:solidFill>
                <a:latin typeface="DengXian" panose="02010600030101010101" pitchFamily="2" charset="-122"/>
                <a:ea typeface="微软雅黑" panose="020B0503020204020204" pitchFamily="34" charset="-122"/>
                <a:cs typeface="Times New Roman" panose="02020603050405020304" pitchFamily="18" charset="0"/>
              </a:rPr>
              <a:t>引导政府资源辅助环保生态补偿</a:t>
            </a:r>
            <a:endParaRPr lang="en-US" altLang="zh-CN" sz="1400" kern="100" dirty="0">
              <a:solidFill>
                <a:srgbClr val="000000"/>
              </a:solidFill>
              <a:latin typeface="DengXian" panose="02010600030101010101" pitchFamily="2" charset="-122"/>
              <a:ea typeface="微软雅黑" panose="020B0503020204020204" pitchFamily="34" charset="-122"/>
              <a:cs typeface="Times New Roman" panose="02020603050405020304" pitchFamily="18" charset="0"/>
            </a:endParaRPr>
          </a:p>
          <a:p>
            <a:pPr marL="1257300" lvl="2" indent="-342900">
              <a:spcBef>
                <a:spcPts val="1000"/>
              </a:spcBef>
              <a:buSzPct val="100000"/>
              <a:buFont typeface="+mj-lt"/>
              <a:buChar char="•"/>
            </a:pPr>
            <a:r>
              <a:rPr lang="zh-CN" altLang="en-US" sz="1400" kern="100" dirty="0">
                <a:solidFill>
                  <a:srgbClr val="000000"/>
                </a:solidFill>
                <a:latin typeface="DengXian" panose="02010600030101010101" pitchFamily="2" charset="-122"/>
                <a:ea typeface="微软雅黑" panose="020B0503020204020204" pitchFamily="34" charset="-122"/>
                <a:cs typeface="Times New Roman" panose="02020603050405020304" pitchFamily="18" charset="0"/>
              </a:rPr>
              <a:t>尽可能探索市场化机制、提高社会参与度</a:t>
            </a:r>
            <a:endParaRPr lang="en-US" sz="1400" kern="100" dirty="0">
              <a:latin typeface="DengXian" panose="02010600030101010101" pitchFamily="2" charset="-122"/>
              <a:ea typeface="DengXian" panose="02010600030101010101" pitchFamily="2" charset="-122"/>
              <a:cs typeface="Times New Roman" panose="02020603050405020304" pitchFamily="18" charset="0"/>
            </a:endParaRPr>
          </a:p>
        </p:txBody>
      </p:sp>
      <p:pic>
        <p:nvPicPr>
          <p:cNvPr id="34" name="Picture 12">
            <a:extLst>
              <a:ext uri="{FF2B5EF4-FFF2-40B4-BE49-F238E27FC236}">
                <a16:creationId xmlns:a16="http://schemas.microsoft.com/office/drawing/2014/main" id="{5426F0E8-D49C-44A2-BBF3-76A63F251F8C}"/>
              </a:ext>
            </a:extLst>
          </p:cNvPr>
          <p:cNvPicPr>
            <a:picLocks noChangeAspect="1"/>
          </p:cNvPicPr>
          <p:nvPr/>
        </p:nvPicPr>
        <p:blipFill>
          <a:blip r:embed="rId2"/>
          <a:stretch>
            <a:fillRect/>
          </a:stretch>
        </p:blipFill>
        <p:spPr>
          <a:xfrm>
            <a:off x="531886" y="3807510"/>
            <a:ext cx="1144428" cy="1144428"/>
          </a:xfrm>
          <a:prstGeom prst="rect">
            <a:avLst/>
          </a:prstGeom>
          <a:effectLst>
            <a:outerShdw blurRad="63500" sx="102000" sy="102000" algn="ctr" rotWithShape="0">
              <a:prstClr val="black">
                <a:alpha val="40000"/>
              </a:prstClr>
            </a:outerShdw>
          </a:effectLst>
        </p:spPr>
      </p:pic>
      <p:sp>
        <p:nvSpPr>
          <p:cNvPr id="35" name="Rectangle 13">
            <a:extLst>
              <a:ext uri="{FF2B5EF4-FFF2-40B4-BE49-F238E27FC236}">
                <a16:creationId xmlns:a16="http://schemas.microsoft.com/office/drawing/2014/main" id="{3DB6A75E-A112-4E81-9016-1D903D310A65}"/>
              </a:ext>
            </a:extLst>
          </p:cNvPr>
          <p:cNvSpPr/>
          <p:nvPr/>
        </p:nvSpPr>
        <p:spPr>
          <a:xfrm>
            <a:off x="2114549" y="1470087"/>
            <a:ext cx="4743449" cy="312816"/>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环境保护</a:t>
            </a:r>
            <a:endParaRPr lang="en-US" sz="1400" b="1" dirty="0">
              <a:solidFill>
                <a:schemeClr val="bg1"/>
              </a:solidFill>
            </a:endParaRPr>
          </a:p>
        </p:txBody>
      </p:sp>
      <p:sp>
        <p:nvSpPr>
          <p:cNvPr id="36" name="Rectangle 14">
            <a:extLst>
              <a:ext uri="{FF2B5EF4-FFF2-40B4-BE49-F238E27FC236}">
                <a16:creationId xmlns:a16="http://schemas.microsoft.com/office/drawing/2014/main" id="{191956E7-1C85-4C0F-8F9B-587BF68710FF}"/>
              </a:ext>
            </a:extLst>
          </p:cNvPr>
          <p:cNvSpPr/>
          <p:nvPr/>
        </p:nvSpPr>
        <p:spPr>
          <a:xfrm>
            <a:off x="2114549" y="4077174"/>
            <a:ext cx="4743449" cy="312816"/>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商业化运作</a:t>
            </a:r>
            <a:endParaRPr lang="en-US" sz="1400" b="1" dirty="0">
              <a:solidFill>
                <a:schemeClr val="bg1"/>
              </a:solidFill>
            </a:endParaRPr>
          </a:p>
        </p:txBody>
      </p:sp>
      <p:sp>
        <p:nvSpPr>
          <p:cNvPr id="37" name="Rectangle 15">
            <a:extLst>
              <a:ext uri="{FF2B5EF4-FFF2-40B4-BE49-F238E27FC236}">
                <a16:creationId xmlns:a16="http://schemas.microsoft.com/office/drawing/2014/main" id="{D0AC0570-B4B7-4A13-9327-7EC201D3B481}"/>
              </a:ext>
            </a:extLst>
          </p:cNvPr>
          <p:cNvSpPr/>
          <p:nvPr/>
        </p:nvSpPr>
        <p:spPr>
          <a:xfrm>
            <a:off x="2114550" y="1470087"/>
            <a:ext cx="4743449" cy="247235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spcBef>
                <a:spcPts val="1000"/>
              </a:spcBef>
              <a:buSzPct val="100000"/>
              <a:buFont typeface="+mj-lt"/>
              <a:buChar char="•"/>
            </a:pPr>
            <a:endParaRPr lang="en-US" altLang="zh-CN" sz="1400" dirty="0">
              <a:solidFill>
                <a:schemeClr val="tx1"/>
              </a:solidFill>
            </a:endParaRPr>
          </a:p>
          <a:p>
            <a:pPr marL="342900" indent="-342900">
              <a:spcBef>
                <a:spcPts val="1000"/>
              </a:spcBef>
              <a:buSzPct val="100000"/>
              <a:buFont typeface="+mj-lt"/>
              <a:buChar char="•"/>
            </a:pPr>
            <a:r>
              <a:rPr lang="zh-CN" altLang="en-US" sz="1400" dirty="0">
                <a:solidFill>
                  <a:schemeClr val="tx1"/>
                </a:solidFill>
              </a:rPr>
              <a:t>千岛湖流域：</a:t>
            </a:r>
            <a:endParaRPr lang="en-US" altLang="zh-CN" sz="1400" dirty="0">
              <a:solidFill>
                <a:schemeClr val="tx1"/>
              </a:solidFill>
            </a:endParaRPr>
          </a:p>
          <a:p>
            <a:pPr marL="800100" lvl="1" indent="-342900">
              <a:spcBef>
                <a:spcPts val="1000"/>
              </a:spcBef>
              <a:buSzPct val="100000"/>
              <a:buFont typeface="+mj-lt"/>
              <a:buChar char="•"/>
            </a:pPr>
            <a:r>
              <a:rPr lang="zh-CN" altLang="en-US" sz="1400" dirty="0">
                <a:solidFill>
                  <a:schemeClr val="tx1"/>
                </a:solidFill>
              </a:rPr>
              <a:t>与农户合作，实现低成本高效、有推广性的措施</a:t>
            </a:r>
            <a:endParaRPr lang="en-US" altLang="zh-CN" sz="1400" dirty="0">
              <a:solidFill>
                <a:schemeClr val="tx1"/>
              </a:solidFill>
            </a:endParaRPr>
          </a:p>
          <a:p>
            <a:pPr marL="800100" lvl="1" indent="-342900">
              <a:spcBef>
                <a:spcPts val="1000"/>
              </a:spcBef>
              <a:buSzPct val="100000"/>
              <a:buFont typeface="+mj-lt"/>
              <a:buChar char="•"/>
            </a:pPr>
            <a:r>
              <a:rPr lang="zh-CN" altLang="en-US" sz="1400" dirty="0">
                <a:solidFill>
                  <a:schemeClr val="tx1"/>
                </a:solidFill>
              </a:rPr>
              <a:t>实现</a:t>
            </a:r>
            <a:r>
              <a:rPr lang="en-US" altLang="zh-CN" sz="1400" b="1" dirty="0">
                <a:solidFill>
                  <a:schemeClr val="tx1"/>
                </a:solidFill>
              </a:rPr>
              <a:t>~10%</a:t>
            </a:r>
            <a:r>
              <a:rPr lang="zh-CN" altLang="en-US" sz="1400" b="1" dirty="0">
                <a:solidFill>
                  <a:schemeClr val="tx1"/>
                </a:solidFill>
              </a:rPr>
              <a:t>的流域减排目标</a:t>
            </a:r>
            <a:endParaRPr lang="en-US" altLang="zh-CN" sz="1400" b="1" dirty="0">
              <a:solidFill>
                <a:schemeClr val="tx1"/>
              </a:solidFill>
            </a:endParaRPr>
          </a:p>
          <a:p>
            <a:pPr marL="342900" indent="-342900">
              <a:spcBef>
                <a:spcPts val="1000"/>
              </a:spcBef>
              <a:buSzPct val="100000"/>
              <a:buFont typeface="+mj-lt"/>
              <a:buChar char="•"/>
            </a:pPr>
            <a:r>
              <a:rPr lang="zh-CN" altLang="en-US" sz="1400" dirty="0">
                <a:solidFill>
                  <a:schemeClr val="tx1"/>
                </a:solidFill>
              </a:rPr>
              <a:t>开放平台：开发护水宝，为其他环保组织提供</a:t>
            </a:r>
            <a:r>
              <a:rPr lang="zh-CN" altLang="en-US" sz="1400" b="1" dirty="0">
                <a:solidFill>
                  <a:schemeClr val="tx1"/>
                </a:solidFill>
              </a:rPr>
              <a:t>技术支持解决方案</a:t>
            </a:r>
            <a:endParaRPr lang="en-US" altLang="zh-CN" sz="1400" b="1" dirty="0">
              <a:solidFill>
                <a:schemeClr val="tx1"/>
              </a:solidFill>
            </a:endParaRPr>
          </a:p>
          <a:p>
            <a:pPr marL="342900" indent="-342900">
              <a:spcBef>
                <a:spcPts val="1000"/>
              </a:spcBef>
              <a:buSzPct val="100000"/>
              <a:buFont typeface="+mj-lt"/>
              <a:buChar char="•"/>
            </a:pPr>
            <a:r>
              <a:rPr lang="zh-CN" altLang="en-US" sz="1400" dirty="0">
                <a:solidFill>
                  <a:schemeClr val="tx1"/>
                </a:solidFill>
              </a:rPr>
              <a:t>模式验证：形成可复制的水基金环保运作经验，复制到其他重点水资源流域</a:t>
            </a:r>
          </a:p>
        </p:txBody>
      </p:sp>
      <p:sp>
        <p:nvSpPr>
          <p:cNvPr id="38" name="Rectangle 16">
            <a:extLst>
              <a:ext uri="{FF2B5EF4-FFF2-40B4-BE49-F238E27FC236}">
                <a16:creationId xmlns:a16="http://schemas.microsoft.com/office/drawing/2014/main" id="{5AA81829-C1E7-4B85-8308-E798DCBC1336}"/>
              </a:ext>
            </a:extLst>
          </p:cNvPr>
          <p:cNvSpPr/>
          <p:nvPr/>
        </p:nvSpPr>
        <p:spPr>
          <a:xfrm>
            <a:off x="2114549" y="4080393"/>
            <a:ext cx="4743449" cy="210619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spcBef>
                <a:spcPts val="1000"/>
              </a:spcBef>
              <a:buSzPct val="100000"/>
              <a:buFont typeface="+mj-lt"/>
              <a:buChar char="•"/>
            </a:pPr>
            <a:endParaRPr lang="en-US" altLang="zh-CN" sz="1400" dirty="0">
              <a:solidFill>
                <a:schemeClr val="tx1"/>
              </a:solidFill>
            </a:endParaRPr>
          </a:p>
          <a:p>
            <a:pPr marL="342900" indent="-342900">
              <a:spcBef>
                <a:spcPts val="1000"/>
              </a:spcBef>
              <a:buSzPct val="100000"/>
              <a:buFont typeface="+mj-lt"/>
              <a:buChar char="•"/>
            </a:pPr>
            <a:r>
              <a:rPr lang="zh-CN" altLang="en-US" sz="1400" dirty="0">
                <a:solidFill>
                  <a:schemeClr val="tx1"/>
                </a:solidFill>
              </a:rPr>
              <a:t>通过联创的方式，革新商业品牌定位，并获取更多的业务可能性和曝光度</a:t>
            </a:r>
            <a:endParaRPr lang="en-US" altLang="zh-CN" sz="1400" dirty="0">
              <a:solidFill>
                <a:schemeClr val="tx1"/>
              </a:solidFill>
            </a:endParaRPr>
          </a:p>
          <a:p>
            <a:pPr marL="342900" indent="-342900">
              <a:spcBef>
                <a:spcPts val="1000"/>
              </a:spcBef>
              <a:buSzPct val="100000"/>
              <a:buFont typeface="+mj-lt"/>
              <a:buChar char="•"/>
            </a:pPr>
            <a:r>
              <a:rPr lang="zh-CN" altLang="en-US" sz="1400" dirty="0">
                <a:solidFill>
                  <a:schemeClr val="tx1"/>
                </a:solidFill>
              </a:rPr>
              <a:t>结合联创，厘清当商业化产品的定位和规模化方案，在实现盈亏平衡的基础上，通过商业盈余反哺环保</a:t>
            </a:r>
            <a:endParaRPr lang="en-US" altLang="zh-CN" sz="1400" dirty="0">
              <a:solidFill>
                <a:schemeClr val="tx1"/>
              </a:solidFill>
            </a:endParaRPr>
          </a:p>
          <a:p>
            <a:pPr marL="342900" indent="-342900">
              <a:spcBef>
                <a:spcPts val="1000"/>
              </a:spcBef>
              <a:buSzPct val="100000"/>
              <a:buFont typeface="+mj-lt"/>
              <a:buChar char="•"/>
            </a:pPr>
            <a:r>
              <a:rPr lang="zh-CN" altLang="en-US" sz="1400" dirty="0">
                <a:solidFill>
                  <a:schemeClr val="tx1"/>
                </a:solidFill>
              </a:rPr>
              <a:t>进一步开发更多的商业化方案，并将环保商业跟多和千岛湖实际情况相结合</a:t>
            </a:r>
            <a:endParaRPr lang="en-US" altLang="zh-CN" sz="1400" dirty="0">
              <a:solidFill>
                <a:schemeClr val="tx1"/>
              </a:solidFill>
            </a:endParaRPr>
          </a:p>
        </p:txBody>
      </p:sp>
      <p:cxnSp>
        <p:nvCxnSpPr>
          <p:cNvPr id="39" name="Connector: Elbow 17">
            <a:extLst>
              <a:ext uri="{FF2B5EF4-FFF2-40B4-BE49-F238E27FC236}">
                <a16:creationId xmlns:a16="http://schemas.microsoft.com/office/drawing/2014/main" id="{88C6255B-B7ED-4B30-8032-C7D264C6CD86}"/>
              </a:ext>
            </a:extLst>
          </p:cNvPr>
          <p:cNvCxnSpPr>
            <a:cxnSpLocks/>
            <a:stCxn id="34" idx="3"/>
            <a:endCxn id="37" idx="1"/>
          </p:cNvCxnSpPr>
          <p:nvPr/>
        </p:nvCxnSpPr>
        <p:spPr>
          <a:xfrm flipV="1">
            <a:off x="1676314" y="2706263"/>
            <a:ext cx="438236" cy="1673461"/>
          </a:xfrm>
          <a:prstGeom prst="bentConnector3">
            <a:avLst/>
          </a:prstGeom>
          <a:ln w="28575"/>
        </p:spPr>
        <p:style>
          <a:lnRef idx="1">
            <a:schemeClr val="accent1"/>
          </a:lnRef>
          <a:fillRef idx="0">
            <a:schemeClr val="accent1"/>
          </a:fillRef>
          <a:effectRef idx="0">
            <a:schemeClr val="accent1"/>
          </a:effectRef>
          <a:fontRef idx="minor">
            <a:schemeClr val="tx1"/>
          </a:fontRef>
        </p:style>
      </p:cxnSp>
      <p:cxnSp>
        <p:nvCxnSpPr>
          <p:cNvPr id="40" name="Connector: Elbow 18">
            <a:extLst>
              <a:ext uri="{FF2B5EF4-FFF2-40B4-BE49-F238E27FC236}">
                <a16:creationId xmlns:a16="http://schemas.microsoft.com/office/drawing/2014/main" id="{B1C7CBA0-AB33-4AEF-8AE6-1E4919708BDF}"/>
              </a:ext>
            </a:extLst>
          </p:cNvPr>
          <p:cNvCxnSpPr>
            <a:cxnSpLocks/>
            <a:stCxn id="34" idx="3"/>
            <a:endCxn id="38" idx="1"/>
          </p:cNvCxnSpPr>
          <p:nvPr/>
        </p:nvCxnSpPr>
        <p:spPr>
          <a:xfrm>
            <a:off x="1676314" y="4379724"/>
            <a:ext cx="438235" cy="753764"/>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
        <p:nvSpPr>
          <p:cNvPr id="41" name="Oval 19">
            <a:extLst>
              <a:ext uri="{FF2B5EF4-FFF2-40B4-BE49-F238E27FC236}">
                <a16:creationId xmlns:a16="http://schemas.microsoft.com/office/drawing/2014/main" id="{668A7E08-3702-4CFF-B579-74A7926E63D6}"/>
              </a:ext>
            </a:extLst>
          </p:cNvPr>
          <p:cNvSpPr/>
          <p:nvPr/>
        </p:nvSpPr>
        <p:spPr>
          <a:xfrm>
            <a:off x="1995487" y="1410121"/>
            <a:ext cx="409575" cy="409575"/>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1</a:t>
            </a:r>
          </a:p>
        </p:txBody>
      </p:sp>
      <p:sp>
        <p:nvSpPr>
          <p:cNvPr id="42" name="Oval 20">
            <a:extLst>
              <a:ext uri="{FF2B5EF4-FFF2-40B4-BE49-F238E27FC236}">
                <a16:creationId xmlns:a16="http://schemas.microsoft.com/office/drawing/2014/main" id="{E0195854-385D-4827-B9C6-71449D89E2D6}"/>
              </a:ext>
            </a:extLst>
          </p:cNvPr>
          <p:cNvSpPr/>
          <p:nvPr/>
        </p:nvSpPr>
        <p:spPr>
          <a:xfrm>
            <a:off x="1995487" y="4002066"/>
            <a:ext cx="409575" cy="409575"/>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2</a:t>
            </a:r>
          </a:p>
        </p:txBody>
      </p:sp>
      <p:cxnSp>
        <p:nvCxnSpPr>
          <p:cNvPr id="43" name="Straight Connector 39">
            <a:extLst>
              <a:ext uri="{FF2B5EF4-FFF2-40B4-BE49-F238E27FC236}">
                <a16:creationId xmlns:a16="http://schemas.microsoft.com/office/drawing/2014/main" id="{6FFEC407-1596-4318-90BE-5D3F8E534AF7}"/>
              </a:ext>
            </a:extLst>
          </p:cNvPr>
          <p:cNvCxnSpPr/>
          <p:nvPr/>
        </p:nvCxnSpPr>
        <p:spPr>
          <a:xfrm>
            <a:off x="7306860" y="1331187"/>
            <a:ext cx="0" cy="500609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Freeform: Shape 40">
            <a:extLst>
              <a:ext uri="{FF2B5EF4-FFF2-40B4-BE49-F238E27FC236}">
                <a16:creationId xmlns:a16="http://schemas.microsoft.com/office/drawing/2014/main" id="{8215363F-2E88-40DD-8AB8-E9BB6058F22C}"/>
              </a:ext>
            </a:extLst>
          </p:cNvPr>
          <p:cNvSpPr>
            <a:spLocks noChangeAspect="1"/>
          </p:cNvSpPr>
          <p:nvPr/>
        </p:nvSpPr>
        <p:spPr>
          <a:xfrm>
            <a:off x="7159074" y="3559916"/>
            <a:ext cx="274321" cy="548641"/>
          </a:xfrm>
          <a:custGeom>
            <a:avLst/>
            <a:gdLst/>
            <a:ahLst/>
            <a:cxnLst/>
            <a:rect l="0" t="0" r="0" b="0"/>
            <a:pathLst>
              <a:path w="274321" h="548641">
                <a:moveTo>
                  <a:pt x="137160" y="411480"/>
                </a:moveTo>
                <a:lnTo>
                  <a:pt x="0" y="548640"/>
                </a:lnTo>
                <a:lnTo>
                  <a:pt x="274320" y="274320"/>
                </a:lnTo>
                <a:lnTo>
                  <a:pt x="0" y="0"/>
                </a:lnTo>
                <a:lnTo>
                  <a:pt x="137160" y="137160"/>
                </a:lnTo>
              </a:path>
            </a:pathLst>
          </a:cu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Rectangle 21">
            <a:extLst>
              <a:ext uri="{FF2B5EF4-FFF2-40B4-BE49-F238E27FC236}">
                <a16:creationId xmlns:a16="http://schemas.microsoft.com/office/drawing/2014/main" id="{6F5EC02A-FC14-4B4A-8F93-4E737C541BDC}"/>
              </a:ext>
            </a:extLst>
          </p:cNvPr>
          <p:cNvSpPr/>
          <p:nvPr/>
        </p:nvSpPr>
        <p:spPr>
          <a:xfrm>
            <a:off x="7850222" y="3972881"/>
            <a:ext cx="3740342" cy="1933591"/>
          </a:xfrm>
          <a:prstGeom prst="rect">
            <a:avLst/>
          </a:prstGeom>
          <a:solidFill>
            <a:schemeClr val="bg1"/>
          </a:solidFill>
          <a:ln w="2857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zh-CN" altLang="en-US" sz="1400" b="1" kern="100" dirty="0">
                <a:solidFill>
                  <a:srgbClr val="000000"/>
                </a:solidFill>
                <a:latin typeface="DengXian" panose="02010600030101010101" pitchFamily="2" charset="-122"/>
                <a:ea typeface="微软雅黑" panose="020B0503020204020204" pitchFamily="34" charset="-122"/>
                <a:cs typeface="Times New Roman" panose="02020603050405020304" pitchFamily="18" charset="0"/>
              </a:rPr>
              <a:t>群众自觉环保意识：</a:t>
            </a:r>
            <a:endParaRPr lang="en-US" altLang="zh-CN" sz="1400" b="1" kern="100" dirty="0">
              <a:solidFill>
                <a:srgbClr val="000000"/>
              </a:solidFill>
              <a:latin typeface="DengXian" panose="02010600030101010101" pitchFamily="2" charset="-122"/>
              <a:ea typeface="微软雅黑" panose="020B0503020204020204" pitchFamily="34" charset="-122"/>
              <a:cs typeface="Times New Roman" panose="02020603050405020304" pitchFamily="18" charset="0"/>
            </a:endParaRPr>
          </a:p>
          <a:p>
            <a:pPr marL="1257300" lvl="2" indent="-342900">
              <a:spcBef>
                <a:spcPts val="1000"/>
              </a:spcBef>
              <a:buSzPct val="100000"/>
              <a:buFont typeface="+mj-lt"/>
              <a:buChar char="•"/>
            </a:pPr>
            <a:r>
              <a:rPr lang="zh-CN" altLang="en-US" sz="1400" kern="100" dirty="0">
                <a:solidFill>
                  <a:srgbClr val="000000"/>
                </a:solidFill>
                <a:latin typeface="DengXian" panose="02010600030101010101" pitchFamily="2" charset="-122"/>
                <a:ea typeface="微软雅黑" panose="020B0503020204020204" pitchFamily="34" charset="-122"/>
                <a:cs typeface="Times New Roman" panose="02020603050405020304" pitchFamily="18" charset="0"/>
              </a:rPr>
              <a:t>提升本地居民环保意识，自觉自愿支持环保行动</a:t>
            </a:r>
            <a:endParaRPr lang="en-US" sz="1400" kern="100" dirty="0">
              <a:latin typeface="DengXian" panose="02010600030101010101" pitchFamily="2" charset="-122"/>
              <a:ea typeface="DengXian" panose="02010600030101010101" pitchFamily="2" charset="-122"/>
              <a:cs typeface="Times New Roman" panose="02020603050405020304" pitchFamily="18" charset="0"/>
            </a:endParaRPr>
          </a:p>
          <a:p>
            <a:pPr marL="1257300" lvl="2" indent="-342900">
              <a:spcBef>
                <a:spcPts val="1000"/>
              </a:spcBef>
              <a:buSzPct val="100000"/>
              <a:buFont typeface="+mj-lt"/>
              <a:buChar char="•"/>
            </a:pPr>
            <a:r>
              <a:rPr lang="zh-CN" altLang="en-US" sz="1400" kern="100" dirty="0">
                <a:solidFill>
                  <a:srgbClr val="000000"/>
                </a:solidFill>
                <a:latin typeface="DengXian" panose="02010600030101010101" pitchFamily="2" charset="-122"/>
                <a:ea typeface="微软雅黑" panose="020B0503020204020204" pitchFamily="34" charset="-122"/>
                <a:cs typeface="Times New Roman" panose="02020603050405020304" pitchFamily="18" charset="0"/>
              </a:rPr>
              <a:t>通过儿童、学生的自然教育，在下一代心中根植环保意识</a:t>
            </a:r>
            <a:endParaRPr lang="en-US" altLang="zh-CN" sz="1400" kern="100" dirty="0">
              <a:solidFill>
                <a:srgbClr val="000000"/>
              </a:solidFill>
              <a:latin typeface="DengXian" panose="02010600030101010101" pitchFamily="2" charset="-122"/>
              <a:ea typeface="微软雅黑" panose="020B0503020204020204" pitchFamily="34" charset="-122"/>
              <a:cs typeface="Times New Roman" panose="02020603050405020304" pitchFamily="18" charset="0"/>
            </a:endParaRPr>
          </a:p>
        </p:txBody>
      </p:sp>
      <p:pic>
        <p:nvPicPr>
          <p:cNvPr id="46" name="Picture 21" descr="C:\Users\Celeste.Molina\Documents\DTP\icons\2014\INDIVIDUAL\EMF\People (Close-Up)\New folder\PCU-ONX 97.EMF">
            <a:extLst>
              <a:ext uri="{FF2B5EF4-FFF2-40B4-BE49-F238E27FC236}">
                <a16:creationId xmlns:a16="http://schemas.microsoft.com/office/drawing/2014/main" id="{F8E90647-1C95-4011-B88C-9BA11D388D4A}"/>
              </a:ext>
            </a:extLst>
          </p:cNvPr>
          <p:cNvPicPr>
            <a:picLocks noChangeAspect="1" noChangeArrowheads="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gray">
          <a:xfrm>
            <a:off x="8018369" y="4527360"/>
            <a:ext cx="824939" cy="82507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27">
            <a:extLst>
              <a:ext uri="{FF2B5EF4-FFF2-40B4-BE49-F238E27FC236}">
                <a16:creationId xmlns:a16="http://schemas.microsoft.com/office/drawing/2014/main" id="{19BD519C-2F8F-4178-B043-45D73C8F11D8}"/>
              </a:ext>
            </a:extLst>
          </p:cNvPr>
          <p:cNvSpPr/>
          <p:nvPr/>
        </p:nvSpPr>
        <p:spPr bwMode="gray">
          <a:xfrm>
            <a:off x="8090707" y="2254675"/>
            <a:ext cx="680263" cy="745800"/>
          </a:xfrm>
          <a:custGeom>
            <a:avLst/>
            <a:gdLst/>
            <a:ahLst/>
            <a:cxnLst/>
            <a:rect l="l" t="t" r="r" b="b"/>
            <a:pathLst>
              <a:path w="1959428" h="2147842">
                <a:moveTo>
                  <a:pt x="0" y="2010682"/>
                </a:moveTo>
                <a:lnTo>
                  <a:pt x="1959428" y="2010682"/>
                </a:lnTo>
                <a:lnTo>
                  <a:pt x="1959428" y="2147842"/>
                </a:lnTo>
                <a:lnTo>
                  <a:pt x="0" y="2147842"/>
                </a:lnTo>
                <a:close/>
                <a:moveTo>
                  <a:pt x="87086" y="1792968"/>
                </a:moveTo>
                <a:lnTo>
                  <a:pt x="1872343" y="1792968"/>
                </a:lnTo>
                <a:lnTo>
                  <a:pt x="1872343" y="1919514"/>
                </a:lnTo>
                <a:lnTo>
                  <a:pt x="87086" y="1919514"/>
                </a:lnTo>
                <a:close/>
                <a:moveTo>
                  <a:pt x="1333182" y="683406"/>
                </a:moveTo>
                <a:lnTo>
                  <a:pt x="1729423" y="683406"/>
                </a:lnTo>
                <a:lnTo>
                  <a:pt x="1729423" y="729125"/>
                </a:lnTo>
                <a:lnTo>
                  <a:pt x="1702753" y="729125"/>
                </a:lnTo>
                <a:lnTo>
                  <a:pt x="1702753" y="746467"/>
                </a:lnTo>
                <a:cubicBezTo>
                  <a:pt x="1702753" y="768346"/>
                  <a:pt x="1690597" y="787387"/>
                  <a:pt x="1672272" y="796477"/>
                </a:cubicBezTo>
                <a:lnTo>
                  <a:pt x="1672272" y="1599785"/>
                </a:lnTo>
                <a:cubicBezTo>
                  <a:pt x="1690597" y="1608875"/>
                  <a:pt x="1702753" y="1627916"/>
                  <a:pt x="1702753" y="1649796"/>
                </a:cubicBezTo>
                <a:lnTo>
                  <a:pt x="1702753" y="1667138"/>
                </a:lnTo>
                <a:lnTo>
                  <a:pt x="1729423" y="1667138"/>
                </a:lnTo>
                <a:lnTo>
                  <a:pt x="1729423" y="1712857"/>
                </a:lnTo>
                <a:lnTo>
                  <a:pt x="1333182" y="1712857"/>
                </a:lnTo>
                <a:lnTo>
                  <a:pt x="1333182" y="1667138"/>
                </a:lnTo>
                <a:lnTo>
                  <a:pt x="1359852" y="1667138"/>
                </a:lnTo>
                <a:lnTo>
                  <a:pt x="1359852" y="1649796"/>
                </a:lnTo>
                <a:cubicBezTo>
                  <a:pt x="1359852" y="1627916"/>
                  <a:pt x="1372008" y="1608876"/>
                  <a:pt x="1390332" y="1599786"/>
                </a:cubicBezTo>
                <a:lnTo>
                  <a:pt x="1390332" y="796477"/>
                </a:lnTo>
                <a:cubicBezTo>
                  <a:pt x="1372008" y="787387"/>
                  <a:pt x="1359852" y="768346"/>
                  <a:pt x="1359852" y="746467"/>
                </a:cubicBezTo>
                <a:lnTo>
                  <a:pt x="1359852" y="729125"/>
                </a:lnTo>
                <a:lnTo>
                  <a:pt x="1333182" y="729125"/>
                </a:lnTo>
                <a:close/>
                <a:moveTo>
                  <a:pt x="781594" y="683406"/>
                </a:moveTo>
                <a:lnTo>
                  <a:pt x="1177835" y="683406"/>
                </a:lnTo>
                <a:lnTo>
                  <a:pt x="1177835" y="729125"/>
                </a:lnTo>
                <a:lnTo>
                  <a:pt x="1151165" y="729125"/>
                </a:lnTo>
                <a:lnTo>
                  <a:pt x="1151165" y="746467"/>
                </a:lnTo>
                <a:cubicBezTo>
                  <a:pt x="1151165" y="768346"/>
                  <a:pt x="1139009" y="787387"/>
                  <a:pt x="1120684" y="796477"/>
                </a:cubicBezTo>
                <a:lnTo>
                  <a:pt x="1120684" y="1599785"/>
                </a:lnTo>
                <a:cubicBezTo>
                  <a:pt x="1139009" y="1608875"/>
                  <a:pt x="1151165" y="1627916"/>
                  <a:pt x="1151165" y="1649796"/>
                </a:cubicBezTo>
                <a:lnTo>
                  <a:pt x="1151165" y="1667138"/>
                </a:lnTo>
                <a:lnTo>
                  <a:pt x="1177835" y="1667138"/>
                </a:lnTo>
                <a:lnTo>
                  <a:pt x="1177835" y="1712857"/>
                </a:lnTo>
                <a:lnTo>
                  <a:pt x="781594" y="1712857"/>
                </a:lnTo>
                <a:lnTo>
                  <a:pt x="781594" y="1667138"/>
                </a:lnTo>
                <a:lnTo>
                  <a:pt x="808264" y="1667138"/>
                </a:lnTo>
                <a:lnTo>
                  <a:pt x="808264" y="1649796"/>
                </a:lnTo>
                <a:cubicBezTo>
                  <a:pt x="808264" y="1627916"/>
                  <a:pt x="820420" y="1608876"/>
                  <a:pt x="838744" y="1599786"/>
                </a:cubicBezTo>
                <a:lnTo>
                  <a:pt x="838744" y="796477"/>
                </a:lnTo>
                <a:cubicBezTo>
                  <a:pt x="820420" y="787387"/>
                  <a:pt x="808264" y="768346"/>
                  <a:pt x="808264" y="746467"/>
                </a:cubicBezTo>
                <a:lnTo>
                  <a:pt x="808264" y="729125"/>
                </a:lnTo>
                <a:lnTo>
                  <a:pt x="781594" y="729125"/>
                </a:lnTo>
                <a:close/>
                <a:moveTo>
                  <a:pt x="230005" y="683406"/>
                </a:moveTo>
                <a:lnTo>
                  <a:pt x="626246" y="683406"/>
                </a:lnTo>
                <a:lnTo>
                  <a:pt x="626246" y="729125"/>
                </a:lnTo>
                <a:lnTo>
                  <a:pt x="599576" y="729125"/>
                </a:lnTo>
                <a:lnTo>
                  <a:pt x="599576" y="746467"/>
                </a:lnTo>
                <a:cubicBezTo>
                  <a:pt x="599576" y="768346"/>
                  <a:pt x="587420" y="787387"/>
                  <a:pt x="569095" y="796477"/>
                </a:cubicBezTo>
                <a:lnTo>
                  <a:pt x="569095" y="1599785"/>
                </a:lnTo>
                <a:cubicBezTo>
                  <a:pt x="587420" y="1608875"/>
                  <a:pt x="599576" y="1627916"/>
                  <a:pt x="599576" y="1649796"/>
                </a:cubicBezTo>
                <a:lnTo>
                  <a:pt x="599576" y="1667138"/>
                </a:lnTo>
                <a:lnTo>
                  <a:pt x="626246" y="1667138"/>
                </a:lnTo>
                <a:lnTo>
                  <a:pt x="626246" y="1712857"/>
                </a:lnTo>
                <a:lnTo>
                  <a:pt x="230005" y="1712857"/>
                </a:lnTo>
                <a:lnTo>
                  <a:pt x="230005" y="1667138"/>
                </a:lnTo>
                <a:lnTo>
                  <a:pt x="256675" y="1667138"/>
                </a:lnTo>
                <a:lnTo>
                  <a:pt x="256675" y="1649796"/>
                </a:lnTo>
                <a:cubicBezTo>
                  <a:pt x="256675" y="1627916"/>
                  <a:pt x="268831" y="1608876"/>
                  <a:pt x="287155" y="1599786"/>
                </a:cubicBezTo>
                <a:lnTo>
                  <a:pt x="287155" y="796477"/>
                </a:lnTo>
                <a:cubicBezTo>
                  <a:pt x="268831" y="787387"/>
                  <a:pt x="256675" y="768346"/>
                  <a:pt x="256675" y="746467"/>
                </a:cubicBezTo>
                <a:lnTo>
                  <a:pt x="256675" y="729125"/>
                </a:lnTo>
                <a:lnTo>
                  <a:pt x="230005" y="729125"/>
                </a:lnTo>
                <a:close/>
                <a:moveTo>
                  <a:pt x="981528" y="244248"/>
                </a:moveTo>
                <a:cubicBezTo>
                  <a:pt x="922723" y="244248"/>
                  <a:pt x="875052" y="291919"/>
                  <a:pt x="875052" y="350724"/>
                </a:cubicBezTo>
                <a:cubicBezTo>
                  <a:pt x="875052" y="409529"/>
                  <a:pt x="922723" y="457200"/>
                  <a:pt x="981528" y="457200"/>
                </a:cubicBezTo>
                <a:cubicBezTo>
                  <a:pt x="1040333" y="457200"/>
                  <a:pt x="1088004" y="409529"/>
                  <a:pt x="1088004" y="350724"/>
                </a:cubicBezTo>
                <a:cubicBezTo>
                  <a:pt x="1088004" y="291919"/>
                  <a:pt x="1040333" y="244248"/>
                  <a:pt x="981528" y="244248"/>
                </a:cubicBezTo>
                <a:close/>
                <a:moveTo>
                  <a:pt x="983342" y="0"/>
                </a:moveTo>
                <a:lnTo>
                  <a:pt x="1895928" y="471254"/>
                </a:lnTo>
                <a:lnTo>
                  <a:pt x="1895928" y="602796"/>
                </a:lnTo>
                <a:lnTo>
                  <a:pt x="67128" y="602796"/>
                </a:lnTo>
                <a:lnTo>
                  <a:pt x="67128" y="458107"/>
                </a:ln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dirty="0">
              <a:solidFill>
                <a:schemeClr val="tx1"/>
              </a:solidFill>
            </a:endParaRPr>
          </a:p>
        </p:txBody>
      </p:sp>
    </p:spTree>
    <p:extLst>
      <p:ext uri="{BB962C8B-B14F-4D97-AF65-F5344CB8AC3E}">
        <p14:creationId xmlns:p14="http://schemas.microsoft.com/office/powerpoint/2010/main" val="1252050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67A90F-BF9D-493F-9ED7-4EF9B169D2CE}"/>
              </a:ext>
            </a:extLst>
          </p:cNvPr>
          <p:cNvSpPr>
            <a:spLocks noGrp="1"/>
          </p:cNvSpPr>
          <p:nvPr>
            <p:ph type="title"/>
          </p:nvPr>
        </p:nvSpPr>
        <p:spPr/>
        <p:txBody>
          <a:bodyPr/>
          <a:lstStyle/>
          <a:p>
            <a:r>
              <a:rPr lang="zh-CN" altLang="en-US" dirty="0"/>
              <a:t>战略</a:t>
            </a:r>
            <a:endParaRPr lang="ca-ES" dirty="0"/>
          </a:p>
        </p:txBody>
      </p:sp>
      <p:sp>
        <p:nvSpPr>
          <p:cNvPr id="3" name="灯片编号占位符 2">
            <a:extLst>
              <a:ext uri="{FF2B5EF4-FFF2-40B4-BE49-F238E27FC236}">
                <a16:creationId xmlns:a16="http://schemas.microsoft.com/office/drawing/2014/main" id="{763BD58F-508E-4A17-B49E-E68D5340BB6C}"/>
              </a:ext>
            </a:extLst>
          </p:cNvPr>
          <p:cNvSpPr>
            <a:spLocks noGrp="1"/>
          </p:cNvSpPr>
          <p:nvPr>
            <p:ph type="sldNum" sz="quarter" idx="14"/>
          </p:nvPr>
        </p:nvSpPr>
        <p:spPr/>
        <p:txBody>
          <a:bodyPr/>
          <a:lstStyle/>
          <a:p>
            <a:fld id="{E6049C3D-CCF1-41B9-A681-D61E0CAE4A17}" type="slidenum">
              <a:rPr lang="en-US" altLang="zh-CN" smtClean="0"/>
              <a:pPr/>
              <a:t>21</a:t>
            </a:fld>
            <a:endParaRPr lang="en-US" dirty="0"/>
          </a:p>
        </p:txBody>
      </p:sp>
      <p:sp>
        <p:nvSpPr>
          <p:cNvPr id="4" name="文本占位符 3">
            <a:extLst>
              <a:ext uri="{FF2B5EF4-FFF2-40B4-BE49-F238E27FC236}">
                <a16:creationId xmlns:a16="http://schemas.microsoft.com/office/drawing/2014/main" id="{5D75D65F-81D3-4A70-9518-476520492C45}"/>
              </a:ext>
            </a:extLst>
          </p:cNvPr>
          <p:cNvSpPr>
            <a:spLocks noGrp="1"/>
          </p:cNvSpPr>
          <p:nvPr>
            <p:ph type="body" sz="quarter" idx="15"/>
          </p:nvPr>
        </p:nvSpPr>
        <p:spPr/>
        <p:txBody>
          <a:bodyPr/>
          <a:lstStyle/>
          <a:p>
            <a:endParaRPr lang="ca-ES"/>
          </a:p>
        </p:txBody>
      </p:sp>
      <p:pic>
        <p:nvPicPr>
          <p:cNvPr id="5" name="图片 4">
            <a:extLst>
              <a:ext uri="{FF2B5EF4-FFF2-40B4-BE49-F238E27FC236}">
                <a16:creationId xmlns:a16="http://schemas.microsoft.com/office/drawing/2014/main" id="{24CA6645-8708-4DD5-B260-5FFC5241DF1D}"/>
              </a:ext>
            </a:extLst>
          </p:cNvPr>
          <p:cNvPicPr>
            <a:picLocks noChangeAspect="1"/>
          </p:cNvPicPr>
          <p:nvPr/>
        </p:nvPicPr>
        <p:blipFill>
          <a:blip r:embed="rId2"/>
          <a:stretch>
            <a:fillRect/>
          </a:stretch>
        </p:blipFill>
        <p:spPr>
          <a:xfrm>
            <a:off x="981710" y="1783119"/>
            <a:ext cx="6519629" cy="3664593"/>
          </a:xfrm>
          <a:prstGeom prst="rect">
            <a:avLst/>
          </a:prstGeom>
        </p:spPr>
      </p:pic>
      <p:sp>
        <p:nvSpPr>
          <p:cNvPr id="6" name="矩形 5">
            <a:extLst>
              <a:ext uri="{FF2B5EF4-FFF2-40B4-BE49-F238E27FC236}">
                <a16:creationId xmlns:a16="http://schemas.microsoft.com/office/drawing/2014/main" id="{FCC8B69C-682C-4D60-B859-EBDB729BF5D3}"/>
              </a:ext>
            </a:extLst>
          </p:cNvPr>
          <p:cNvSpPr/>
          <p:nvPr/>
        </p:nvSpPr>
        <p:spPr>
          <a:xfrm>
            <a:off x="4788394" y="3429000"/>
            <a:ext cx="5425889" cy="242829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Tree>
    <p:extLst>
      <p:ext uri="{BB962C8B-B14F-4D97-AF65-F5344CB8AC3E}">
        <p14:creationId xmlns:p14="http://schemas.microsoft.com/office/powerpoint/2010/main" val="4207242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24CA2-0F31-49FD-B07E-B7A9E5B95063}"/>
              </a:ext>
            </a:extLst>
          </p:cNvPr>
          <p:cNvSpPr>
            <a:spLocks noGrp="1"/>
          </p:cNvSpPr>
          <p:nvPr>
            <p:ph type="title"/>
          </p:nvPr>
        </p:nvSpPr>
        <p:spPr>
          <a:xfrm>
            <a:off x="601434" y="438604"/>
            <a:ext cx="10931754" cy="460800"/>
          </a:xfrm>
        </p:spPr>
        <p:txBody>
          <a:bodyPr>
            <a:noAutofit/>
          </a:bodyPr>
          <a:lstStyle/>
          <a:p>
            <a:r>
              <a:rPr lang="zh-CN" altLang="en-US" dirty="0"/>
              <a:t>核心参与方阿里、万向信托、民生人寿和</a:t>
            </a:r>
            <a:r>
              <a:rPr lang="en-US" altLang="zh-CN" dirty="0"/>
              <a:t>TNC</a:t>
            </a:r>
            <a:r>
              <a:rPr lang="zh-CN" altLang="en-US" dirty="0"/>
              <a:t>均向水基金提供了各种资源</a:t>
            </a:r>
            <a:endParaRPr lang="ca-ES" dirty="0"/>
          </a:p>
        </p:txBody>
      </p:sp>
      <p:sp>
        <p:nvSpPr>
          <p:cNvPr id="3" name="灯片编号占位符 2">
            <a:extLst>
              <a:ext uri="{FF2B5EF4-FFF2-40B4-BE49-F238E27FC236}">
                <a16:creationId xmlns:a16="http://schemas.microsoft.com/office/drawing/2014/main" id="{121F4090-03D2-4FB7-9A90-CF5C0126C3FC}"/>
              </a:ext>
            </a:extLst>
          </p:cNvPr>
          <p:cNvSpPr>
            <a:spLocks noGrp="1"/>
          </p:cNvSpPr>
          <p:nvPr>
            <p:ph type="sldNum" sz="quarter" idx="14"/>
          </p:nvPr>
        </p:nvSpPr>
        <p:spPr/>
        <p:txBody>
          <a:bodyPr/>
          <a:lstStyle/>
          <a:p>
            <a:fld id="{E6049C3D-CCF1-41B9-A681-D61E0CAE4A17}" type="slidenum">
              <a:rPr lang="en-US" altLang="zh-CN" smtClean="0"/>
              <a:pPr/>
              <a:t>22</a:t>
            </a:fld>
            <a:endParaRPr lang="en-US" dirty="0"/>
          </a:p>
        </p:txBody>
      </p:sp>
      <p:sp>
        <p:nvSpPr>
          <p:cNvPr id="4" name="文本占位符 3">
            <a:extLst>
              <a:ext uri="{FF2B5EF4-FFF2-40B4-BE49-F238E27FC236}">
                <a16:creationId xmlns:a16="http://schemas.microsoft.com/office/drawing/2014/main" id="{6627DAC1-7DC5-47B2-99C3-81D1CEFD6052}"/>
              </a:ext>
            </a:extLst>
          </p:cNvPr>
          <p:cNvSpPr>
            <a:spLocks noGrp="1"/>
          </p:cNvSpPr>
          <p:nvPr>
            <p:ph type="body" sz="quarter" idx="15"/>
          </p:nvPr>
        </p:nvSpPr>
        <p:spPr/>
        <p:txBody>
          <a:bodyPr/>
          <a:lstStyle/>
          <a:p>
            <a:endParaRPr lang="ca-ES"/>
          </a:p>
        </p:txBody>
      </p:sp>
      <p:sp>
        <p:nvSpPr>
          <p:cNvPr id="71" name="矩形 70">
            <a:extLst>
              <a:ext uri="{FF2B5EF4-FFF2-40B4-BE49-F238E27FC236}">
                <a16:creationId xmlns:a16="http://schemas.microsoft.com/office/drawing/2014/main" id="{EA0873B5-DA8D-4B12-B6BA-EE0DD76ACE1D}"/>
              </a:ext>
            </a:extLst>
          </p:cNvPr>
          <p:cNvSpPr/>
          <p:nvPr/>
        </p:nvSpPr>
        <p:spPr>
          <a:xfrm>
            <a:off x="2510770" y="5840042"/>
            <a:ext cx="8994028" cy="515543"/>
          </a:xfrm>
          <a:prstGeom prst="rect">
            <a:avLst/>
          </a:prstGeom>
          <a:solidFill>
            <a:srgbClr val="D4E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DF85A1F2-3FA2-4723-8B84-F0FD5BE880BC}"/>
              </a:ext>
            </a:extLst>
          </p:cNvPr>
          <p:cNvSpPr/>
          <p:nvPr/>
        </p:nvSpPr>
        <p:spPr>
          <a:xfrm>
            <a:off x="2510770" y="5096350"/>
            <a:ext cx="8994028" cy="635314"/>
          </a:xfrm>
          <a:prstGeom prst="rect">
            <a:avLst/>
          </a:prstGeom>
          <a:solidFill>
            <a:srgbClr val="D4E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8D67C485-1555-4DAE-B860-9C34242AD611}"/>
              </a:ext>
            </a:extLst>
          </p:cNvPr>
          <p:cNvSpPr/>
          <p:nvPr/>
        </p:nvSpPr>
        <p:spPr>
          <a:xfrm>
            <a:off x="2544948" y="1844371"/>
            <a:ext cx="8994029" cy="21603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23DA667D-801E-4827-A2CE-169D1A0209B2}"/>
              </a:ext>
            </a:extLst>
          </p:cNvPr>
          <p:cNvSpPr/>
          <p:nvPr/>
        </p:nvSpPr>
        <p:spPr>
          <a:xfrm>
            <a:off x="2544949" y="4094241"/>
            <a:ext cx="8994028" cy="869584"/>
          </a:xfrm>
          <a:prstGeom prst="rect">
            <a:avLst/>
          </a:prstGeom>
          <a:solidFill>
            <a:srgbClr val="D4E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2" name="图片 81">
            <a:extLst>
              <a:ext uri="{FF2B5EF4-FFF2-40B4-BE49-F238E27FC236}">
                <a16:creationId xmlns:a16="http://schemas.microsoft.com/office/drawing/2014/main" id="{55C7D4E6-FF4C-4F33-ADF9-827C4F92C2F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9825" y="5545250"/>
            <a:ext cx="1074892" cy="1074892"/>
          </a:xfrm>
          <a:prstGeom prst="rect">
            <a:avLst/>
          </a:prstGeom>
        </p:spPr>
      </p:pic>
      <p:sp>
        <p:nvSpPr>
          <p:cNvPr id="97" name="isľiḍè">
            <a:extLst>
              <a:ext uri="{FF2B5EF4-FFF2-40B4-BE49-F238E27FC236}">
                <a16:creationId xmlns:a16="http://schemas.microsoft.com/office/drawing/2014/main" id="{199F4246-9633-41F3-AB7A-9C108942A40D}"/>
              </a:ext>
            </a:extLst>
          </p:cNvPr>
          <p:cNvSpPr/>
          <p:nvPr/>
        </p:nvSpPr>
        <p:spPr>
          <a:xfrm>
            <a:off x="7103326" y="1169703"/>
            <a:ext cx="4435649" cy="565423"/>
          </a:xfrm>
          <a:prstGeom prst="homePlate">
            <a:avLst/>
          </a:prstGeom>
          <a:solidFill>
            <a:schemeClr val="accent5"/>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lvl="0" defTabSz="914378">
              <a:spcBef>
                <a:spcPct val="0"/>
              </a:spcBef>
              <a:defRPr/>
            </a:pPr>
            <a:r>
              <a:rPr lang="zh-CN" altLang="en-US" b="1" dirty="0">
                <a:solidFill>
                  <a:schemeClr val="bg1"/>
                </a:solidFill>
              </a:rPr>
              <a:t>其他资源</a:t>
            </a:r>
          </a:p>
        </p:txBody>
      </p:sp>
      <p:sp>
        <p:nvSpPr>
          <p:cNvPr id="98" name="i$ľïḑê">
            <a:extLst>
              <a:ext uri="{FF2B5EF4-FFF2-40B4-BE49-F238E27FC236}">
                <a16:creationId xmlns:a16="http://schemas.microsoft.com/office/drawing/2014/main" id="{9DCB46A0-CC6E-4FB7-AB27-6D5D85C9EE6E}"/>
              </a:ext>
            </a:extLst>
          </p:cNvPr>
          <p:cNvSpPr/>
          <p:nvPr/>
        </p:nvSpPr>
        <p:spPr>
          <a:xfrm flipH="1">
            <a:off x="2544946" y="1169704"/>
            <a:ext cx="4558379" cy="565423"/>
          </a:xfrm>
          <a:prstGeom prst="homePlat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defTabSz="914378">
              <a:spcBef>
                <a:spcPct val="0"/>
              </a:spcBef>
            </a:pPr>
            <a:r>
              <a:rPr lang="zh-CN" altLang="en-US" b="1" dirty="0">
                <a:solidFill>
                  <a:schemeClr val="bg1"/>
                </a:solidFill>
              </a:rPr>
              <a:t>传播资源</a:t>
            </a:r>
          </a:p>
        </p:txBody>
      </p:sp>
      <p:sp>
        <p:nvSpPr>
          <p:cNvPr id="125" name="ïṣľîḍé">
            <a:extLst>
              <a:ext uri="{FF2B5EF4-FFF2-40B4-BE49-F238E27FC236}">
                <a16:creationId xmlns:a16="http://schemas.microsoft.com/office/drawing/2014/main" id="{102BADE9-CEB7-45C8-864C-C993AC3D8E83}"/>
              </a:ext>
            </a:extLst>
          </p:cNvPr>
          <p:cNvSpPr/>
          <p:nvPr/>
        </p:nvSpPr>
        <p:spPr bwMode="auto">
          <a:xfrm>
            <a:off x="2510770" y="1870388"/>
            <a:ext cx="3937087" cy="217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zh-CN" altLang="en-US" sz="1400" b="1" dirty="0"/>
              <a:t>对外公众传播：</a:t>
            </a:r>
            <a:endParaRPr lang="en-US" altLang="zh-CN" sz="1400" b="1" dirty="0"/>
          </a:p>
          <a:p>
            <a:pPr marL="628639" lvl="1" indent="-171450">
              <a:lnSpc>
                <a:spcPct val="120000"/>
              </a:lnSpc>
              <a:buFont typeface="Arial" panose="020B0604020202020204" pitchFamily="34" charset="0"/>
              <a:buChar char="•"/>
            </a:pPr>
            <a:r>
              <a:rPr lang="zh-CN" altLang="en-US" sz="1400" dirty="0"/>
              <a:t>利用阿里微信</a:t>
            </a:r>
            <a:r>
              <a:rPr lang="en-US" altLang="zh-CN" sz="1400" dirty="0"/>
              <a:t>+</a:t>
            </a:r>
            <a:r>
              <a:rPr lang="zh-CN" altLang="en-US" sz="1400" dirty="0"/>
              <a:t>微博联动报导</a:t>
            </a:r>
            <a:endParaRPr lang="en-US" altLang="zh-CN" sz="1400" dirty="0"/>
          </a:p>
          <a:p>
            <a:pPr marL="628639" lvl="1" indent="-171450">
              <a:lnSpc>
                <a:spcPct val="120000"/>
              </a:lnSpc>
              <a:buFont typeface="Arial" panose="020B0604020202020204" pitchFamily="34" charset="0"/>
              <a:buChar char="•"/>
            </a:pPr>
            <a:r>
              <a:rPr lang="zh-CN" altLang="en-US" sz="1400" dirty="0"/>
              <a:t>邀请央视新闻调查和优质纸媒深度记者撰稿</a:t>
            </a:r>
            <a:endParaRPr lang="en-US" altLang="zh-CN" sz="1400" dirty="0"/>
          </a:p>
          <a:p>
            <a:pPr marL="628639" lvl="1" indent="-171450">
              <a:lnSpc>
                <a:spcPct val="120000"/>
              </a:lnSpc>
              <a:buFont typeface="Arial" panose="020B0604020202020204" pitchFamily="34" charset="0"/>
              <a:buChar char="•"/>
            </a:pPr>
            <a:r>
              <a:rPr lang="zh-CN" altLang="en-US" sz="1400" dirty="0"/>
              <a:t>助水基金入驻“</a:t>
            </a:r>
            <a:r>
              <a:rPr lang="en-US" altLang="zh-CN" sz="1400" dirty="0"/>
              <a:t>3</a:t>
            </a:r>
            <a:r>
              <a:rPr lang="zh-CN" altLang="en-US" sz="1400" dirty="0"/>
              <a:t>小时公益平台”</a:t>
            </a:r>
            <a:endParaRPr lang="en-US" altLang="zh-CN" sz="1400" dirty="0"/>
          </a:p>
          <a:p>
            <a:pPr marL="171450" indent="-171450">
              <a:lnSpc>
                <a:spcPct val="120000"/>
              </a:lnSpc>
              <a:buFont typeface="Arial" panose="020B0604020202020204" pitchFamily="34" charset="0"/>
              <a:buChar char="•"/>
            </a:pPr>
            <a:r>
              <a:rPr lang="zh-CN" altLang="en-US" sz="1400" b="1" dirty="0"/>
              <a:t>阿里内部传播：</a:t>
            </a:r>
            <a:endParaRPr lang="en-US" altLang="zh-CN" sz="1400" b="1" dirty="0"/>
          </a:p>
          <a:p>
            <a:pPr marL="628639" lvl="1" indent="-171450">
              <a:lnSpc>
                <a:spcPct val="120000"/>
              </a:lnSpc>
              <a:buFont typeface="Arial" panose="020B0604020202020204" pitchFamily="34" charset="0"/>
              <a:buChar char="•"/>
            </a:pPr>
            <a:r>
              <a:rPr lang="zh-CN" altLang="en-US" sz="1400" dirty="0"/>
              <a:t>园区内活动邀请千岛湖入驻</a:t>
            </a:r>
            <a:endParaRPr lang="en-US" altLang="zh-CN" sz="1400" dirty="0"/>
          </a:p>
          <a:p>
            <a:pPr marL="628639" lvl="1" indent="-171450">
              <a:lnSpc>
                <a:spcPct val="120000"/>
              </a:lnSpc>
              <a:buFont typeface="Arial" panose="020B0604020202020204" pitchFamily="34" charset="0"/>
              <a:buChar char="•"/>
            </a:pPr>
            <a:r>
              <a:rPr lang="zh-CN" altLang="en-US" sz="1400" dirty="0"/>
              <a:t>推荐阿里员工参与千岛湖项目</a:t>
            </a:r>
          </a:p>
        </p:txBody>
      </p:sp>
      <p:sp>
        <p:nvSpPr>
          <p:cNvPr id="126" name="ïṣľîḍé">
            <a:extLst>
              <a:ext uri="{FF2B5EF4-FFF2-40B4-BE49-F238E27FC236}">
                <a16:creationId xmlns:a16="http://schemas.microsoft.com/office/drawing/2014/main" id="{21B2EB4F-B8A6-42F7-BBC5-12CC0980F78A}"/>
              </a:ext>
            </a:extLst>
          </p:cNvPr>
          <p:cNvSpPr/>
          <p:nvPr/>
        </p:nvSpPr>
        <p:spPr bwMode="auto">
          <a:xfrm>
            <a:off x="2510770" y="4119397"/>
            <a:ext cx="3937088" cy="919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zh-CN" altLang="en-US" sz="1400" b="1" dirty="0"/>
              <a:t>自有传播资源：</a:t>
            </a:r>
            <a:r>
              <a:rPr lang="zh-CN" altLang="en-US" sz="1400" dirty="0"/>
              <a:t>自有</a:t>
            </a:r>
            <a:r>
              <a:rPr lang="en-US" altLang="zh-CN" sz="1400" dirty="0"/>
              <a:t>TNC</a:t>
            </a:r>
            <a:r>
              <a:rPr lang="zh-CN" altLang="en-US" sz="1400" dirty="0"/>
              <a:t>新媒体账号（微信</a:t>
            </a:r>
            <a:r>
              <a:rPr lang="en-US" altLang="zh-CN" sz="1400" dirty="0"/>
              <a:t>/</a:t>
            </a:r>
            <a:r>
              <a:rPr lang="zh-CN" altLang="en-US" sz="1400" dirty="0"/>
              <a:t>微博）提供环保宣传</a:t>
            </a:r>
            <a:endParaRPr lang="en-US" altLang="zh-CN" sz="1400" dirty="0"/>
          </a:p>
          <a:p>
            <a:pPr marL="171450" indent="-171450">
              <a:lnSpc>
                <a:spcPct val="120000"/>
              </a:lnSpc>
              <a:buFont typeface="Arial" panose="020B0604020202020204" pitchFamily="34" charset="0"/>
              <a:buChar char="•"/>
            </a:pPr>
            <a:r>
              <a:rPr lang="zh-CN" altLang="en-US" sz="1400" b="1" dirty="0"/>
              <a:t>合作方传播资源：</a:t>
            </a:r>
            <a:r>
              <a:rPr lang="zh-CN" altLang="en-US" sz="1400" dirty="0"/>
              <a:t>合作媒体</a:t>
            </a:r>
            <a:r>
              <a:rPr lang="en-US" altLang="zh-CN" sz="1400" dirty="0"/>
              <a:t>/</a:t>
            </a:r>
            <a:r>
              <a:rPr lang="zh-CN" altLang="en-US" sz="1400" dirty="0"/>
              <a:t>企业的传播资源</a:t>
            </a:r>
            <a:endParaRPr lang="en-US" altLang="zh-CN" sz="1400" dirty="0"/>
          </a:p>
        </p:txBody>
      </p:sp>
      <p:cxnSp>
        <p:nvCxnSpPr>
          <p:cNvPr id="127" name="直接连接符 126">
            <a:extLst>
              <a:ext uri="{FF2B5EF4-FFF2-40B4-BE49-F238E27FC236}">
                <a16:creationId xmlns:a16="http://schemas.microsoft.com/office/drawing/2014/main" id="{1EFB1C3A-EDD9-413E-8684-B0A700A4DD7C}"/>
              </a:ext>
            </a:extLst>
          </p:cNvPr>
          <p:cNvCxnSpPr>
            <a:cxnSpLocks/>
          </p:cNvCxnSpPr>
          <p:nvPr/>
        </p:nvCxnSpPr>
        <p:spPr>
          <a:xfrm>
            <a:off x="217152" y="4049501"/>
            <a:ext cx="1131603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28" name="ïṣľîḍé">
            <a:extLst>
              <a:ext uri="{FF2B5EF4-FFF2-40B4-BE49-F238E27FC236}">
                <a16:creationId xmlns:a16="http://schemas.microsoft.com/office/drawing/2014/main" id="{4615E69E-3F38-4ED2-AEE3-78AFF7DAF394}"/>
              </a:ext>
            </a:extLst>
          </p:cNvPr>
          <p:cNvSpPr/>
          <p:nvPr/>
        </p:nvSpPr>
        <p:spPr bwMode="auto">
          <a:xfrm>
            <a:off x="7315932" y="1870388"/>
            <a:ext cx="4191910" cy="195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zh-CN" altLang="en-US" sz="1400" b="1" dirty="0"/>
              <a:t>人才资源：</a:t>
            </a:r>
            <a:endParaRPr lang="en-US" altLang="zh-CN" sz="1400" b="1" dirty="0"/>
          </a:p>
          <a:p>
            <a:pPr marL="628639" lvl="1" indent="-171450">
              <a:lnSpc>
                <a:spcPct val="120000"/>
              </a:lnSpc>
              <a:buFont typeface="Arial" panose="020B0604020202020204" pitchFamily="34" charset="0"/>
              <a:buChar char="•"/>
            </a:pPr>
            <a:r>
              <a:rPr lang="zh-CN" altLang="en-US" sz="1400" dirty="0"/>
              <a:t>阿里内部牵线代运营专家帮助运营水基金线上店铺</a:t>
            </a:r>
            <a:endParaRPr lang="en-US" altLang="zh-CN" sz="1400" dirty="0"/>
          </a:p>
          <a:p>
            <a:pPr marL="628639" lvl="1" indent="-171450">
              <a:lnSpc>
                <a:spcPct val="120000"/>
              </a:lnSpc>
              <a:buFont typeface="Arial" panose="020B0604020202020204" pitchFamily="34" charset="0"/>
              <a:buChar char="•"/>
            </a:pPr>
            <a:r>
              <a:rPr lang="zh-CN" altLang="en-US" sz="1400" dirty="0"/>
              <a:t>阿里内部员工担任活动志愿者或专业志愿者</a:t>
            </a:r>
            <a:endParaRPr lang="en-US" altLang="zh-CN" sz="1400" dirty="0"/>
          </a:p>
          <a:p>
            <a:pPr marL="171450" indent="-171450">
              <a:lnSpc>
                <a:spcPct val="120000"/>
              </a:lnSpc>
              <a:buFont typeface="Arial" panose="020B0604020202020204" pitchFamily="34" charset="0"/>
              <a:buChar char="•"/>
            </a:pPr>
            <a:r>
              <a:rPr lang="zh-CN" altLang="en-US" sz="1400" b="1" dirty="0"/>
              <a:t>技术资源：</a:t>
            </a:r>
            <a:endParaRPr lang="en-US" altLang="zh-CN" sz="1400" b="1" dirty="0"/>
          </a:p>
          <a:p>
            <a:pPr marL="628639" lvl="1" indent="-171450">
              <a:lnSpc>
                <a:spcPct val="120000"/>
              </a:lnSpc>
              <a:buFont typeface="Arial" panose="020B0604020202020204" pitchFamily="34" charset="0"/>
              <a:buChar char="•"/>
            </a:pPr>
            <a:r>
              <a:rPr lang="zh-CN" altLang="en-US" sz="1400" dirty="0"/>
              <a:t>阿里协助开发智慧护水平台小程序，前期可获农业数据，未来可实现产销对接</a:t>
            </a:r>
          </a:p>
        </p:txBody>
      </p:sp>
      <p:sp>
        <p:nvSpPr>
          <p:cNvPr id="129" name="矩形 128">
            <a:extLst>
              <a:ext uri="{FF2B5EF4-FFF2-40B4-BE49-F238E27FC236}">
                <a16:creationId xmlns:a16="http://schemas.microsoft.com/office/drawing/2014/main" id="{C117727D-B1C9-4324-9B9E-AAE036A12B90}"/>
              </a:ext>
            </a:extLst>
          </p:cNvPr>
          <p:cNvSpPr/>
          <p:nvPr/>
        </p:nvSpPr>
        <p:spPr>
          <a:xfrm>
            <a:off x="7315932" y="5809443"/>
            <a:ext cx="4193505" cy="523220"/>
          </a:xfrm>
          <a:prstGeom prst="rect">
            <a:avLst/>
          </a:prstGeom>
        </p:spPr>
        <p:txBody>
          <a:bodyPr wrap="square">
            <a:spAutoFit/>
          </a:bodyPr>
          <a:lstStyle/>
          <a:p>
            <a:pPr marL="285750" indent="-285750">
              <a:buFont typeface="Arial" panose="020B0604020202020204" pitchFamily="34" charset="0"/>
              <a:buChar char="•"/>
            </a:pPr>
            <a:r>
              <a:rPr lang="zh-CN" altLang="en-US" sz="1400" b="1" dirty="0"/>
              <a:t>运营支持：</a:t>
            </a:r>
            <a:r>
              <a:rPr lang="zh-CN" altLang="en-US" sz="1400" dirty="0"/>
              <a:t>包括资金设计和运营，后台支持（工商、税务、法律合同等），帮助购买产品</a:t>
            </a:r>
          </a:p>
        </p:txBody>
      </p:sp>
      <p:sp>
        <p:nvSpPr>
          <p:cNvPr id="130" name="矩形 129">
            <a:extLst>
              <a:ext uri="{FF2B5EF4-FFF2-40B4-BE49-F238E27FC236}">
                <a16:creationId xmlns:a16="http://schemas.microsoft.com/office/drawing/2014/main" id="{2D1F3F85-DB80-4C7C-B792-0844AFA9354C}"/>
              </a:ext>
            </a:extLst>
          </p:cNvPr>
          <p:cNvSpPr/>
          <p:nvPr/>
        </p:nvSpPr>
        <p:spPr>
          <a:xfrm>
            <a:off x="7315932" y="5045623"/>
            <a:ext cx="4188866" cy="738664"/>
          </a:xfrm>
          <a:prstGeom prst="rect">
            <a:avLst/>
          </a:prstGeom>
        </p:spPr>
        <p:txBody>
          <a:bodyPr wrap="square">
            <a:spAutoFit/>
          </a:bodyPr>
          <a:lstStyle/>
          <a:p>
            <a:pPr marL="285750" indent="-285750">
              <a:buFont typeface="Arial" panose="020B0604020202020204" pitchFamily="34" charset="0"/>
              <a:buChar char="•"/>
            </a:pPr>
            <a:r>
              <a:rPr lang="zh-CN" altLang="en-US" sz="1400" b="1" dirty="0"/>
              <a:t>运营支持：</a:t>
            </a:r>
            <a:r>
              <a:rPr lang="zh-CN" altLang="en-US" sz="1400" dirty="0"/>
              <a:t>定期跟进项目进度并与理事会定期沟通重点决策</a:t>
            </a:r>
            <a:endParaRPr lang="en-US" altLang="zh-CN" sz="1400" dirty="0"/>
          </a:p>
          <a:p>
            <a:pPr marL="285750" indent="-285750">
              <a:buFont typeface="Arial" panose="020B0604020202020204" pitchFamily="34" charset="0"/>
              <a:buChar char="•"/>
            </a:pPr>
            <a:r>
              <a:rPr lang="zh-CN" altLang="en-US" sz="1400" b="1" dirty="0"/>
              <a:t>人员支持：</a:t>
            </a:r>
            <a:r>
              <a:rPr lang="zh-CN" altLang="en-US" sz="1400" dirty="0"/>
              <a:t>浙江分公司员工担任志愿者</a:t>
            </a:r>
          </a:p>
        </p:txBody>
      </p:sp>
      <p:pic>
        <p:nvPicPr>
          <p:cNvPr id="131" name="图片 130">
            <a:extLst>
              <a:ext uri="{FF2B5EF4-FFF2-40B4-BE49-F238E27FC236}">
                <a16:creationId xmlns:a16="http://schemas.microsoft.com/office/drawing/2014/main" id="{E54A71B3-2456-4F0A-A888-09515595A50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0455" y="4012522"/>
            <a:ext cx="1893633" cy="946817"/>
          </a:xfrm>
          <a:prstGeom prst="rect">
            <a:avLst/>
          </a:prstGeom>
        </p:spPr>
      </p:pic>
      <p:sp>
        <p:nvSpPr>
          <p:cNvPr id="132" name="矩形 131">
            <a:extLst>
              <a:ext uri="{FF2B5EF4-FFF2-40B4-BE49-F238E27FC236}">
                <a16:creationId xmlns:a16="http://schemas.microsoft.com/office/drawing/2014/main" id="{6947F4C5-989F-4959-90DA-553150E1D928}"/>
              </a:ext>
            </a:extLst>
          </p:cNvPr>
          <p:cNvSpPr/>
          <p:nvPr/>
        </p:nvSpPr>
        <p:spPr>
          <a:xfrm>
            <a:off x="7315932" y="4119397"/>
            <a:ext cx="4191910" cy="523220"/>
          </a:xfrm>
          <a:prstGeom prst="rect">
            <a:avLst/>
          </a:prstGeom>
        </p:spPr>
        <p:txBody>
          <a:bodyPr wrap="square">
            <a:spAutoFit/>
          </a:bodyPr>
          <a:lstStyle/>
          <a:p>
            <a:pPr marL="285750" indent="-285750">
              <a:buFont typeface="Arial" panose="020B0604020202020204" pitchFamily="34" charset="0"/>
              <a:buChar char="•"/>
            </a:pPr>
            <a:r>
              <a:rPr lang="zh-CN" altLang="en-US" sz="1400" b="1" dirty="0"/>
              <a:t>专家支持：</a:t>
            </a:r>
            <a:r>
              <a:rPr lang="zh-CN" altLang="en-US" sz="1400" dirty="0"/>
              <a:t>提供生态友好产业发展咨询、保护策略咨询和效果评估</a:t>
            </a:r>
          </a:p>
        </p:txBody>
      </p:sp>
      <p:pic>
        <p:nvPicPr>
          <p:cNvPr id="133" name="图片 132">
            <a:extLst>
              <a:ext uri="{FF2B5EF4-FFF2-40B4-BE49-F238E27FC236}">
                <a16:creationId xmlns:a16="http://schemas.microsoft.com/office/drawing/2014/main" id="{219A4CFD-02CD-4F39-A993-18AA6250623F}"/>
              </a:ext>
            </a:extLst>
          </p:cNvPr>
          <p:cNvPicPr>
            <a:picLocks noChangeAspect="1"/>
          </p:cNvPicPr>
          <p:nvPr/>
        </p:nvPicPr>
        <p:blipFill rotWithShape="1">
          <a:blip r:embed="rId4"/>
          <a:srcRect t="40999" b="39809"/>
          <a:stretch/>
        </p:blipFill>
        <p:spPr>
          <a:xfrm>
            <a:off x="-156229" y="2632909"/>
            <a:ext cx="2667000" cy="511865"/>
          </a:xfrm>
          <a:prstGeom prst="rect">
            <a:avLst/>
          </a:prstGeom>
        </p:spPr>
      </p:pic>
      <p:cxnSp>
        <p:nvCxnSpPr>
          <p:cNvPr id="134" name="直接连接符 133">
            <a:extLst>
              <a:ext uri="{FF2B5EF4-FFF2-40B4-BE49-F238E27FC236}">
                <a16:creationId xmlns:a16="http://schemas.microsoft.com/office/drawing/2014/main" id="{6A9EA13D-A553-4D49-A727-02AE3E97BFE5}"/>
              </a:ext>
            </a:extLst>
          </p:cNvPr>
          <p:cNvCxnSpPr>
            <a:cxnSpLocks/>
          </p:cNvCxnSpPr>
          <p:nvPr/>
        </p:nvCxnSpPr>
        <p:spPr>
          <a:xfrm>
            <a:off x="217152" y="5042464"/>
            <a:ext cx="1131603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35" name="ïṣľîḍé">
            <a:extLst>
              <a:ext uri="{FF2B5EF4-FFF2-40B4-BE49-F238E27FC236}">
                <a16:creationId xmlns:a16="http://schemas.microsoft.com/office/drawing/2014/main" id="{5E0EFBEC-4E54-42B8-B9B4-237B139D66C3}"/>
              </a:ext>
            </a:extLst>
          </p:cNvPr>
          <p:cNvSpPr/>
          <p:nvPr/>
        </p:nvSpPr>
        <p:spPr bwMode="auto">
          <a:xfrm>
            <a:off x="2510770" y="5079455"/>
            <a:ext cx="3937088" cy="1074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zh-CN" altLang="en-US" sz="1400" b="1" dirty="0"/>
              <a:t>自有传播资源：</a:t>
            </a:r>
            <a:r>
              <a:rPr lang="zh-CN" altLang="en-US" sz="1400" dirty="0"/>
              <a:t>民生人寿保险公益基金会新媒体账号（微信公众号）宣传</a:t>
            </a:r>
            <a:endParaRPr lang="en-US" altLang="zh-CN" sz="1400" dirty="0"/>
          </a:p>
          <a:p>
            <a:pPr>
              <a:lnSpc>
                <a:spcPct val="120000"/>
              </a:lnSpc>
            </a:pPr>
            <a:endParaRPr lang="en-US" altLang="zh-CN" sz="1400" dirty="0"/>
          </a:p>
          <a:p>
            <a:pPr marL="171450" indent="-171450">
              <a:lnSpc>
                <a:spcPct val="120000"/>
              </a:lnSpc>
              <a:buFont typeface="Arial" panose="020B0604020202020204" pitchFamily="34" charset="0"/>
              <a:buChar char="•"/>
            </a:pPr>
            <a:r>
              <a:rPr lang="zh-CN" altLang="en-US" sz="1400" b="1" dirty="0"/>
              <a:t>自有传播资源：</a:t>
            </a:r>
            <a:r>
              <a:rPr lang="zh-CN" altLang="en-US" sz="1400" dirty="0"/>
              <a:t>自有万向信托公众号宣传</a:t>
            </a:r>
            <a:endParaRPr lang="en-US" altLang="zh-CN" sz="1400" dirty="0"/>
          </a:p>
        </p:txBody>
      </p:sp>
      <p:cxnSp>
        <p:nvCxnSpPr>
          <p:cNvPr id="136" name="直接连接符 135">
            <a:extLst>
              <a:ext uri="{FF2B5EF4-FFF2-40B4-BE49-F238E27FC236}">
                <a16:creationId xmlns:a16="http://schemas.microsoft.com/office/drawing/2014/main" id="{34ED8CEB-380A-4A75-849F-0DE81A7875F4}"/>
              </a:ext>
            </a:extLst>
          </p:cNvPr>
          <p:cNvCxnSpPr>
            <a:cxnSpLocks/>
          </p:cNvCxnSpPr>
          <p:nvPr/>
        </p:nvCxnSpPr>
        <p:spPr>
          <a:xfrm>
            <a:off x="217152" y="5776268"/>
            <a:ext cx="1131603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137" name="图片 136">
            <a:extLst>
              <a:ext uri="{FF2B5EF4-FFF2-40B4-BE49-F238E27FC236}">
                <a16:creationId xmlns:a16="http://schemas.microsoft.com/office/drawing/2014/main" id="{1B128091-82E1-4EE3-A6D5-A3B10C0DD09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12922" y="5065476"/>
            <a:ext cx="1128699" cy="686040"/>
          </a:xfrm>
          <a:prstGeom prst="rect">
            <a:avLst/>
          </a:prstGeom>
        </p:spPr>
      </p:pic>
    </p:spTree>
    <p:extLst>
      <p:ext uri="{BB962C8B-B14F-4D97-AF65-F5344CB8AC3E}">
        <p14:creationId xmlns:p14="http://schemas.microsoft.com/office/powerpoint/2010/main" val="1113568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24CA2-0F31-49FD-B07E-B7A9E5B95063}"/>
              </a:ext>
            </a:extLst>
          </p:cNvPr>
          <p:cNvSpPr>
            <a:spLocks noGrp="1"/>
          </p:cNvSpPr>
          <p:nvPr>
            <p:ph type="title"/>
          </p:nvPr>
        </p:nvSpPr>
        <p:spPr>
          <a:xfrm>
            <a:off x="601434" y="438604"/>
            <a:ext cx="10931754" cy="460800"/>
          </a:xfrm>
        </p:spPr>
        <p:txBody>
          <a:bodyPr>
            <a:noAutofit/>
          </a:bodyPr>
          <a:lstStyle/>
          <a:p>
            <a:r>
              <a:rPr lang="zh-CN" altLang="en-US" dirty="0"/>
              <a:t>自有传播方面，水基金已有部分线上宣传渠道，并成功举办数场大型线下活动</a:t>
            </a:r>
            <a:endParaRPr lang="ca-ES" dirty="0"/>
          </a:p>
        </p:txBody>
      </p:sp>
      <p:sp>
        <p:nvSpPr>
          <p:cNvPr id="3" name="灯片编号占位符 2">
            <a:extLst>
              <a:ext uri="{FF2B5EF4-FFF2-40B4-BE49-F238E27FC236}">
                <a16:creationId xmlns:a16="http://schemas.microsoft.com/office/drawing/2014/main" id="{121F4090-03D2-4FB7-9A90-CF5C0126C3FC}"/>
              </a:ext>
            </a:extLst>
          </p:cNvPr>
          <p:cNvSpPr>
            <a:spLocks noGrp="1"/>
          </p:cNvSpPr>
          <p:nvPr>
            <p:ph type="sldNum" sz="quarter" idx="14"/>
          </p:nvPr>
        </p:nvSpPr>
        <p:spPr/>
        <p:txBody>
          <a:bodyPr/>
          <a:lstStyle/>
          <a:p>
            <a:fld id="{E6049C3D-CCF1-41B9-A681-D61E0CAE4A17}" type="slidenum">
              <a:rPr lang="en-US" altLang="zh-CN" smtClean="0"/>
              <a:pPr/>
              <a:t>23</a:t>
            </a:fld>
            <a:endParaRPr lang="en-US" dirty="0"/>
          </a:p>
        </p:txBody>
      </p:sp>
      <p:sp>
        <p:nvSpPr>
          <p:cNvPr id="4" name="文本占位符 3">
            <a:extLst>
              <a:ext uri="{FF2B5EF4-FFF2-40B4-BE49-F238E27FC236}">
                <a16:creationId xmlns:a16="http://schemas.microsoft.com/office/drawing/2014/main" id="{6627DAC1-7DC5-47B2-99C3-81D1CEFD6052}"/>
              </a:ext>
            </a:extLst>
          </p:cNvPr>
          <p:cNvSpPr>
            <a:spLocks noGrp="1"/>
          </p:cNvSpPr>
          <p:nvPr>
            <p:ph type="body" sz="quarter" idx="15"/>
          </p:nvPr>
        </p:nvSpPr>
        <p:spPr/>
        <p:txBody>
          <a:bodyPr/>
          <a:lstStyle/>
          <a:p>
            <a:endParaRPr lang="ca-ES"/>
          </a:p>
        </p:txBody>
      </p:sp>
      <p:sp>
        <p:nvSpPr>
          <p:cNvPr id="22" name="矩形 21">
            <a:extLst>
              <a:ext uri="{FF2B5EF4-FFF2-40B4-BE49-F238E27FC236}">
                <a16:creationId xmlns:a16="http://schemas.microsoft.com/office/drawing/2014/main" id="{38D90EE8-2ED5-4F8E-A70F-A8C3CA4A69F5}"/>
              </a:ext>
            </a:extLst>
          </p:cNvPr>
          <p:cNvSpPr/>
          <p:nvPr/>
        </p:nvSpPr>
        <p:spPr>
          <a:xfrm>
            <a:off x="1244465" y="1008048"/>
            <a:ext cx="6660596" cy="344877"/>
          </a:xfrm>
          <a:prstGeom prst="rect">
            <a:avLst/>
          </a:prstGeom>
          <a:solidFill>
            <a:srgbClr val="3E89D8"/>
          </a:solidFill>
          <a:ln>
            <a:solidFill>
              <a:srgbClr val="3E8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传播现状</a:t>
            </a:r>
          </a:p>
        </p:txBody>
      </p:sp>
      <p:sp>
        <p:nvSpPr>
          <p:cNvPr id="23" name="矩形 22">
            <a:extLst>
              <a:ext uri="{FF2B5EF4-FFF2-40B4-BE49-F238E27FC236}">
                <a16:creationId xmlns:a16="http://schemas.microsoft.com/office/drawing/2014/main" id="{8E20DE06-8491-4DE9-A549-B5DAE8FA14C7}"/>
              </a:ext>
            </a:extLst>
          </p:cNvPr>
          <p:cNvSpPr/>
          <p:nvPr/>
        </p:nvSpPr>
        <p:spPr>
          <a:xfrm>
            <a:off x="8243888" y="1011055"/>
            <a:ext cx="3298924" cy="341870"/>
          </a:xfrm>
          <a:prstGeom prst="rect">
            <a:avLst/>
          </a:prstGeom>
          <a:solidFill>
            <a:srgbClr val="3E89D8"/>
          </a:solidFill>
          <a:ln>
            <a:solidFill>
              <a:srgbClr val="3E8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传播痛点</a:t>
            </a:r>
          </a:p>
        </p:txBody>
      </p:sp>
      <p:sp>
        <p:nvSpPr>
          <p:cNvPr id="24" name="矩形 23">
            <a:extLst>
              <a:ext uri="{FF2B5EF4-FFF2-40B4-BE49-F238E27FC236}">
                <a16:creationId xmlns:a16="http://schemas.microsoft.com/office/drawing/2014/main" id="{336253BF-D9BC-4CE5-A819-006ED36D6F27}"/>
              </a:ext>
            </a:extLst>
          </p:cNvPr>
          <p:cNvSpPr/>
          <p:nvPr/>
        </p:nvSpPr>
        <p:spPr>
          <a:xfrm>
            <a:off x="1243401" y="1436673"/>
            <a:ext cx="6661660" cy="2358544"/>
          </a:xfrm>
          <a:prstGeom prst="rect">
            <a:avLst/>
          </a:prstGeom>
          <a:no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文本框 24">
            <a:extLst>
              <a:ext uri="{FF2B5EF4-FFF2-40B4-BE49-F238E27FC236}">
                <a16:creationId xmlns:a16="http://schemas.microsoft.com/office/drawing/2014/main" id="{B148FC19-B5F8-4672-896F-6CDFB06596D0}"/>
              </a:ext>
            </a:extLst>
          </p:cNvPr>
          <p:cNvSpPr txBox="1"/>
          <p:nvPr/>
        </p:nvSpPr>
        <p:spPr>
          <a:xfrm>
            <a:off x="8315991" y="1659285"/>
            <a:ext cx="3031958" cy="3754874"/>
          </a:xfrm>
          <a:prstGeom prst="rect">
            <a:avLst/>
          </a:prstGeom>
          <a:noFill/>
        </p:spPr>
        <p:txBody>
          <a:bodyPr wrap="square" rtlCol="0">
            <a:spAutoFit/>
          </a:bodyPr>
          <a:lstStyle/>
          <a:p>
            <a:pPr>
              <a:buClr>
                <a:srgbClr val="2D97C8"/>
              </a:buClr>
            </a:pPr>
            <a:r>
              <a:rPr lang="zh-CN" altLang="en-US" sz="1400" b="1" u="sng" dirty="0">
                <a:cs typeface="+mn-ea"/>
                <a:sym typeface="+mn-lt"/>
              </a:rPr>
              <a:t>宣传影响力：</a:t>
            </a:r>
            <a:endParaRPr lang="en-US" altLang="zh-CN" sz="1400" b="1" u="sng" dirty="0">
              <a:cs typeface="+mn-ea"/>
              <a:sym typeface="+mn-lt"/>
            </a:endParaRPr>
          </a:p>
          <a:p>
            <a:pPr marL="285750" indent="-285750">
              <a:buClr>
                <a:srgbClr val="2D97C8"/>
              </a:buClr>
              <a:buFont typeface="Arial" panose="020B0604020202020204" pitchFamily="34" charset="0"/>
              <a:buChar char="•"/>
            </a:pPr>
            <a:r>
              <a:rPr lang="zh-CN" altLang="en-US" sz="1400" dirty="0">
                <a:cs typeface="+mn-ea"/>
                <a:sym typeface="+mn-lt"/>
              </a:rPr>
              <a:t>线上宣传影响力有限</a:t>
            </a:r>
            <a:endParaRPr lang="en-US" altLang="zh-CN" sz="1400" dirty="0">
              <a:cs typeface="+mn-ea"/>
              <a:sym typeface="+mn-lt"/>
            </a:endParaRPr>
          </a:p>
          <a:p>
            <a:pPr marL="285750" indent="-285750">
              <a:buClr>
                <a:srgbClr val="2D97C8"/>
              </a:buClr>
              <a:buFont typeface="Arial" panose="020B0604020202020204" pitchFamily="34" charset="0"/>
              <a:buChar char="•"/>
            </a:pPr>
            <a:endParaRPr lang="en-US" altLang="zh-CN" sz="1400" dirty="0">
              <a:cs typeface="+mn-ea"/>
              <a:sym typeface="+mn-lt"/>
            </a:endParaRPr>
          </a:p>
          <a:p>
            <a:pPr marL="285750" indent="-285750">
              <a:buClr>
                <a:srgbClr val="2D97C8"/>
              </a:buClr>
              <a:buFont typeface="Arial" panose="020B0604020202020204" pitchFamily="34" charset="0"/>
              <a:buChar char="•"/>
            </a:pPr>
            <a:endParaRPr lang="en-US" altLang="zh-CN" sz="1400" dirty="0">
              <a:cs typeface="+mn-ea"/>
              <a:sym typeface="+mn-lt"/>
            </a:endParaRPr>
          </a:p>
          <a:p>
            <a:pPr marL="285750" indent="-285750">
              <a:buClr>
                <a:srgbClr val="2D97C8"/>
              </a:buClr>
              <a:buFont typeface="Arial" panose="020B0604020202020204" pitchFamily="34" charset="0"/>
              <a:buChar char="•"/>
            </a:pPr>
            <a:endParaRPr lang="en-US" altLang="zh-CN" sz="1400" dirty="0">
              <a:cs typeface="+mn-ea"/>
              <a:sym typeface="+mn-lt"/>
            </a:endParaRPr>
          </a:p>
          <a:p>
            <a:pPr>
              <a:buClr>
                <a:srgbClr val="2D97C8"/>
              </a:buClr>
            </a:pPr>
            <a:r>
              <a:rPr lang="zh-CN" altLang="en-US" sz="1400" b="1" u="sng" dirty="0">
                <a:cs typeface="+mn-ea"/>
                <a:sym typeface="+mn-lt"/>
              </a:rPr>
              <a:t>合作与创新：</a:t>
            </a:r>
            <a:endParaRPr lang="en-US" altLang="zh-CN" sz="1400" b="1" u="sng" dirty="0">
              <a:cs typeface="+mn-ea"/>
              <a:sym typeface="+mn-lt"/>
            </a:endParaRPr>
          </a:p>
          <a:p>
            <a:pPr marL="285750" indent="-285750">
              <a:buClr>
                <a:srgbClr val="2D97C8"/>
              </a:buClr>
              <a:buFont typeface="Arial" panose="020B0604020202020204" pitchFamily="34" charset="0"/>
              <a:buChar char="•"/>
            </a:pPr>
            <a:r>
              <a:rPr lang="zh-CN" altLang="en-US" sz="1400" dirty="0">
                <a:cs typeface="+mn-ea"/>
                <a:sym typeface="+mn-lt"/>
              </a:rPr>
              <a:t>缺少创新性产品和以此开展的具有影响力的宣传活动</a:t>
            </a:r>
            <a:endParaRPr lang="en-US" altLang="zh-CN" sz="1400" dirty="0">
              <a:cs typeface="+mn-ea"/>
              <a:sym typeface="+mn-lt"/>
            </a:endParaRPr>
          </a:p>
          <a:p>
            <a:pPr marL="285750" indent="-285750">
              <a:buClr>
                <a:srgbClr val="2D97C8"/>
              </a:buClr>
              <a:buFont typeface="Arial" panose="020B0604020202020204" pitchFamily="34" charset="0"/>
              <a:buChar char="•"/>
            </a:pPr>
            <a:r>
              <a:rPr lang="zh-CN" altLang="en-US" sz="1400" dirty="0">
                <a:cs typeface="+mn-ea"/>
                <a:sym typeface="+mn-lt"/>
              </a:rPr>
              <a:t>企业合作有限，可挖掘的企业资源有待利用</a:t>
            </a:r>
            <a:endParaRPr lang="en-US" altLang="zh-CN" sz="1400" dirty="0">
              <a:cs typeface="+mn-ea"/>
              <a:sym typeface="+mn-lt"/>
            </a:endParaRPr>
          </a:p>
          <a:p>
            <a:pPr marL="285750" indent="-285750">
              <a:buClr>
                <a:srgbClr val="2D97C8"/>
              </a:buClr>
              <a:buFont typeface="Arial" panose="020B0604020202020204" pitchFamily="34" charset="0"/>
              <a:buChar char="•"/>
            </a:pPr>
            <a:endParaRPr lang="en-US" altLang="zh-CN" sz="1400" dirty="0">
              <a:cs typeface="+mn-ea"/>
              <a:sym typeface="+mn-lt"/>
            </a:endParaRPr>
          </a:p>
          <a:p>
            <a:pPr marL="285750" indent="-285750">
              <a:buClr>
                <a:srgbClr val="2D97C8"/>
              </a:buClr>
              <a:buFont typeface="Arial" panose="020B0604020202020204" pitchFamily="34" charset="0"/>
              <a:buChar char="•"/>
            </a:pPr>
            <a:endParaRPr lang="en-US" altLang="zh-CN" sz="1400" dirty="0">
              <a:cs typeface="+mn-ea"/>
              <a:sym typeface="+mn-lt"/>
            </a:endParaRPr>
          </a:p>
          <a:p>
            <a:pPr marL="285750" indent="-285750">
              <a:buClr>
                <a:srgbClr val="2D97C8"/>
              </a:buClr>
              <a:buFont typeface="Arial" panose="020B0604020202020204" pitchFamily="34" charset="0"/>
              <a:buChar char="•"/>
            </a:pPr>
            <a:endParaRPr lang="en-US" altLang="zh-CN" sz="1400" dirty="0">
              <a:cs typeface="+mn-ea"/>
              <a:sym typeface="+mn-lt"/>
            </a:endParaRPr>
          </a:p>
          <a:p>
            <a:pPr>
              <a:buClr>
                <a:srgbClr val="2D97C8"/>
              </a:buClr>
            </a:pPr>
            <a:r>
              <a:rPr lang="zh-CN" altLang="en-US" sz="1400" b="1" u="sng" dirty="0">
                <a:cs typeface="+mn-ea"/>
                <a:sym typeface="+mn-lt"/>
              </a:rPr>
              <a:t>公益合作环境：</a:t>
            </a:r>
            <a:endParaRPr lang="en-US" altLang="zh-CN" sz="1400" b="1" u="sng" dirty="0">
              <a:cs typeface="+mn-ea"/>
              <a:sym typeface="+mn-lt"/>
            </a:endParaRPr>
          </a:p>
          <a:p>
            <a:pPr marL="285750" indent="-285750">
              <a:buClr>
                <a:srgbClr val="2D97C8"/>
              </a:buClr>
              <a:buFont typeface="Arial" panose="020B0604020202020204" pitchFamily="34" charset="0"/>
              <a:buChar char="•"/>
            </a:pPr>
            <a:r>
              <a:rPr lang="zh-CN" altLang="zh-CN" sz="1400" dirty="0">
                <a:cs typeface="+mn-ea"/>
                <a:sym typeface="+mn-lt"/>
              </a:rPr>
              <a:t>商业公司仍缺乏商业成功经验的的引领者</a:t>
            </a:r>
            <a:r>
              <a:rPr lang="zh-CN" altLang="en-US" sz="1400" dirty="0">
                <a:cs typeface="+mn-ea"/>
                <a:sym typeface="+mn-lt"/>
              </a:rPr>
              <a:t>，与公益组织产生更多合作的可能</a:t>
            </a:r>
          </a:p>
        </p:txBody>
      </p:sp>
      <p:sp>
        <p:nvSpPr>
          <p:cNvPr id="26" name="矩形 25">
            <a:extLst>
              <a:ext uri="{FF2B5EF4-FFF2-40B4-BE49-F238E27FC236}">
                <a16:creationId xmlns:a16="http://schemas.microsoft.com/office/drawing/2014/main" id="{ADD4CEC5-A72A-4675-B3EC-54CDFE8C4B7D}"/>
              </a:ext>
            </a:extLst>
          </p:cNvPr>
          <p:cNvSpPr/>
          <p:nvPr/>
        </p:nvSpPr>
        <p:spPr>
          <a:xfrm>
            <a:off x="8243888" y="1435874"/>
            <a:ext cx="3298924" cy="4852076"/>
          </a:xfrm>
          <a:prstGeom prst="rect">
            <a:avLst/>
          </a:prstGeom>
          <a:no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5A6A25A9-8F4F-4736-8BF0-CCEDDF92B937}"/>
              </a:ext>
            </a:extLst>
          </p:cNvPr>
          <p:cNvSpPr/>
          <p:nvPr/>
        </p:nvSpPr>
        <p:spPr>
          <a:xfrm>
            <a:off x="1244465" y="3929406"/>
            <a:ext cx="6661660" cy="2358544"/>
          </a:xfrm>
          <a:prstGeom prst="rect">
            <a:avLst/>
          </a:prstGeom>
          <a:no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F2CCD314-6E48-4D0D-85B4-55BB897944FB}"/>
              </a:ext>
            </a:extLst>
          </p:cNvPr>
          <p:cNvSpPr/>
          <p:nvPr/>
        </p:nvSpPr>
        <p:spPr>
          <a:xfrm>
            <a:off x="658813" y="1436673"/>
            <a:ext cx="403607" cy="2358544"/>
          </a:xfrm>
          <a:prstGeom prst="rect">
            <a:avLst/>
          </a:prstGeom>
          <a:solidFill>
            <a:srgbClr val="7EC8E4"/>
          </a:solidFill>
          <a:ln>
            <a:solidFill>
              <a:srgbClr val="7EC8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线上渠道</a:t>
            </a:r>
          </a:p>
        </p:txBody>
      </p:sp>
      <p:sp>
        <p:nvSpPr>
          <p:cNvPr id="29" name="矩形 28">
            <a:extLst>
              <a:ext uri="{FF2B5EF4-FFF2-40B4-BE49-F238E27FC236}">
                <a16:creationId xmlns:a16="http://schemas.microsoft.com/office/drawing/2014/main" id="{3549612F-A8ED-468E-8DE7-579D48A66081}"/>
              </a:ext>
            </a:extLst>
          </p:cNvPr>
          <p:cNvSpPr/>
          <p:nvPr/>
        </p:nvSpPr>
        <p:spPr>
          <a:xfrm>
            <a:off x="658813" y="3929406"/>
            <a:ext cx="403607" cy="2358544"/>
          </a:xfrm>
          <a:prstGeom prst="rect">
            <a:avLst/>
          </a:prstGeom>
          <a:solidFill>
            <a:srgbClr val="7EC8E4"/>
          </a:solidFill>
          <a:ln>
            <a:solidFill>
              <a:srgbClr val="7EC8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线下渠道</a:t>
            </a:r>
          </a:p>
        </p:txBody>
      </p:sp>
      <p:sp>
        <p:nvSpPr>
          <p:cNvPr id="30" name="文本框 29">
            <a:extLst>
              <a:ext uri="{FF2B5EF4-FFF2-40B4-BE49-F238E27FC236}">
                <a16:creationId xmlns:a16="http://schemas.microsoft.com/office/drawing/2014/main" id="{66831F7C-6FC0-4C96-89D5-6DB6C5860B87}"/>
              </a:ext>
            </a:extLst>
          </p:cNvPr>
          <p:cNvSpPr txBox="1"/>
          <p:nvPr/>
        </p:nvSpPr>
        <p:spPr>
          <a:xfrm>
            <a:off x="1895475" y="1604532"/>
            <a:ext cx="6046310" cy="2246769"/>
          </a:xfrm>
          <a:prstGeom prst="rect">
            <a:avLst/>
          </a:prstGeom>
          <a:noFill/>
        </p:spPr>
        <p:txBody>
          <a:bodyPr wrap="square" rtlCol="0">
            <a:spAutoFit/>
          </a:bodyPr>
          <a:lstStyle/>
          <a:p>
            <a:r>
              <a:rPr lang="zh-CN" altLang="en-US" sz="1400" u="sng" dirty="0">
                <a:cs typeface="+mn-ea"/>
                <a:sym typeface="+mn-lt"/>
              </a:rPr>
              <a:t>“</a:t>
            </a:r>
            <a:r>
              <a:rPr lang="zh-CN" altLang="en-US" sz="1400" b="1" u="sng" dirty="0">
                <a:cs typeface="+mn-ea"/>
                <a:sym typeface="+mn-lt"/>
              </a:rPr>
              <a:t>千岛湖水源保护”微信公众号、微博和抖音：</a:t>
            </a:r>
            <a:endParaRPr lang="en-US" altLang="zh-CN" sz="1400" b="1" u="sng" dirty="0">
              <a:cs typeface="+mn-ea"/>
              <a:sym typeface="+mn-lt"/>
            </a:endParaRPr>
          </a:p>
          <a:p>
            <a:pPr marL="285750" indent="-285750">
              <a:buFont typeface="Arial" panose="020B0604020202020204" pitchFamily="34" charset="0"/>
              <a:buChar char="•"/>
            </a:pPr>
            <a:r>
              <a:rPr lang="zh-CN" altLang="zh-CN" sz="1400" dirty="0">
                <a:cs typeface="+mn-ea"/>
                <a:sym typeface="+mn-lt"/>
              </a:rPr>
              <a:t>公众号发布原创文章</a:t>
            </a:r>
            <a:r>
              <a:rPr lang="en-US" altLang="zh-CN" sz="1400" dirty="0">
                <a:cs typeface="+mn-ea"/>
                <a:sym typeface="+mn-lt"/>
              </a:rPr>
              <a:t>28</a:t>
            </a:r>
            <a:r>
              <a:rPr lang="zh-CN" altLang="zh-CN" sz="1400" dirty="0">
                <a:cs typeface="+mn-ea"/>
                <a:sym typeface="+mn-lt"/>
              </a:rPr>
              <a:t>篇，累计阅读量</a:t>
            </a:r>
            <a:r>
              <a:rPr lang="en-US" altLang="zh-CN" sz="1400" dirty="0">
                <a:cs typeface="+mn-ea"/>
                <a:sym typeface="+mn-lt"/>
              </a:rPr>
              <a:t>9466</a:t>
            </a:r>
            <a:r>
              <a:rPr lang="zh-CN" altLang="en-US" sz="1400" dirty="0">
                <a:cs typeface="+mn-ea"/>
                <a:sym typeface="+mn-lt"/>
              </a:rPr>
              <a:t>；</a:t>
            </a:r>
            <a:r>
              <a:rPr lang="zh-CN" altLang="zh-CN" sz="1400" dirty="0">
                <a:cs typeface="+mn-ea"/>
                <a:sym typeface="+mn-lt"/>
              </a:rPr>
              <a:t>微博更新原创内容及视频</a:t>
            </a:r>
            <a:r>
              <a:rPr lang="en-US" altLang="zh-CN" sz="1400" dirty="0">
                <a:cs typeface="+mn-ea"/>
                <a:sym typeface="+mn-lt"/>
              </a:rPr>
              <a:t>79</a:t>
            </a:r>
            <a:r>
              <a:rPr lang="zh-CN" altLang="zh-CN" sz="1400" dirty="0">
                <a:cs typeface="+mn-ea"/>
                <a:sym typeface="+mn-lt"/>
              </a:rPr>
              <a:t>条，累计阅读量</a:t>
            </a:r>
            <a:r>
              <a:rPr lang="en-US" altLang="zh-CN" sz="1400" dirty="0">
                <a:cs typeface="+mn-ea"/>
                <a:sym typeface="+mn-lt"/>
              </a:rPr>
              <a:t>112377</a:t>
            </a:r>
            <a:r>
              <a:rPr lang="zh-CN" altLang="zh-CN" sz="1400" dirty="0">
                <a:cs typeface="+mn-ea"/>
                <a:sym typeface="+mn-lt"/>
              </a:rPr>
              <a:t>。抖音发布原创视频</a:t>
            </a:r>
            <a:r>
              <a:rPr lang="en-US" altLang="zh-CN" sz="1400" dirty="0">
                <a:cs typeface="+mn-ea"/>
                <a:sym typeface="+mn-lt"/>
              </a:rPr>
              <a:t>49</a:t>
            </a:r>
            <a:r>
              <a:rPr lang="zh-CN" altLang="zh-CN" sz="1400" dirty="0">
                <a:cs typeface="+mn-ea"/>
                <a:sym typeface="+mn-lt"/>
              </a:rPr>
              <a:t>条，累计点击量</a:t>
            </a:r>
            <a:r>
              <a:rPr lang="en-US" altLang="zh-CN" sz="1400" dirty="0">
                <a:cs typeface="+mn-ea"/>
                <a:sym typeface="+mn-lt"/>
              </a:rPr>
              <a:t>12032</a:t>
            </a:r>
          </a:p>
          <a:p>
            <a:r>
              <a:rPr lang="zh-CN" altLang="en-US" sz="1400" b="1" u="sng" dirty="0">
                <a:cs typeface="+mn-ea"/>
                <a:sym typeface="+mn-lt"/>
              </a:rPr>
              <a:t>线上淘宝店：</a:t>
            </a:r>
            <a:endParaRPr lang="en-US" altLang="zh-CN" sz="1400" b="1" u="sng" dirty="0">
              <a:cs typeface="+mn-ea"/>
              <a:sym typeface="+mn-lt"/>
            </a:endParaRPr>
          </a:p>
          <a:p>
            <a:pPr marL="285750" indent="-285750">
              <a:buFont typeface="Arial" panose="020B0604020202020204" pitchFamily="34" charset="0"/>
              <a:buChar char="•"/>
            </a:pPr>
            <a:r>
              <a:rPr lang="zh-CN" altLang="zh-CN" sz="1400" dirty="0">
                <a:cs typeface="+mn-ea"/>
              </a:rPr>
              <a:t>线上淘宝店委托专业店长运营</a:t>
            </a:r>
            <a:endParaRPr lang="en-US" altLang="zh-CN" sz="1400" dirty="0">
              <a:cs typeface="+mn-ea"/>
              <a:sym typeface="+mn-lt"/>
            </a:endParaRPr>
          </a:p>
          <a:p>
            <a:r>
              <a:rPr lang="zh-CN" altLang="en-US" sz="1400" b="1" u="sng" dirty="0">
                <a:cs typeface="+mn-ea"/>
                <a:sym typeface="+mn-lt"/>
              </a:rPr>
              <a:t>合作方渠道：</a:t>
            </a:r>
            <a:endParaRPr lang="en-US" altLang="zh-CN" sz="1400" b="1" u="sng" dirty="0">
              <a:cs typeface="+mn-ea"/>
              <a:sym typeface="+mn-lt"/>
            </a:endParaRPr>
          </a:p>
          <a:p>
            <a:pPr marL="285750" indent="-285750">
              <a:buFont typeface="Arial" panose="020B0604020202020204" pitchFamily="34" charset="0"/>
              <a:buChar char="•"/>
            </a:pPr>
            <a:r>
              <a:rPr lang="zh-CN" altLang="en-US" sz="1400" dirty="0">
                <a:cs typeface="+mn-ea"/>
                <a:sym typeface="+mn-lt"/>
              </a:rPr>
              <a:t>阿里巴巴：公众号、双微的联动报道；</a:t>
            </a:r>
            <a:endParaRPr lang="en-US" altLang="zh-CN" sz="1400" dirty="0">
              <a:cs typeface="+mn-ea"/>
              <a:sym typeface="+mn-lt"/>
            </a:endParaRPr>
          </a:p>
          <a:p>
            <a:pPr marL="285750" indent="-285750">
              <a:buFont typeface="Arial" panose="020B0604020202020204" pitchFamily="34" charset="0"/>
              <a:buChar char="•"/>
            </a:pPr>
            <a:r>
              <a:rPr lang="zh-CN" altLang="en-US" sz="1400" dirty="0">
                <a:cs typeface="+mn-ea"/>
                <a:sym typeface="+mn-lt"/>
              </a:rPr>
              <a:t>阿里巴巴帮助水基金加入“公益三小时平台”进行信息发布</a:t>
            </a:r>
            <a:endParaRPr lang="en-US" altLang="zh-CN" sz="1400" dirty="0">
              <a:cs typeface="+mn-ea"/>
              <a:sym typeface="+mn-lt"/>
            </a:endParaRPr>
          </a:p>
          <a:p>
            <a:pPr marL="285750" indent="-285750">
              <a:buFont typeface="Arial" panose="020B0604020202020204" pitchFamily="34" charset="0"/>
              <a:buChar char="•"/>
            </a:pPr>
            <a:r>
              <a:rPr lang="zh-CN" altLang="en-US" sz="1400" dirty="0">
                <a:cs typeface="+mn-ea"/>
                <a:sym typeface="+mn-lt"/>
              </a:rPr>
              <a:t>万向信托等合作方的线上宣传渠道</a:t>
            </a:r>
            <a:endParaRPr lang="en-US" altLang="zh-CN" sz="1400" dirty="0">
              <a:cs typeface="+mn-ea"/>
              <a:sym typeface="+mn-lt"/>
            </a:endParaRPr>
          </a:p>
          <a:p>
            <a:pPr>
              <a:buClr>
                <a:srgbClr val="2D97C8"/>
              </a:buClr>
            </a:pPr>
            <a:endParaRPr lang="zh-CN" altLang="en-US" sz="1400" dirty="0">
              <a:latin typeface="+mn-ea"/>
              <a:cs typeface="Heiti SC Light" charset="-122"/>
            </a:endParaRPr>
          </a:p>
        </p:txBody>
      </p:sp>
      <p:sp>
        <p:nvSpPr>
          <p:cNvPr id="31" name="文本框 30">
            <a:extLst>
              <a:ext uri="{FF2B5EF4-FFF2-40B4-BE49-F238E27FC236}">
                <a16:creationId xmlns:a16="http://schemas.microsoft.com/office/drawing/2014/main" id="{7FDDA948-C2F0-441D-9C59-04831FB61633}"/>
              </a:ext>
            </a:extLst>
          </p:cNvPr>
          <p:cNvSpPr txBox="1"/>
          <p:nvPr/>
        </p:nvSpPr>
        <p:spPr>
          <a:xfrm>
            <a:off x="1972133" y="3963718"/>
            <a:ext cx="6046310" cy="2031325"/>
          </a:xfrm>
          <a:prstGeom prst="rect">
            <a:avLst/>
          </a:prstGeom>
          <a:noFill/>
        </p:spPr>
        <p:txBody>
          <a:bodyPr wrap="square" rtlCol="0">
            <a:spAutoFit/>
          </a:bodyPr>
          <a:lstStyle/>
          <a:p>
            <a:r>
              <a:rPr lang="zh-CN" altLang="en-US" sz="1400" b="1" u="sng" dirty="0">
                <a:solidFill>
                  <a:srgbClr val="000000"/>
                </a:solidFill>
                <a:cs typeface="+mn-ea"/>
                <a:sym typeface="+mn-lt"/>
              </a:rPr>
              <a:t>主办活动：</a:t>
            </a:r>
            <a:endParaRPr lang="en-US" altLang="zh-CN" sz="1400" b="1" u="sng" dirty="0">
              <a:solidFill>
                <a:srgbClr val="000000"/>
              </a:solidFill>
              <a:cs typeface="+mn-ea"/>
              <a:sym typeface="+mn-lt"/>
            </a:endParaRPr>
          </a:p>
          <a:p>
            <a:pPr marL="285750" indent="-285750">
              <a:buFont typeface="Arial" panose="020B0604020202020204" pitchFamily="34" charset="0"/>
              <a:buChar char="•"/>
            </a:pPr>
            <a:r>
              <a:rPr lang="zh-CN" altLang="en-US" sz="1400" dirty="0">
                <a:solidFill>
                  <a:srgbClr val="000000"/>
                </a:solidFill>
                <a:cs typeface="+mn-ea"/>
                <a:sym typeface="+mn-lt"/>
              </a:rPr>
              <a:t>成功举办“开茶节”、“千岛湖丰收节”、“守望千岛湖音乐会”和“千岛湖马拉松赛”环保主题活动</a:t>
            </a:r>
            <a:endParaRPr lang="en-US" altLang="zh-CN" sz="1400" dirty="0">
              <a:solidFill>
                <a:srgbClr val="000000"/>
              </a:solidFill>
              <a:cs typeface="+mn-ea"/>
              <a:sym typeface="+mn-lt"/>
            </a:endParaRPr>
          </a:p>
          <a:p>
            <a:pPr marL="285750" indent="-285750">
              <a:buFont typeface="Arial" panose="020B0604020202020204" pitchFamily="34" charset="0"/>
              <a:buChar char="•"/>
            </a:pPr>
            <a:r>
              <a:rPr lang="zh-CN" altLang="en-US" sz="1400" dirty="0">
                <a:solidFill>
                  <a:srgbClr val="000000"/>
                </a:solidFill>
                <a:cs typeface="+mn-ea"/>
                <a:sym typeface="+mn-lt"/>
              </a:rPr>
              <a:t>带动全国各地环保热心人士，以及合作方企业 员工线上线下参与</a:t>
            </a:r>
            <a:r>
              <a:rPr lang="en-US" altLang="zh-CN" sz="1400" dirty="0">
                <a:solidFill>
                  <a:srgbClr val="000000"/>
                </a:solidFill>
                <a:cs typeface="+mn-ea"/>
                <a:sym typeface="+mn-lt"/>
              </a:rPr>
              <a:t>30</a:t>
            </a:r>
            <a:r>
              <a:rPr lang="zh-CN" altLang="en-US" sz="1400" dirty="0">
                <a:solidFill>
                  <a:srgbClr val="000000"/>
                </a:solidFill>
                <a:cs typeface="+mn-ea"/>
                <a:sym typeface="+mn-lt"/>
              </a:rPr>
              <a:t>万</a:t>
            </a:r>
            <a:r>
              <a:rPr lang="en-US" altLang="zh-CN" sz="1400" dirty="0">
                <a:solidFill>
                  <a:srgbClr val="000000"/>
                </a:solidFill>
                <a:cs typeface="+mn-ea"/>
                <a:sym typeface="+mn-lt"/>
              </a:rPr>
              <a:t>+</a:t>
            </a:r>
          </a:p>
          <a:p>
            <a:r>
              <a:rPr lang="zh-CN" altLang="en-US" sz="1400" b="1" u="sng" dirty="0">
                <a:solidFill>
                  <a:srgbClr val="000000"/>
                </a:solidFill>
                <a:cs typeface="+mn-ea"/>
                <a:sym typeface="+mn-lt"/>
              </a:rPr>
              <a:t>公益基地：</a:t>
            </a:r>
            <a:endParaRPr lang="en-US" altLang="zh-CN" sz="1400" b="1" u="sng" dirty="0">
              <a:solidFill>
                <a:srgbClr val="000000"/>
              </a:solidFill>
              <a:cs typeface="+mn-ea"/>
              <a:sym typeface="+mn-lt"/>
            </a:endParaRPr>
          </a:p>
          <a:p>
            <a:pPr marL="285750" indent="-285750">
              <a:buClr>
                <a:srgbClr val="2D97C8"/>
              </a:buClr>
              <a:buFont typeface="Arial" panose="020B0604020202020204" pitchFamily="34" charset="0"/>
              <a:buChar char="•"/>
            </a:pPr>
            <a:r>
              <a:rPr lang="zh-CN" altLang="zh-CN" sz="1400" dirty="0">
                <a:solidFill>
                  <a:srgbClr val="000000"/>
                </a:solidFill>
                <a:cs typeface="+mn-ea"/>
              </a:rPr>
              <a:t>千岛湖水基金实地办公室、志愿者之家、公益实践基地相继建成并投入使用，成为保护项目对外沟通的窗口</a:t>
            </a:r>
            <a:endParaRPr lang="en-US" altLang="zh-CN" sz="1400" dirty="0">
              <a:solidFill>
                <a:srgbClr val="000000"/>
              </a:solidFill>
              <a:cs typeface="+mn-ea"/>
            </a:endParaRPr>
          </a:p>
          <a:p>
            <a:pPr>
              <a:buClr>
                <a:srgbClr val="2D97C8"/>
              </a:buClr>
            </a:pPr>
            <a:r>
              <a:rPr lang="zh-CN" altLang="en-US" sz="1400" b="1" u="sng" dirty="0">
                <a:solidFill>
                  <a:srgbClr val="000000"/>
                </a:solidFill>
                <a:cs typeface="+mn-ea"/>
              </a:rPr>
              <a:t>农产品品牌：</a:t>
            </a:r>
            <a:endParaRPr lang="en-US" altLang="zh-CN" sz="1400" b="1" u="sng" dirty="0">
              <a:solidFill>
                <a:srgbClr val="000000"/>
              </a:solidFill>
              <a:cs typeface="+mn-ea"/>
            </a:endParaRPr>
          </a:p>
          <a:p>
            <a:pPr>
              <a:buClr>
                <a:srgbClr val="2D97C8"/>
              </a:buClr>
            </a:pPr>
            <a:r>
              <a:rPr lang="zh-CN" altLang="zh-CN" sz="1400" dirty="0">
                <a:solidFill>
                  <a:srgbClr val="000000"/>
                </a:solidFill>
                <a:cs typeface="+mn-ea"/>
              </a:rPr>
              <a:t>开发“千岛清泉”农产品品牌，成功入驻淳安县人民政府</a:t>
            </a:r>
            <a:r>
              <a:rPr lang="zh-CN" altLang="en-US" sz="1400" dirty="0">
                <a:solidFill>
                  <a:srgbClr val="000000"/>
                </a:solidFill>
                <a:cs typeface="+mn-ea"/>
              </a:rPr>
              <a:t> </a:t>
            </a:r>
            <a:r>
              <a:rPr lang="zh-CN" altLang="zh-CN" sz="1400" dirty="0">
                <a:solidFill>
                  <a:srgbClr val="000000"/>
                </a:solidFill>
                <a:cs typeface="+mn-ea"/>
              </a:rPr>
              <a:t>“品牌农展馆”</a:t>
            </a:r>
            <a:endParaRPr lang="zh-CN" altLang="en-US" sz="1400" dirty="0">
              <a:solidFill>
                <a:srgbClr val="000000"/>
              </a:solidFill>
              <a:cs typeface="+mn-ea"/>
            </a:endParaRPr>
          </a:p>
        </p:txBody>
      </p:sp>
      <p:sp>
        <p:nvSpPr>
          <p:cNvPr id="32" name="marathon_264765">
            <a:extLst>
              <a:ext uri="{FF2B5EF4-FFF2-40B4-BE49-F238E27FC236}">
                <a16:creationId xmlns:a16="http://schemas.microsoft.com/office/drawing/2014/main" id="{CC3250B9-5DAD-4FE2-9FCB-62FC6D521B2C}"/>
              </a:ext>
            </a:extLst>
          </p:cNvPr>
          <p:cNvSpPr>
            <a:spLocks noChangeAspect="1"/>
          </p:cNvSpPr>
          <p:nvPr/>
        </p:nvSpPr>
        <p:spPr bwMode="auto">
          <a:xfrm>
            <a:off x="1409414" y="4215325"/>
            <a:ext cx="435611" cy="389647"/>
          </a:xfrm>
          <a:custGeom>
            <a:avLst/>
            <a:gdLst>
              <a:gd name="connsiteX0" fmla="*/ 197680 w 607594"/>
              <a:gd name="connsiteY0" fmla="*/ 403846 h 543483"/>
              <a:gd name="connsiteX1" fmla="*/ 196789 w 607594"/>
              <a:gd name="connsiteY1" fmla="*/ 420475 h 543483"/>
              <a:gd name="connsiteX2" fmla="*/ 230002 w 607594"/>
              <a:gd name="connsiteY2" fmla="*/ 456934 h 543483"/>
              <a:gd name="connsiteX3" fmla="*/ 210235 w 607594"/>
              <a:gd name="connsiteY3" fmla="*/ 480855 h 543483"/>
              <a:gd name="connsiteX4" fmla="*/ 185036 w 607594"/>
              <a:gd name="connsiteY4" fmla="*/ 461203 h 543483"/>
              <a:gd name="connsiteX5" fmla="*/ 178180 w 607594"/>
              <a:gd name="connsiteY5" fmla="*/ 405269 h 543483"/>
              <a:gd name="connsiteX6" fmla="*/ 197680 w 607594"/>
              <a:gd name="connsiteY6" fmla="*/ 403846 h 543483"/>
              <a:gd name="connsiteX7" fmla="*/ 383596 w 607594"/>
              <a:gd name="connsiteY7" fmla="*/ 357273 h 543483"/>
              <a:gd name="connsiteX8" fmla="*/ 435070 w 607594"/>
              <a:gd name="connsiteY8" fmla="*/ 358784 h 543483"/>
              <a:gd name="connsiteX9" fmla="*/ 445312 w 607594"/>
              <a:gd name="connsiteY9" fmla="*/ 389360 h 543483"/>
              <a:gd name="connsiteX10" fmla="*/ 446380 w 607594"/>
              <a:gd name="connsiteY10" fmla="*/ 394071 h 543483"/>
              <a:gd name="connsiteX11" fmla="*/ 461431 w 607594"/>
              <a:gd name="connsiteY11" fmla="*/ 516374 h 543483"/>
              <a:gd name="connsiteX12" fmla="*/ 440414 w 607594"/>
              <a:gd name="connsiteY12" fmla="*/ 543306 h 543483"/>
              <a:gd name="connsiteX13" fmla="*/ 413519 w 607594"/>
              <a:gd name="connsiteY13" fmla="*/ 522330 h 543483"/>
              <a:gd name="connsiteX14" fmla="*/ 398736 w 607594"/>
              <a:gd name="connsiteY14" fmla="*/ 402337 h 543483"/>
              <a:gd name="connsiteX15" fmla="*/ 310456 w 607594"/>
              <a:gd name="connsiteY15" fmla="*/ 353911 h 543483"/>
              <a:gd name="connsiteX16" fmla="*/ 358886 w 607594"/>
              <a:gd name="connsiteY16" fmla="*/ 354356 h 543483"/>
              <a:gd name="connsiteX17" fmla="*/ 361290 w 607594"/>
              <a:gd name="connsiteY17" fmla="*/ 399502 h 543483"/>
              <a:gd name="connsiteX18" fmla="*/ 340547 w 607594"/>
              <a:gd name="connsiteY18" fmla="*/ 424741 h 543483"/>
              <a:gd name="connsiteX19" fmla="*/ 243420 w 607594"/>
              <a:gd name="connsiteY19" fmla="*/ 438250 h 543483"/>
              <a:gd name="connsiteX20" fmla="*/ 216179 w 607594"/>
              <a:gd name="connsiteY20" fmla="*/ 417721 h 543483"/>
              <a:gd name="connsiteX21" fmla="*/ 236743 w 607594"/>
              <a:gd name="connsiteY21" fmla="*/ 390526 h 543483"/>
              <a:gd name="connsiteX22" fmla="*/ 311881 w 607594"/>
              <a:gd name="connsiteY22" fmla="*/ 380039 h 543483"/>
              <a:gd name="connsiteX23" fmla="*/ 593840 w 607594"/>
              <a:gd name="connsiteY23" fmla="*/ 165414 h 543483"/>
              <a:gd name="connsiteX24" fmla="*/ 606569 w 607594"/>
              <a:gd name="connsiteY24" fmla="*/ 190835 h 543483"/>
              <a:gd name="connsiteX25" fmla="*/ 558236 w 607594"/>
              <a:gd name="connsiteY25" fmla="*/ 272428 h 543483"/>
              <a:gd name="connsiteX26" fmla="*/ 384400 w 607594"/>
              <a:gd name="connsiteY26" fmla="*/ 337134 h 543483"/>
              <a:gd name="connsiteX27" fmla="*/ 243764 w 607594"/>
              <a:gd name="connsiteY27" fmla="*/ 349844 h 543483"/>
              <a:gd name="connsiteX28" fmla="*/ 205222 w 607594"/>
              <a:gd name="connsiteY28" fmla="*/ 377042 h 543483"/>
              <a:gd name="connsiteX29" fmla="*/ 175404 w 607594"/>
              <a:gd name="connsiteY29" fmla="*/ 382730 h 543483"/>
              <a:gd name="connsiteX30" fmla="*/ 172556 w 607594"/>
              <a:gd name="connsiteY30" fmla="*/ 353755 h 543483"/>
              <a:gd name="connsiteX31" fmla="*/ 390363 w 607594"/>
              <a:gd name="connsiteY31" fmla="*/ 297493 h 543483"/>
              <a:gd name="connsiteX32" fmla="*/ 527973 w 607594"/>
              <a:gd name="connsiteY32" fmla="*/ 246030 h 543483"/>
              <a:gd name="connsiteX33" fmla="*/ 568472 w 607594"/>
              <a:gd name="connsiteY33" fmla="*/ 178124 h 543483"/>
              <a:gd name="connsiteX34" fmla="*/ 593840 w 607594"/>
              <a:gd name="connsiteY34" fmla="*/ 165414 h 543483"/>
              <a:gd name="connsiteX35" fmla="*/ 370004 w 607594"/>
              <a:gd name="connsiteY35" fmla="*/ 127140 h 543483"/>
              <a:gd name="connsiteX36" fmla="*/ 422510 w 607594"/>
              <a:gd name="connsiteY36" fmla="*/ 137093 h 543483"/>
              <a:gd name="connsiteX37" fmla="*/ 446449 w 607594"/>
              <a:gd name="connsiteY37" fmla="*/ 172106 h 543483"/>
              <a:gd name="connsiteX38" fmla="*/ 441287 w 607594"/>
              <a:gd name="connsiteY38" fmla="*/ 198943 h 543483"/>
              <a:gd name="connsiteX39" fmla="*/ 449741 w 607594"/>
              <a:gd name="connsiteY39" fmla="*/ 223736 h 543483"/>
              <a:gd name="connsiteX40" fmla="*/ 514439 w 607594"/>
              <a:gd name="connsiteY40" fmla="*/ 197610 h 543483"/>
              <a:gd name="connsiteX41" fmla="*/ 540513 w 607594"/>
              <a:gd name="connsiteY41" fmla="*/ 208718 h 543483"/>
              <a:gd name="connsiteX42" fmla="*/ 529478 w 607594"/>
              <a:gd name="connsiteY42" fmla="*/ 234756 h 543483"/>
              <a:gd name="connsiteX43" fmla="*/ 445025 w 607594"/>
              <a:gd name="connsiteY43" fmla="*/ 268880 h 543483"/>
              <a:gd name="connsiteX44" fmla="*/ 428205 w 607594"/>
              <a:gd name="connsiteY44" fmla="*/ 268080 h 543483"/>
              <a:gd name="connsiteX45" fmla="*/ 426158 w 607594"/>
              <a:gd name="connsiteY45" fmla="*/ 278921 h 543483"/>
              <a:gd name="connsiteX46" fmla="*/ 393409 w 607594"/>
              <a:gd name="connsiteY46" fmla="*/ 277499 h 543483"/>
              <a:gd name="connsiteX47" fmla="*/ 308778 w 607594"/>
              <a:gd name="connsiteY47" fmla="*/ 273234 h 543483"/>
              <a:gd name="connsiteX48" fmla="*/ 331293 w 607594"/>
              <a:gd name="connsiteY48" fmla="*/ 210140 h 543483"/>
              <a:gd name="connsiteX49" fmla="*/ 391007 w 607594"/>
              <a:gd name="connsiteY49" fmla="*/ 180459 h 543483"/>
              <a:gd name="connsiteX50" fmla="*/ 316075 w 607594"/>
              <a:gd name="connsiteY50" fmla="*/ 196188 h 543483"/>
              <a:gd name="connsiteX51" fmla="*/ 290356 w 607594"/>
              <a:gd name="connsiteY51" fmla="*/ 260704 h 543483"/>
              <a:gd name="connsiteX52" fmla="*/ 264193 w 607594"/>
              <a:gd name="connsiteY52" fmla="*/ 271901 h 543483"/>
              <a:gd name="connsiteX53" fmla="*/ 252980 w 607594"/>
              <a:gd name="connsiteY53" fmla="*/ 245864 h 543483"/>
              <a:gd name="connsiteX54" fmla="*/ 282703 w 607594"/>
              <a:gd name="connsiteY54" fmla="*/ 171306 h 543483"/>
              <a:gd name="connsiteX55" fmla="*/ 297298 w 607594"/>
              <a:gd name="connsiteY55" fmla="*/ 159043 h 543483"/>
              <a:gd name="connsiteX56" fmla="*/ 379971 w 607594"/>
              <a:gd name="connsiteY56" fmla="*/ 141714 h 543483"/>
              <a:gd name="connsiteX57" fmla="*/ 338946 w 607594"/>
              <a:gd name="connsiteY57" fmla="*/ 140737 h 543483"/>
              <a:gd name="connsiteX58" fmla="*/ 370004 w 607594"/>
              <a:gd name="connsiteY58" fmla="*/ 127140 h 543483"/>
              <a:gd name="connsiteX59" fmla="*/ 144306 w 607594"/>
              <a:gd name="connsiteY59" fmla="*/ 91134 h 543483"/>
              <a:gd name="connsiteX60" fmla="*/ 193524 w 607594"/>
              <a:gd name="connsiteY60" fmla="*/ 100376 h 543483"/>
              <a:gd name="connsiteX61" fmla="*/ 215864 w 607594"/>
              <a:gd name="connsiteY61" fmla="*/ 133169 h 543483"/>
              <a:gd name="connsiteX62" fmla="*/ 211147 w 607594"/>
              <a:gd name="connsiteY62" fmla="*/ 158320 h 543483"/>
              <a:gd name="connsiteX63" fmla="*/ 218979 w 607594"/>
              <a:gd name="connsiteY63" fmla="*/ 181604 h 543483"/>
              <a:gd name="connsiteX64" fmla="*/ 265349 w 607594"/>
              <a:gd name="connsiteY64" fmla="*/ 162852 h 543483"/>
              <a:gd name="connsiteX65" fmla="*/ 246035 w 607594"/>
              <a:gd name="connsiteY65" fmla="*/ 211198 h 543483"/>
              <a:gd name="connsiteX66" fmla="*/ 214618 w 607594"/>
              <a:gd name="connsiteY66" fmla="*/ 223906 h 543483"/>
              <a:gd name="connsiteX67" fmla="*/ 198864 w 607594"/>
              <a:gd name="connsiteY67" fmla="*/ 223106 h 543483"/>
              <a:gd name="connsiteX68" fmla="*/ 190854 w 607594"/>
              <a:gd name="connsiteY68" fmla="*/ 265231 h 543483"/>
              <a:gd name="connsiteX69" fmla="*/ 203492 w 607594"/>
              <a:gd name="connsiteY69" fmla="*/ 302734 h 543483"/>
              <a:gd name="connsiteX70" fmla="*/ 165310 w 607594"/>
              <a:gd name="connsiteY70" fmla="*/ 331350 h 543483"/>
              <a:gd name="connsiteX71" fmla="*/ 143416 w 607594"/>
              <a:gd name="connsiteY71" fmla="*/ 265942 h 543483"/>
              <a:gd name="connsiteX72" fmla="*/ 131667 w 607594"/>
              <a:gd name="connsiteY72" fmla="*/ 263720 h 543483"/>
              <a:gd name="connsiteX73" fmla="*/ 136207 w 607594"/>
              <a:gd name="connsiteY73" fmla="*/ 346192 h 543483"/>
              <a:gd name="connsiteX74" fmla="*/ 116715 w 607594"/>
              <a:gd name="connsiteY74" fmla="*/ 369831 h 543483"/>
              <a:gd name="connsiteX75" fmla="*/ 25755 w 607594"/>
              <a:gd name="connsiteY75" fmla="*/ 382539 h 543483"/>
              <a:gd name="connsiteX76" fmla="*/ 211 w 607594"/>
              <a:gd name="connsiteY76" fmla="*/ 363343 h 543483"/>
              <a:gd name="connsiteX77" fmla="*/ 19525 w 607594"/>
              <a:gd name="connsiteY77" fmla="*/ 337838 h 543483"/>
              <a:gd name="connsiteX78" fmla="*/ 89925 w 607594"/>
              <a:gd name="connsiteY78" fmla="*/ 327973 h 543483"/>
              <a:gd name="connsiteX79" fmla="*/ 85920 w 607594"/>
              <a:gd name="connsiteY79" fmla="*/ 255988 h 543483"/>
              <a:gd name="connsiteX80" fmla="*/ 85920 w 607594"/>
              <a:gd name="connsiteY80" fmla="*/ 255099 h 543483"/>
              <a:gd name="connsiteX81" fmla="*/ 94554 w 607594"/>
              <a:gd name="connsiteY81" fmla="*/ 202666 h 543483"/>
              <a:gd name="connsiteX82" fmla="*/ 108082 w 607594"/>
              <a:gd name="connsiteY82" fmla="*/ 168806 h 543483"/>
              <a:gd name="connsiteX83" fmla="*/ 163975 w 607594"/>
              <a:gd name="connsiteY83" fmla="*/ 140990 h 543483"/>
              <a:gd name="connsiteX84" fmla="*/ 93841 w 607594"/>
              <a:gd name="connsiteY84" fmla="*/ 155742 h 543483"/>
              <a:gd name="connsiteX85" fmla="*/ 69722 w 607594"/>
              <a:gd name="connsiteY85" fmla="*/ 216174 h 543483"/>
              <a:gd name="connsiteX86" fmla="*/ 45246 w 607594"/>
              <a:gd name="connsiteY86" fmla="*/ 226661 h 543483"/>
              <a:gd name="connsiteX87" fmla="*/ 34655 w 607594"/>
              <a:gd name="connsiteY87" fmla="*/ 202222 h 543483"/>
              <a:gd name="connsiteX88" fmla="*/ 62602 w 607594"/>
              <a:gd name="connsiteY88" fmla="*/ 132458 h 543483"/>
              <a:gd name="connsiteX89" fmla="*/ 76219 w 607594"/>
              <a:gd name="connsiteY89" fmla="*/ 120994 h 543483"/>
              <a:gd name="connsiteX90" fmla="*/ 153651 w 607594"/>
              <a:gd name="connsiteY90" fmla="*/ 104731 h 543483"/>
              <a:gd name="connsiteX91" fmla="*/ 115202 w 607594"/>
              <a:gd name="connsiteY91" fmla="*/ 103842 h 543483"/>
              <a:gd name="connsiteX92" fmla="*/ 144306 w 607594"/>
              <a:gd name="connsiteY92" fmla="*/ 91134 h 543483"/>
              <a:gd name="connsiteX93" fmla="*/ 415033 w 607594"/>
              <a:gd name="connsiteY93" fmla="*/ 29920 h 543483"/>
              <a:gd name="connsiteX94" fmla="*/ 459454 w 607594"/>
              <a:gd name="connsiteY94" fmla="*/ 74235 h 543483"/>
              <a:gd name="connsiteX95" fmla="*/ 415033 w 607594"/>
              <a:gd name="connsiteY95" fmla="*/ 118550 h 543483"/>
              <a:gd name="connsiteX96" fmla="*/ 370612 w 607594"/>
              <a:gd name="connsiteY96" fmla="*/ 74235 h 543483"/>
              <a:gd name="connsiteX97" fmla="*/ 415033 w 607594"/>
              <a:gd name="connsiteY97" fmla="*/ 29920 h 543483"/>
              <a:gd name="connsiteX98" fmla="*/ 186436 w 607594"/>
              <a:gd name="connsiteY98" fmla="*/ 0 h 543483"/>
              <a:gd name="connsiteX99" fmla="*/ 227999 w 607594"/>
              <a:gd name="connsiteY99" fmla="*/ 41528 h 543483"/>
              <a:gd name="connsiteX100" fmla="*/ 186436 w 607594"/>
              <a:gd name="connsiteY100" fmla="*/ 83056 h 543483"/>
              <a:gd name="connsiteX101" fmla="*/ 144873 w 607594"/>
              <a:gd name="connsiteY101" fmla="*/ 41528 h 543483"/>
              <a:gd name="connsiteX102" fmla="*/ 186436 w 607594"/>
              <a:gd name="connsiteY102" fmla="*/ 0 h 54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594" h="543483">
                <a:moveTo>
                  <a:pt x="197680" y="403846"/>
                </a:moveTo>
                <a:cubicBezTo>
                  <a:pt x="196344" y="409182"/>
                  <a:pt x="195988" y="414784"/>
                  <a:pt x="196789" y="420475"/>
                </a:cubicBezTo>
                <a:cubicBezTo>
                  <a:pt x="199372" y="438794"/>
                  <a:pt x="212995" y="452933"/>
                  <a:pt x="230002" y="456934"/>
                </a:cubicBezTo>
                <a:cubicBezTo>
                  <a:pt x="230892" y="468850"/>
                  <a:pt x="222255" y="479433"/>
                  <a:pt x="210235" y="480855"/>
                </a:cubicBezTo>
                <a:cubicBezTo>
                  <a:pt x="197858" y="482456"/>
                  <a:pt x="186550" y="473652"/>
                  <a:pt x="185036" y="461203"/>
                </a:cubicBezTo>
                <a:lnTo>
                  <a:pt x="178180" y="405269"/>
                </a:lnTo>
                <a:cubicBezTo>
                  <a:pt x="182187" y="405980"/>
                  <a:pt x="189221" y="406425"/>
                  <a:pt x="197680" y="403846"/>
                </a:cubicBezTo>
                <a:close/>
                <a:moveTo>
                  <a:pt x="383596" y="357273"/>
                </a:moveTo>
                <a:cubicBezTo>
                  <a:pt x="401318" y="359762"/>
                  <a:pt x="418506" y="360295"/>
                  <a:pt x="435070" y="358784"/>
                </a:cubicBezTo>
                <a:lnTo>
                  <a:pt x="445312" y="389360"/>
                </a:lnTo>
                <a:cubicBezTo>
                  <a:pt x="445846" y="390871"/>
                  <a:pt x="446202" y="392471"/>
                  <a:pt x="446380" y="394071"/>
                </a:cubicBezTo>
                <a:lnTo>
                  <a:pt x="461431" y="516374"/>
                </a:lnTo>
                <a:cubicBezTo>
                  <a:pt x="463123" y="529618"/>
                  <a:pt x="453683" y="541617"/>
                  <a:pt x="440414" y="543306"/>
                </a:cubicBezTo>
                <a:cubicBezTo>
                  <a:pt x="427233" y="544906"/>
                  <a:pt x="415122" y="535484"/>
                  <a:pt x="413519" y="522330"/>
                </a:cubicBezTo>
                <a:lnTo>
                  <a:pt x="398736" y="402337"/>
                </a:lnTo>
                <a:close/>
                <a:moveTo>
                  <a:pt x="310456" y="353911"/>
                </a:moveTo>
                <a:cubicBezTo>
                  <a:pt x="324611" y="352756"/>
                  <a:pt x="340636" y="352756"/>
                  <a:pt x="358886" y="354356"/>
                </a:cubicBezTo>
                <a:lnTo>
                  <a:pt x="361290" y="399502"/>
                </a:lnTo>
                <a:cubicBezTo>
                  <a:pt x="362002" y="412033"/>
                  <a:pt x="353010" y="422964"/>
                  <a:pt x="340547" y="424741"/>
                </a:cubicBezTo>
                <a:lnTo>
                  <a:pt x="243420" y="438250"/>
                </a:lnTo>
                <a:cubicBezTo>
                  <a:pt x="230245" y="440116"/>
                  <a:pt x="218048" y="430962"/>
                  <a:pt x="216179" y="417721"/>
                </a:cubicBezTo>
                <a:cubicBezTo>
                  <a:pt x="214309" y="404568"/>
                  <a:pt x="223479" y="392392"/>
                  <a:pt x="236743" y="390526"/>
                </a:cubicBezTo>
                <a:lnTo>
                  <a:pt x="311881" y="380039"/>
                </a:lnTo>
                <a:close/>
                <a:moveTo>
                  <a:pt x="593840" y="165414"/>
                </a:moveTo>
                <a:cubicBezTo>
                  <a:pt x="604432" y="168970"/>
                  <a:pt x="610040" y="180258"/>
                  <a:pt x="606569" y="190835"/>
                </a:cubicBezTo>
                <a:cubicBezTo>
                  <a:pt x="605946" y="192523"/>
                  <a:pt x="591971" y="233853"/>
                  <a:pt x="558236" y="272428"/>
                </a:cubicBezTo>
                <a:cubicBezTo>
                  <a:pt x="512307" y="324868"/>
                  <a:pt x="452136" y="347266"/>
                  <a:pt x="384400" y="337134"/>
                </a:cubicBezTo>
                <a:cubicBezTo>
                  <a:pt x="314616" y="326646"/>
                  <a:pt x="269399" y="338289"/>
                  <a:pt x="243764" y="349844"/>
                </a:cubicBezTo>
                <a:cubicBezTo>
                  <a:pt x="218307" y="361399"/>
                  <a:pt x="206647" y="375264"/>
                  <a:pt x="205222" y="377042"/>
                </a:cubicBezTo>
                <a:cubicBezTo>
                  <a:pt x="205222" y="377042"/>
                  <a:pt x="189201" y="396507"/>
                  <a:pt x="175404" y="382730"/>
                </a:cubicBezTo>
                <a:cubicBezTo>
                  <a:pt x="166325" y="373753"/>
                  <a:pt x="166770" y="361843"/>
                  <a:pt x="172556" y="353755"/>
                </a:cubicBezTo>
                <a:cubicBezTo>
                  <a:pt x="174870" y="350466"/>
                  <a:pt x="231658" y="273672"/>
                  <a:pt x="390363" y="297493"/>
                </a:cubicBezTo>
                <a:cubicBezTo>
                  <a:pt x="444659" y="305581"/>
                  <a:pt x="490945" y="288249"/>
                  <a:pt x="527973" y="246030"/>
                </a:cubicBezTo>
                <a:cubicBezTo>
                  <a:pt x="556456" y="213411"/>
                  <a:pt x="568383" y="178480"/>
                  <a:pt x="568472" y="178124"/>
                </a:cubicBezTo>
                <a:cubicBezTo>
                  <a:pt x="571944" y="167636"/>
                  <a:pt x="583337" y="161948"/>
                  <a:pt x="593840" y="165414"/>
                </a:cubicBezTo>
                <a:close/>
                <a:moveTo>
                  <a:pt x="370004" y="127140"/>
                </a:moveTo>
                <a:lnTo>
                  <a:pt x="422510" y="137093"/>
                </a:lnTo>
                <a:cubicBezTo>
                  <a:pt x="438795" y="140115"/>
                  <a:pt x="449474" y="155844"/>
                  <a:pt x="446449" y="172106"/>
                </a:cubicBezTo>
                <a:lnTo>
                  <a:pt x="441287" y="198943"/>
                </a:lnTo>
                <a:lnTo>
                  <a:pt x="449741" y="223736"/>
                </a:lnTo>
                <a:lnTo>
                  <a:pt x="514439" y="197610"/>
                </a:lnTo>
                <a:cubicBezTo>
                  <a:pt x="524940" y="193345"/>
                  <a:pt x="536509" y="198765"/>
                  <a:pt x="540513" y="208718"/>
                </a:cubicBezTo>
                <a:cubicBezTo>
                  <a:pt x="544696" y="218938"/>
                  <a:pt x="539712" y="230668"/>
                  <a:pt x="529478" y="234756"/>
                </a:cubicBezTo>
                <a:cubicBezTo>
                  <a:pt x="520045" y="238577"/>
                  <a:pt x="454458" y="265147"/>
                  <a:pt x="445025" y="268880"/>
                </a:cubicBezTo>
                <a:cubicBezTo>
                  <a:pt x="439685" y="271101"/>
                  <a:pt x="433545" y="270923"/>
                  <a:pt x="428205" y="268080"/>
                </a:cubicBezTo>
                <a:lnTo>
                  <a:pt x="426158" y="278921"/>
                </a:lnTo>
                <a:cubicBezTo>
                  <a:pt x="415746" y="279721"/>
                  <a:pt x="404800" y="279277"/>
                  <a:pt x="393409" y="277499"/>
                </a:cubicBezTo>
                <a:cubicBezTo>
                  <a:pt x="364487" y="273234"/>
                  <a:pt x="334229" y="271723"/>
                  <a:pt x="308778" y="273234"/>
                </a:cubicBezTo>
                <a:lnTo>
                  <a:pt x="331293" y="210140"/>
                </a:lnTo>
                <a:lnTo>
                  <a:pt x="391007" y="180459"/>
                </a:lnTo>
                <a:lnTo>
                  <a:pt x="316075" y="196188"/>
                </a:lnTo>
                <a:cubicBezTo>
                  <a:pt x="311181" y="208540"/>
                  <a:pt x="295251" y="248352"/>
                  <a:pt x="290356" y="260704"/>
                </a:cubicBezTo>
                <a:cubicBezTo>
                  <a:pt x="286174" y="271101"/>
                  <a:pt x="274427" y="275989"/>
                  <a:pt x="264193" y="271901"/>
                </a:cubicBezTo>
                <a:cubicBezTo>
                  <a:pt x="253781" y="267813"/>
                  <a:pt x="248886" y="255994"/>
                  <a:pt x="252980" y="245864"/>
                </a:cubicBezTo>
                <a:lnTo>
                  <a:pt x="282703" y="171306"/>
                </a:lnTo>
                <a:cubicBezTo>
                  <a:pt x="285284" y="164997"/>
                  <a:pt x="290801" y="160465"/>
                  <a:pt x="297298" y="159043"/>
                </a:cubicBezTo>
                <a:lnTo>
                  <a:pt x="379971" y="141714"/>
                </a:lnTo>
                <a:lnTo>
                  <a:pt x="338946" y="140737"/>
                </a:lnTo>
                <a:cubicBezTo>
                  <a:pt x="345265" y="130606"/>
                  <a:pt x="357456" y="124830"/>
                  <a:pt x="370004" y="127140"/>
                </a:cubicBezTo>
                <a:close/>
                <a:moveTo>
                  <a:pt x="144306" y="91134"/>
                </a:moveTo>
                <a:lnTo>
                  <a:pt x="193524" y="100376"/>
                </a:lnTo>
                <a:cubicBezTo>
                  <a:pt x="208743" y="103309"/>
                  <a:pt x="218801" y="117973"/>
                  <a:pt x="215864" y="133169"/>
                </a:cubicBezTo>
                <a:lnTo>
                  <a:pt x="211147" y="158320"/>
                </a:lnTo>
                <a:lnTo>
                  <a:pt x="218979" y="181604"/>
                </a:lnTo>
                <a:lnTo>
                  <a:pt x="265349" y="162852"/>
                </a:lnTo>
                <a:cubicBezTo>
                  <a:pt x="264637" y="164452"/>
                  <a:pt x="266951" y="158675"/>
                  <a:pt x="246035" y="211198"/>
                </a:cubicBezTo>
                <a:lnTo>
                  <a:pt x="214618" y="223906"/>
                </a:lnTo>
                <a:cubicBezTo>
                  <a:pt x="209723" y="225861"/>
                  <a:pt x="204026" y="225861"/>
                  <a:pt x="198864" y="223106"/>
                </a:cubicBezTo>
                <a:lnTo>
                  <a:pt x="190854" y="265231"/>
                </a:lnTo>
                <a:lnTo>
                  <a:pt x="203492" y="302734"/>
                </a:lnTo>
                <a:cubicBezTo>
                  <a:pt x="185336" y="312865"/>
                  <a:pt x="172965" y="323530"/>
                  <a:pt x="165310" y="331350"/>
                </a:cubicBezTo>
                <a:lnTo>
                  <a:pt x="143416" y="265942"/>
                </a:lnTo>
                <a:lnTo>
                  <a:pt x="131667" y="263720"/>
                </a:lnTo>
                <a:lnTo>
                  <a:pt x="136207" y="346192"/>
                </a:lnTo>
                <a:cubicBezTo>
                  <a:pt x="136830" y="357922"/>
                  <a:pt x="128374" y="368231"/>
                  <a:pt x="116715" y="369831"/>
                </a:cubicBezTo>
                <a:lnTo>
                  <a:pt x="25755" y="382539"/>
                </a:lnTo>
                <a:cubicBezTo>
                  <a:pt x="13383" y="384228"/>
                  <a:pt x="1991" y="375608"/>
                  <a:pt x="211" y="363343"/>
                </a:cubicBezTo>
                <a:cubicBezTo>
                  <a:pt x="-1480" y="350991"/>
                  <a:pt x="7153" y="339526"/>
                  <a:pt x="19525" y="337838"/>
                </a:cubicBezTo>
                <a:lnTo>
                  <a:pt x="89925" y="327973"/>
                </a:lnTo>
                <a:lnTo>
                  <a:pt x="85920" y="255988"/>
                </a:lnTo>
                <a:cubicBezTo>
                  <a:pt x="85920" y="255722"/>
                  <a:pt x="85920" y="255366"/>
                  <a:pt x="85920" y="255099"/>
                </a:cubicBezTo>
                <a:lnTo>
                  <a:pt x="94554" y="202666"/>
                </a:lnTo>
                <a:lnTo>
                  <a:pt x="108082" y="168806"/>
                </a:lnTo>
                <a:lnTo>
                  <a:pt x="163975" y="140990"/>
                </a:lnTo>
                <a:lnTo>
                  <a:pt x="93841" y="155742"/>
                </a:lnTo>
                <a:lnTo>
                  <a:pt x="69722" y="216174"/>
                </a:lnTo>
                <a:cubicBezTo>
                  <a:pt x="65806" y="225950"/>
                  <a:pt x="54769" y="230482"/>
                  <a:pt x="45246" y="226661"/>
                </a:cubicBezTo>
                <a:cubicBezTo>
                  <a:pt x="35456" y="222840"/>
                  <a:pt x="30828" y="211820"/>
                  <a:pt x="34655" y="202222"/>
                </a:cubicBezTo>
                <a:lnTo>
                  <a:pt x="62602" y="132458"/>
                </a:lnTo>
                <a:cubicBezTo>
                  <a:pt x="64916" y="126593"/>
                  <a:pt x="69989" y="122327"/>
                  <a:pt x="76219" y="120994"/>
                </a:cubicBezTo>
                <a:lnTo>
                  <a:pt x="153651" y="104731"/>
                </a:lnTo>
                <a:lnTo>
                  <a:pt x="115202" y="103842"/>
                </a:lnTo>
                <a:cubicBezTo>
                  <a:pt x="121165" y="94333"/>
                  <a:pt x="132557" y="88912"/>
                  <a:pt x="144306" y="91134"/>
                </a:cubicBezTo>
                <a:close/>
                <a:moveTo>
                  <a:pt x="415033" y="29920"/>
                </a:moveTo>
                <a:cubicBezTo>
                  <a:pt x="439566" y="29920"/>
                  <a:pt x="459454" y="49761"/>
                  <a:pt x="459454" y="74235"/>
                </a:cubicBezTo>
                <a:cubicBezTo>
                  <a:pt x="459454" y="98709"/>
                  <a:pt x="439566" y="118550"/>
                  <a:pt x="415033" y="118550"/>
                </a:cubicBezTo>
                <a:cubicBezTo>
                  <a:pt x="390500" y="118550"/>
                  <a:pt x="370612" y="98709"/>
                  <a:pt x="370612" y="74235"/>
                </a:cubicBezTo>
                <a:cubicBezTo>
                  <a:pt x="370612" y="49761"/>
                  <a:pt x="390500" y="29920"/>
                  <a:pt x="415033" y="29920"/>
                </a:cubicBezTo>
                <a:close/>
                <a:moveTo>
                  <a:pt x="186436" y="0"/>
                </a:moveTo>
                <a:cubicBezTo>
                  <a:pt x="209391" y="0"/>
                  <a:pt x="227999" y="18593"/>
                  <a:pt x="227999" y="41528"/>
                </a:cubicBezTo>
                <a:cubicBezTo>
                  <a:pt x="227999" y="64463"/>
                  <a:pt x="209391" y="83056"/>
                  <a:pt x="186436" y="83056"/>
                </a:cubicBezTo>
                <a:cubicBezTo>
                  <a:pt x="163481" y="83056"/>
                  <a:pt x="144873" y="64463"/>
                  <a:pt x="144873" y="41528"/>
                </a:cubicBezTo>
                <a:cubicBezTo>
                  <a:pt x="144873" y="18593"/>
                  <a:pt x="163481" y="0"/>
                  <a:pt x="186436" y="0"/>
                </a:cubicBezTo>
                <a:close/>
              </a:path>
            </a:pathLst>
          </a:custGeom>
          <a:solidFill>
            <a:schemeClr val="accent1"/>
          </a:solidFill>
          <a:ln>
            <a:noFill/>
          </a:ln>
        </p:spPr>
        <p:txBody>
          <a:bodyPr/>
          <a:lstStyle/>
          <a:p>
            <a:endParaRPr lang="en-US"/>
          </a:p>
        </p:txBody>
      </p:sp>
      <p:sp>
        <p:nvSpPr>
          <p:cNvPr id="50" name="base_221987">
            <a:extLst>
              <a:ext uri="{FF2B5EF4-FFF2-40B4-BE49-F238E27FC236}">
                <a16:creationId xmlns:a16="http://schemas.microsoft.com/office/drawing/2014/main" id="{CB15223E-DB7F-4A42-9064-9DD248BEDAE9}"/>
              </a:ext>
            </a:extLst>
          </p:cNvPr>
          <p:cNvSpPr>
            <a:spLocks noChangeAspect="1"/>
          </p:cNvSpPr>
          <p:nvPr/>
        </p:nvSpPr>
        <p:spPr bwMode="auto">
          <a:xfrm>
            <a:off x="1411055" y="4849279"/>
            <a:ext cx="432328" cy="448761"/>
          </a:xfrm>
          <a:custGeom>
            <a:avLst/>
            <a:gdLst>
              <a:gd name="connsiteX0" fmla="*/ 75031 w 584493"/>
              <a:gd name="connsiteY0" fmla="*/ 549476 h 606710"/>
              <a:gd name="connsiteX1" fmla="*/ 41565 w 584493"/>
              <a:gd name="connsiteY1" fmla="*/ 582537 h 606710"/>
              <a:gd name="connsiteX2" fmla="*/ 542928 w 584493"/>
              <a:gd name="connsiteY2" fmla="*/ 582537 h 606710"/>
              <a:gd name="connsiteX3" fmla="*/ 509373 w 584493"/>
              <a:gd name="connsiteY3" fmla="*/ 549476 h 606710"/>
              <a:gd name="connsiteX4" fmla="*/ 326122 w 584493"/>
              <a:gd name="connsiteY4" fmla="*/ 485831 h 606710"/>
              <a:gd name="connsiteX5" fmla="*/ 336981 w 584493"/>
              <a:gd name="connsiteY5" fmla="*/ 485831 h 606710"/>
              <a:gd name="connsiteX6" fmla="*/ 349087 w 584493"/>
              <a:gd name="connsiteY6" fmla="*/ 497933 h 606710"/>
              <a:gd name="connsiteX7" fmla="*/ 336981 w 584493"/>
              <a:gd name="connsiteY7" fmla="*/ 510035 h 606710"/>
              <a:gd name="connsiteX8" fmla="*/ 326122 w 584493"/>
              <a:gd name="connsiteY8" fmla="*/ 510035 h 606710"/>
              <a:gd name="connsiteX9" fmla="*/ 314016 w 584493"/>
              <a:gd name="connsiteY9" fmla="*/ 497933 h 606710"/>
              <a:gd name="connsiteX10" fmla="*/ 326122 w 584493"/>
              <a:gd name="connsiteY10" fmla="*/ 485831 h 606710"/>
              <a:gd name="connsiteX11" fmla="*/ 111885 w 584493"/>
              <a:gd name="connsiteY11" fmla="*/ 485831 h 606710"/>
              <a:gd name="connsiteX12" fmla="*/ 283774 w 584493"/>
              <a:gd name="connsiteY12" fmla="*/ 485831 h 606710"/>
              <a:gd name="connsiteX13" fmla="*/ 295880 w 584493"/>
              <a:gd name="connsiteY13" fmla="*/ 497933 h 606710"/>
              <a:gd name="connsiteX14" fmla="*/ 283774 w 584493"/>
              <a:gd name="connsiteY14" fmla="*/ 510035 h 606710"/>
              <a:gd name="connsiteX15" fmla="*/ 111885 w 584493"/>
              <a:gd name="connsiteY15" fmla="*/ 510035 h 606710"/>
              <a:gd name="connsiteX16" fmla="*/ 99779 w 584493"/>
              <a:gd name="connsiteY16" fmla="*/ 497933 h 606710"/>
              <a:gd name="connsiteX17" fmla="*/ 111885 w 584493"/>
              <a:gd name="connsiteY17" fmla="*/ 485831 h 606710"/>
              <a:gd name="connsiteX18" fmla="*/ 560284 w 584493"/>
              <a:gd name="connsiteY18" fmla="*/ 275571 h 606710"/>
              <a:gd name="connsiteX19" fmla="*/ 526462 w 584493"/>
              <a:gd name="connsiteY19" fmla="*/ 291657 h 606710"/>
              <a:gd name="connsiteX20" fmla="*/ 526462 w 584493"/>
              <a:gd name="connsiteY20" fmla="*/ 532324 h 606710"/>
              <a:gd name="connsiteX21" fmla="*/ 560284 w 584493"/>
              <a:gd name="connsiteY21" fmla="*/ 565651 h 606710"/>
              <a:gd name="connsiteX22" fmla="*/ 24209 w 584493"/>
              <a:gd name="connsiteY22" fmla="*/ 275571 h 606710"/>
              <a:gd name="connsiteX23" fmla="*/ 24209 w 584493"/>
              <a:gd name="connsiteY23" fmla="*/ 565651 h 606710"/>
              <a:gd name="connsiteX24" fmla="*/ 58031 w 584493"/>
              <a:gd name="connsiteY24" fmla="*/ 532324 h 606710"/>
              <a:gd name="connsiteX25" fmla="*/ 58031 w 584493"/>
              <a:gd name="connsiteY25" fmla="*/ 291657 h 606710"/>
              <a:gd name="connsiteX26" fmla="*/ 292202 w 584493"/>
              <a:gd name="connsiteY26" fmla="*/ 106358 h 606710"/>
              <a:gd name="connsiteX27" fmla="*/ 82240 w 584493"/>
              <a:gd name="connsiteY27" fmla="*/ 289524 h 606710"/>
              <a:gd name="connsiteX28" fmla="*/ 82240 w 584493"/>
              <a:gd name="connsiteY28" fmla="*/ 525303 h 606710"/>
              <a:gd name="connsiteX29" fmla="*/ 502253 w 584493"/>
              <a:gd name="connsiteY29" fmla="*/ 525303 h 606710"/>
              <a:gd name="connsiteX30" fmla="*/ 502253 w 584493"/>
              <a:gd name="connsiteY30" fmla="*/ 289524 h 606710"/>
              <a:gd name="connsiteX31" fmla="*/ 304307 w 584493"/>
              <a:gd name="connsiteY31" fmla="*/ 38637 h 606710"/>
              <a:gd name="connsiteX32" fmla="*/ 304307 w 584493"/>
              <a:gd name="connsiteY32" fmla="*/ 84762 h 606710"/>
              <a:gd name="connsiteX33" fmla="*/ 516315 w 584493"/>
              <a:gd name="connsiteY33" fmla="*/ 269705 h 606710"/>
              <a:gd name="connsiteX34" fmla="*/ 550493 w 584493"/>
              <a:gd name="connsiteY34" fmla="*/ 253442 h 606710"/>
              <a:gd name="connsiteX35" fmla="*/ 280097 w 584493"/>
              <a:gd name="connsiteY35" fmla="*/ 38637 h 606710"/>
              <a:gd name="connsiteX36" fmla="*/ 33911 w 584493"/>
              <a:gd name="connsiteY36" fmla="*/ 253442 h 606710"/>
              <a:gd name="connsiteX37" fmla="*/ 68088 w 584493"/>
              <a:gd name="connsiteY37" fmla="*/ 269705 h 606710"/>
              <a:gd name="connsiteX38" fmla="*/ 280097 w 584493"/>
              <a:gd name="connsiteY38" fmla="*/ 84762 h 606710"/>
              <a:gd name="connsiteX39" fmla="*/ 284281 w 584493"/>
              <a:gd name="connsiteY39" fmla="*/ 2999 h 606710"/>
              <a:gd name="connsiteX40" fmla="*/ 300212 w 584493"/>
              <a:gd name="connsiteY40" fmla="*/ 2999 h 606710"/>
              <a:gd name="connsiteX41" fmla="*/ 580310 w 584493"/>
              <a:gd name="connsiteY41" fmla="*/ 247310 h 606710"/>
              <a:gd name="connsiteX42" fmla="*/ 584493 w 584493"/>
              <a:gd name="connsiteY42" fmla="*/ 256463 h 606710"/>
              <a:gd name="connsiteX43" fmla="*/ 584493 w 584493"/>
              <a:gd name="connsiteY43" fmla="*/ 594623 h 606710"/>
              <a:gd name="connsiteX44" fmla="*/ 572388 w 584493"/>
              <a:gd name="connsiteY44" fmla="*/ 606710 h 606710"/>
              <a:gd name="connsiteX45" fmla="*/ 12105 w 584493"/>
              <a:gd name="connsiteY45" fmla="*/ 606710 h 606710"/>
              <a:gd name="connsiteX46" fmla="*/ 0 w 584493"/>
              <a:gd name="connsiteY46" fmla="*/ 594623 h 606710"/>
              <a:gd name="connsiteX47" fmla="*/ 0 w 584493"/>
              <a:gd name="connsiteY47" fmla="*/ 256463 h 606710"/>
              <a:gd name="connsiteX48" fmla="*/ 4094 w 584493"/>
              <a:gd name="connsiteY48" fmla="*/ 247310 h 60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84493" h="606710">
                <a:moveTo>
                  <a:pt x="75031" y="549476"/>
                </a:moveTo>
                <a:lnTo>
                  <a:pt x="41565" y="582537"/>
                </a:lnTo>
                <a:lnTo>
                  <a:pt x="542928" y="582537"/>
                </a:lnTo>
                <a:lnTo>
                  <a:pt x="509373" y="549476"/>
                </a:lnTo>
                <a:close/>
                <a:moveTo>
                  <a:pt x="326122" y="485831"/>
                </a:moveTo>
                <a:lnTo>
                  <a:pt x="336981" y="485831"/>
                </a:lnTo>
                <a:cubicBezTo>
                  <a:pt x="343746" y="485831"/>
                  <a:pt x="349087" y="491259"/>
                  <a:pt x="349087" y="497933"/>
                </a:cubicBezTo>
                <a:cubicBezTo>
                  <a:pt x="349087" y="504607"/>
                  <a:pt x="343746" y="510035"/>
                  <a:pt x="336981" y="510035"/>
                </a:cubicBezTo>
                <a:lnTo>
                  <a:pt x="326122" y="510035"/>
                </a:lnTo>
                <a:cubicBezTo>
                  <a:pt x="319446" y="510035"/>
                  <a:pt x="314016" y="504607"/>
                  <a:pt x="314016" y="497933"/>
                </a:cubicBezTo>
                <a:cubicBezTo>
                  <a:pt x="314016" y="491259"/>
                  <a:pt x="319446" y="485831"/>
                  <a:pt x="326122" y="485831"/>
                </a:cubicBezTo>
                <a:close/>
                <a:moveTo>
                  <a:pt x="111885" y="485831"/>
                </a:moveTo>
                <a:lnTo>
                  <a:pt x="283774" y="485831"/>
                </a:lnTo>
                <a:cubicBezTo>
                  <a:pt x="290450" y="485831"/>
                  <a:pt x="295880" y="491259"/>
                  <a:pt x="295880" y="497933"/>
                </a:cubicBezTo>
                <a:cubicBezTo>
                  <a:pt x="295880" y="504607"/>
                  <a:pt x="290450" y="510035"/>
                  <a:pt x="283774" y="510035"/>
                </a:cubicBezTo>
                <a:lnTo>
                  <a:pt x="111885" y="510035"/>
                </a:lnTo>
                <a:cubicBezTo>
                  <a:pt x="105209" y="510035"/>
                  <a:pt x="99779" y="504607"/>
                  <a:pt x="99779" y="497933"/>
                </a:cubicBezTo>
                <a:cubicBezTo>
                  <a:pt x="99779" y="491259"/>
                  <a:pt x="105209" y="485831"/>
                  <a:pt x="111885" y="485831"/>
                </a:cubicBezTo>
                <a:close/>
                <a:moveTo>
                  <a:pt x="560284" y="275571"/>
                </a:moveTo>
                <a:lnTo>
                  <a:pt x="526462" y="291657"/>
                </a:lnTo>
                <a:lnTo>
                  <a:pt x="526462" y="532324"/>
                </a:lnTo>
                <a:lnTo>
                  <a:pt x="560284" y="565651"/>
                </a:lnTo>
                <a:close/>
                <a:moveTo>
                  <a:pt x="24209" y="275571"/>
                </a:moveTo>
                <a:lnTo>
                  <a:pt x="24209" y="565651"/>
                </a:lnTo>
                <a:lnTo>
                  <a:pt x="58031" y="532324"/>
                </a:lnTo>
                <a:lnTo>
                  <a:pt x="58031" y="291657"/>
                </a:lnTo>
                <a:close/>
                <a:moveTo>
                  <a:pt x="292202" y="106358"/>
                </a:moveTo>
                <a:lnTo>
                  <a:pt x="82240" y="289524"/>
                </a:lnTo>
                <a:lnTo>
                  <a:pt x="82240" y="525303"/>
                </a:lnTo>
                <a:lnTo>
                  <a:pt x="502253" y="525303"/>
                </a:lnTo>
                <a:lnTo>
                  <a:pt x="502253" y="289524"/>
                </a:lnTo>
                <a:close/>
                <a:moveTo>
                  <a:pt x="304307" y="38637"/>
                </a:moveTo>
                <a:lnTo>
                  <a:pt x="304307" y="84762"/>
                </a:lnTo>
                <a:lnTo>
                  <a:pt x="516315" y="269705"/>
                </a:lnTo>
                <a:lnTo>
                  <a:pt x="550493" y="253442"/>
                </a:lnTo>
                <a:close/>
                <a:moveTo>
                  <a:pt x="280097" y="38637"/>
                </a:moveTo>
                <a:lnTo>
                  <a:pt x="33911" y="253442"/>
                </a:lnTo>
                <a:lnTo>
                  <a:pt x="68088" y="269705"/>
                </a:lnTo>
                <a:lnTo>
                  <a:pt x="280097" y="84762"/>
                </a:lnTo>
                <a:close/>
                <a:moveTo>
                  <a:pt x="284281" y="2999"/>
                </a:moveTo>
                <a:cubicBezTo>
                  <a:pt x="288820" y="-1000"/>
                  <a:pt x="295673" y="-1000"/>
                  <a:pt x="300212" y="2999"/>
                </a:cubicBezTo>
                <a:lnTo>
                  <a:pt x="580310" y="247310"/>
                </a:lnTo>
                <a:cubicBezTo>
                  <a:pt x="582980" y="249620"/>
                  <a:pt x="584493" y="252997"/>
                  <a:pt x="584493" y="256463"/>
                </a:cubicBezTo>
                <a:lnTo>
                  <a:pt x="584493" y="594623"/>
                </a:lnTo>
                <a:cubicBezTo>
                  <a:pt x="584493" y="601289"/>
                  <a:pt x="579064" y="606710"/>
                  <a:pt x="572388" y="606710"/>
                </a:cubicBezTo>
                <a:lnTo>
                  <a:pt x="12105" y="606710"/>
                </a:lnTo>
                <a:cubicBezTo>
                  <a:pt x="5429" y="606710"/>
                  <a:pt x="0" y="601289"/>
                  <a:pt x="0" y="594623"/>
                </a:cubicBezTo>
                <a:lnTo>
                  <a:pt x="0" y="256463"/>
                </a:lnTo>
                <a:cubicBezTo>
                  <a:pt x="0" y="252997"/>
                  <a:pt x="1513" y="249620"/>
                  <a:pt x="4094" y="247310"/>
                </a:cubicBezTo>
                <a:close/>
              </a:path>
            </a:pathLst>
          </a:custGeom>
          <a:solidFill>
            <a:schemeClr val="accent1"/>
          </a:solidFill>
          <a:ln>
            <a:noFill/>
          </a:ln>
        </p:spPr>
        <p:txBody>
          <a:bodyPr/>
          <a:lstStyle/>
          <a:p>
            <a:endParaRPr lang="en-US"/>
          </a:p>
        </p:txBody>
      </p:sp>
      <p:sp>
        <p:nvSpPr>
          <p:cNvPr id="51" name="rice_193883">
            <a:extLst>
              <a:ext uri="{FF2B5EF4-FFF2-40B4-BE49-F238E27FC236}">
                <a16:creationId xmlns:a16="http://schemas.microsoft.com/office/drawing/2014/main" id="{9BC6BEA3-EEE5-4A69-A277-88B68A7B6B4F}"/>
              </a:ext>
            </a:extLst>
          </p:cNvPr>
          <p:cNvSpPr>
            <a:spLocks noChangeAspect="1"/>
          </p:cNvSpPr>
          <p:nvPr/>
        </p:nvSpPr>
        <p:spPr bwMode="auto">
          <a:xfrm>
            <a:off x="1415977" y="5507255"/>
            <a:ext cx="422485" cy="469048"/>
          </a:xfrm>
          <a:custGeom>
            <a:avLst/>
            <a:gdLst>
              <a:gd name="T0" fmla="*/ 6158 w 6158"/>
              <a:gd name="T1" fmla="*/ 3496 h 6847"/>
              <a:gd name="T2" fmla="*/ 5872 w 6158"/>
              <a:gd name="T3" fmla="*/ 3353 h 6847"/>
              <a:gd name="T4" fmla="*/ 4977 w 6158"/>
              <a:gd name="T5" fmla="*/ 2577 h 6847"/>
              <a:gd name="T6" fmla="*/ 4823 w 6158"/>
              <a:gd name="T7" fmla="*/ 2423 h 6847"/>
              <a:gd name="T8" fmla="*/ 5930 w 6158"/>
              <a:gd name="T9" fmla="*/ 521 h 6847"/>
              <a:gd name="T10" fmla="*/ 4573 w 6158"/>
              <a:gd name="T11" fmla="*/ 2282 h 6847"/>
              <a:gd name="T12" fmla="*/ 4333 w 6158"/>
              <a:gd name="T13" fmla="*/ 2284 h 6847"/>
              <a:gd name="T14" fmla="*/ 5114 w 6158"/>
              <a:gd name="T15" fmla="*/ 220 h 6847"/>
              <a:gd name="T16" fmla="*/ 4852 w 6158"/>
              <a:gd name="T17" fmla="*/ 106 h 6847"/>
              <a:gd name="T18" fmla="*/ 3912 w 6158"/>
              <a:gd name="T19" fmla="*/ 2065 h 6847"/>
              <a:gd name="T20" fmla="*/ 3340 w 6158"/>
              <a:gd name="T21" fmla="*/ 1951 h 6847"/>
              <a:gd name="T22" fmla="*/ 2819 w 6158"/>
              <a:gd name="T23" fmla="*/ 1951 h 6847"/>
              <a:gd name="T24" fmla="*/ 2247 w 6158"/>
              <a:gd name="T25" fmla="*/ 2065 h 6847"/>
              <a:gd name="T26" fmla="*/ 1701 w 6158"/>
              <a:gd name="T27" fmla="*/ 2269 h 6847"/>
              <a:gd name="T28" fmla="*/ 1181 w 6158"/>
              <a:gd name="T29" fmla="*/ 2577 h 6847"/>
              <a:gd name="T30" fmla="*/ 287 w 6158"/>
              <a:gd name="T31" fmla="*/ 3353 h 6847"/>
              <a:gd name="T32" fmla="*/ 0 w 6158"/>
              <a:gd name="T33" fmla="*/ 3496 h 6847"/>
              <a:gd name="T34" fmla="*/ 1148 w 6158"/>
              <a:gd name="T35" fmla="*/ 5894 h 6847"/>
              <a:gd name="T36" fmla="*/ 467 w 6158"/>
              <a:gd name="T37" fmla="*/ 6036 h 6847"/>
              <a:gd name="T38" fmla="*/ 1237 w 6158"/>
              <a:gd name="T39" fmla="*/ 6847 h 6847"/>
              <a:gd name="T40" fmla="*/ 5691 w 6158"/>
              <a:gd name="T41" fmla="*/ 6077 h 6847"/>
              <a:gd name="T42" fmla="*/ 5548 w 6158"/>
              <a:gd name="T43" fmla="*/ 5894 h 6847"/>
              <a:gd name="T44" fmla="*/ 5735 w 6158"/>
              <a:gd name="T45" fmla="*/ 5055 h 6847"/>
              <a:gd name="T46" fmla="*/ 800 w 6158"/>
              <a:gd name="T47" fmla="*/ 3269 h 6847"/>
              <a:gd name="T48" fmla="*/ 954 w 6158"/>
              <a:gd name="T49" fmla="*/ 3113 h 6847"/>
              <a:gd name="T50" fmla="*/ 1181 w 6158"/>
              <a:gd name="T51" fmla="*/ 2863 h 6847"/>
              <a:gd name="T52" fmla="*/ 1404 w 6158"/>
              <a:gd name="T53" fmla="*/ 2874 h 6847"/>
              <a:gd name="T54" fmla="*/ 1701 w 6158"/>
              <a:gd name="T55" fmla="*/ 2555 h 6847"/>
              <a:gd name="T56" fmla="*/ 1943 w 6158"/>
              <a:gd name="T57" fmla="*/ 2600 h 6847"/>
              <a:gd name="T58" fmla="*/ 2247 w 6158"/>
              <a:gd name="T59" fmla="*/ 2351 h 6847"/>
              <a:gd name="T60" fmla="*/ 2516 w 6158"/>
              <a:gd name="T61" fmla="*/ 2437 h 6847"/>
              <a:gd name="T62" fmla="*/ 2819 w 6158"/>
              <a:gd name="T63" fmla="*/ 2237 h 6847"/>
              <a:gd name="T64" fmla="*/ 3180 w 6158"/>
              <a:gd name="T65" fmla="*/ 2303 h 6847"/>
              <a:gd name="T66" fmla="*/ 3543 w 6158"/>
              <a:gd name="T67" fmla="*/ 2362 h 6847"/>
              <a:gd name="T68" fmla="*/ 3763 w 6158"/>
              <a:gd name="T69" fmla="*/ 2406 h 6847"/>
              <a:gd name="T70" fmla="*/ 3708 w 6158"/>
              <a:gd name="T71" fmla="*/ 2749 h 6847"/>
              <a:gd name="T72" fmla="*/ 3839 w 6158"/>
              <a:gd name="T73" fmla="*/ 2949 h 6847"/>
              <a:gd name="T74" fmla="*/ 4126 w 6158"/>
              <a:gd name="T75" fmla="*/ 2502 h 6847"/>
              <a:gd name="T76" fmla="*/ 4215 w 6158"/>
              <a:gd name="T77" fmla="*/ 2600 h 6847"/>
              <a:gd name="T78" fmla="*/ 4380 w 6158"/>
              <a:gd name="T79" fmla="*/ 2568 h 6847"/>
              <a:gd name="T80" fmla="*/ 4163 w 6158"/>
              <a:gd name="T81" fmla="*/ 3148 h 6847"/>
              <a:gd name="T82" fmla="*/ 4361 w 6158"/>
              <a:gd name="T83" fmla="*/ 3109 h 6847"/>
              <a:gd name="T84" fmla="*/ 4686 w 6158"/>
              <a:gd name="T85" fmla="*/ 2764 h 6847"/>
              <a:gd name="T86" fmla="*/ 4886 w 6158"/>
              <a:gd name="T87" fmla="*/ 2882 h 6847"/>
              <a:gd name="T88" fmla="*/ 5206 w 6158"/>
              <a:gd name="T89" fmla="*/ 3092 h 6847"/>
              <a:gd name="T90" fmla="*/ 5246 w 6158"/>
              <a:gd name="T91" fmla="*/ 3227 h 6847"/>
              <a:gd name="T92" fmla="*/ 5378 w 6158"/>
              <a:gd name="T93" fmla="*/ 3268 h 6847"/>
              <a:gd name="T94" fmla="*/ 603 w 6158"/>
              <a:gd name="T95" fmla="*/ 3353 h 6847"/>
              <a:gd name="T96" fmla="*/ 5394 w 6158"/>
              <a:gd name="T97" fmla="*/ 6179 h 6847"/>
              <a:gd name="T98" fmla="*/ 1237 w 6158"/>
              <a:gd name="T99" fmla="*/ 6561 h 6847"/>
              <a:gd name="T100" fmla="*/ 5394 w 6158"/>
              <a:gd name="T101" fmla="*/ 6179 h 6847"/>
              <a:gd name="T102" fmla="*/ 1646 w 6158"/>
              <a:gd name="T103" fmla="*/ 5894 h 6847"/>
              <a:gd name="T104" fmla="*/ 290 w 6158"/>
              <a:gd name="T105" fmla="*/ 3639 h 6847"/>
              <a:gd name="T106" fmla="*/ 5489 w 6158"/>
              <a:gd name="T107" fmla="*/ 4910 h 6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58" h="6847">
                <a:moveTo>
                  <a:pt x="5735" y="5055"/>
                </a:moveTo>
                <a:cubicBezTo>
                  <a:pt x="6012" y="4584"/>
                  <a:pt x="6158" y="4045"/>
                  <a:pt x="6158" y="3496"/>
                </a:cubicBezTo>
                <a:cubicBezTo>
                  <a:pt x="6158" y="3417"/>
                  <a:pt x="6094" y="3353"/>
                  <a:pt x="6015" y="3353"/>
                </a:cubicBezTo>
                <a:lnTo>
                  <a:pt x="5872" y="3353"/>
                </a:lnTo>
                <a:cubicBezTo>
                  <a:pt x="5819" y="3172"/>
                  <a:pt x="5669" y="3031"/>
                  <a:pt x="5482" y="2992"/>
                </a:cubicBezTo>
                <a:cubicBezTo>
                  <a:pt x="5436" y="2756"/>
                  <a:pt x="5227" y="2577"/>
                  <a:pt x="4977" y="2577"/>
                </a:cubicBezTo>
                <a:cubicBezTo>
                  <a:pt x="4961" y="2577"/>
                  <a:pt x="4946" y="2578"/>
                  <a:pt x="4930" y="2579"/>
                </a:cubicBezTo>
                <a:cubicBezTo>
                  <a:pt x="4904" y="2521"/>
                  <a:pt x="4868" y="2468"/>
                  <a:pt x="4823" y="2423"/>
                </a:cubicBezTo>
                <a:lnTo>
                  <a:pt x="5969" y="720"/>
                </a:lnTo>
                <a:cubicBezTo>
                  <a:pt x="6013" y="654"/>
                  <a:pt x="5996" y="566"/>
                  <a:pt x="5930" y="521"/>
                </a:cubicBezTo>
                <a:cubicBezTo>
                  <a:pt x="5865" y="477"/>
                  <a:pt x="5776" y="495"/>
                  <a:pt x="5732" y="560"/>
                </a:cubicBezTo>
                <a:lnTo>
                  <a:pt x="4573" y="2282"/>
                </a:lnTo>
                <a:cubicBezTo>
                  <a:pt x="4536" y="2273"/>
                  <a:pt x="4497" y="2269"/>
                  <a:pt x="4458" y="2269"/>
                </a:cubicBezTo>
                <a:cubicBezTo>
                  <a:pt x="4416" y="2269"/>
                  <a:pt x="4374" y="2274"/>
                  <a:pt x="4333" y="2284"/>
                </a:cubicBezTo>
                <a:cubicBezTo>
                  <a:pt x="4311" y="2253"/>
                  <a:pt x="4286" y="2224"/>
                  <a:pt x="4258" y="2199"/>
                </a:cubicBezTo>
                <a:lnTo>
                  <a:pt x="5114" y="220"/>
                </a:lnTo>
                <a:cubicBezTo>
                  <a:pt x="5145" y="147"/>
                  <a:pt x="5112" y="63"/>
                  <a:pt x="5040" y="32"/>
                </a:cubicBezTo>
                <a:cubicBezTo>
                  <a:pt x="4967" y="0"/>
                  <a:pt x="4883" y="34"/>
                  <a:pt x="4852" y="106"/>
                </a:cubicBezTo>
                <a:lnTo>
                  <a:pt x="4001" y="2073"/>
                </a:lnTo>
                <a:cubicBezTo>
                  <a:pt x="3972" y="2068"/>
                  <a:pt x="3942" y="2065"/>
                  <a:pt x="3912" y="2065"/>
                </a:cubicBezTo>
                <a:cubicBezTo>
                  <a:pt x="3841" y="2065"/>
                  <a:pt x="3772" y="2080"/>
                  <a:pt x="3709" y="2107"/>
                </a:cubicBezTo>
                <a:cubicBezTo>
                  <a:pt x="3614" y="2009"/>
                  <a:pt x="3482" y="1951"/>
                  <a:pt x="3340" y="1951"/>
                </a:cubicBezTo>
                <a:cubicBezTo>
                  <a:pt x="3247" y="1951"/>
                  <a:pt x="3158" y="1976"/>
                  <a:pt x="3079" y="2022"/>
                </a:cubicBezTo>
                <a:cubicBezTo>
                  <a:pt x="3001" y="1976"/>
                  <a:pt x="2912" y="1951"/>
                  <a:pt x="2819" y="1951"/>
                </a:cubicBezTo>
                <a:cubicBezTo>
                  <a:pt x="2677" y="1951"/>
                  <a:pt x="2545" y="2009"/>
                  <a:pt x="2450" y="2107"/>
                </a:cubicBezTo>
                <a:cubicBezTo>
                  <a:pt x="2386" y="2080"/>
                  <a:pt x="2317" y="2065"/>
                  <a:pt x="2247" y="2065"/>
                </a:cubicBezTo>
                <a:cubicBezTo>
                  <a:pt x="2076" y="2065"/>
                  <a:pt x="1920" y="2149"/>
                  <a:pt x="1826" y="2284"/>
                </a:cubicBezTo>
                <a:cubicBezTo>
                  <a:pt x="1785" y="2274"/>
                  <a:pt x="1743" y="2269"/>
                  <a:pt x="1701" y="2269"/>
                </a:cubicBezTo>
                <a:cubicBezTo>
                  <a:pt x="1492" y="2269"/>
                  <a:pt x="1309" y="2396"/>
                  <a:pt x="1229" y="2579"/>
                </a:cubicBezTo>
                <a:cubicBezTo>
                  <a:pt x="1213" y="2578"/>
                  <a:pt x="1197" y="2577"/>
                  <a:pt x="1181" y="2577"/>
                </a:cubicBezTo>
                <a:cubicBezTo>
                  <a:pt x="932" y="2577"/>
                  <a:pt x="723" y="2756"/>
                  <a:pt x="676" y="2992"/>
                </a:cubicBezTo>
                <a:cubicBezTo>
                  <a:pt x="490" y="3031"/>
                  <a:pt x="340" y="3172"/>
                  <a:pt x="287" y="3353"/>
                </a:cubicBezTo>
                <a:lnTo>
                  <a:pt x="143" y="3353"/>
                </a:lnTo>
                <a:cubicBezTo>
                  <a:pt x="64" y="3353"/>
                  <a:pt x="0" y="3417"/>
                  <a:pt x="0" y="3496"/>
                </a:cubicBezTo>
                <a:cubicBezTo>
                  <a:pt x="0" y="4045"/>
                  <a:pt x="147" y="4584"/>
                  <a:pt x="423" y="5055"/>
                </a:cubicBezTo>
                <a:cubicBezTo>
                  <a:pt x="612" y="5376"/>
                  <a:pt x="859" y="5660"/>
                  <a:pt x="1148" y="5894"/>
                </a:cubicBezTo>
                <a:lnTo>
                  <a:pt x="610" y="5894"/>
                </a:lnTo>
                <a:cubicBezTo>
                  <a:pt x="531" y="5894"/>
                  <a:pt x="467" y="5958"/>
                  <a:pt x="467" y="6036"/>
                </a:cubicBezTo>
                <a:lnTo>
                  <a:pt x="467" y="6077"/>
                </a:lnTo>
                <a:cubicBezTo>
                  <a:pt x="467" y="6501"/>
                  <a:pt x="813" y="6847"/>
                  <a:pt x="1237" y="6847"/>
                </a:cubicBezTo>
                <a:lnTo>
                  <a:pt x="4922" y="6847"/>
                </a:lnTo>
                <a:cubicBezTo>
                  <a:pt x="5346" y="6847"/>
                  <a:pt x="5691" y="6501"/>
                  <a:pt x="5691" y="6077"/>
                </a:cubicBezTo>
                <a:lnTo>
                  <a:pt x="5691" y="6036"/>
                </a:lnTo>
                <a:cubicBezTo>
                  <a:pt x="5691" y="5958"/>
                  <a:pt x="5627" y="5894"/>
                  <a:pt x="5548" y="5894"/>
                </a:cubicBezTo>
                <a:lnTo>
                  <a:pt x="5011" y="5894"/>
                </a:lnTo>
                <a:cubicBezTo>
                  <a:pt x="5300" y="5660"/>
                  <a:pt x="5546" y="5376"/>
                  <a:pt x="5735" y="5055"/>
                </a:cubicBezTo>
                <a:close/>
                <a:moveTo>
                  <a:pt x="781" y="3268"/>
                </a:moveTo>
                <a:cubicBezTo>
                  <a:pt x="787" y="3268"/>
                  <a:pt x="794" y="3268"/>
                  <a:pt x="800" y="3269"/>
                </a:cubicBezTo>
                <a:cubicBezTo>
                  <a:pt x="842" y="3272"/>
                  <a:pt x="883" y="3257"/>
                  <a:pt x="913" y="3227"/>
                </a:cubicBezTo>
                <a:cubicBezTo>
                  <a:pt x="943" y="3197"/>
                  <a:pt x="958" y="3155"/>
                  <a:pt x="954" y="3113"/>
                </a:cubicBezTo>
                <a:cubicBezTo>
                  <a:pt x="953" y="3105"/>
                  <a:pt x="953" y="3098"/>
                  <a:pt x="953" y="3092"/>
                </a:cubicBezTo>
                <a:cubicBezTo>
                  <a:pt x="953" y="2966"/>
                  <a:pt x="1055" y="2863"/>
                  <a:pt x="1181" y="2863"/>
                </a:cubicBezTo>
                <a:cubicBezTo>
                  <a:pt x="1213" y="2863"/>
                  <a:pt x="1244" y="2870"/>
                  <a:pt x="1273" y="2882"/>
                </a:cubicBezTo>
                <a:cubicBezTo>
                  <a:pt x="1315" y="2901"/>
                  <a:pt x="1364" y="2898"/>
                  <a:pt x="1404" y="2874"/>
                </a:cubicBezTo>
                <a:cubicBezTo>
                  <a:pt x="1443" y="2851"/>
                  <a:pt x="1469" y="2810"/>
                  <a:pt x="1473" y="2764"/>
                </a:cubicBezTo>
                <a:cubicBezTo>
                  <a:pt x="1483" y="2646"/>
                  <a:pt x="1583" y="2555"/>
                  <a:pt x="1701" y="2555"/>
                </a:cubicBezTo>
                <a:cubicBezTo>
                  <a:pt x="1742" y="2555"/>
                  <a:pt x="1783" y="2566"/>
                  <a:pt x="1819" y="2588"/>
                </a:cubicBezTo>
                <a:cubicBezTo>
                  <a:pt x="1857" y="2611"/>
                  <a:pt x="1902" y="2615"/>
                  <a:pt x="1943" y="2600"/>
                </a:cubicBezTo>
                <a:cubicBezTo>
                  <a:pt x="1984" y="2585"/>
                  <a:pt x="2016" y="2551"/>
                  <a:pt x="2030" y="2510"/>
                </a:cubicBezTo>
                <a:cubicBezTo>
                  <a:pt x="2060" y="2415"/>
                  <a:pt x="2148" y="2351"/>
                  <a:pt x="2247" y="2351"/>
                </a:cubicBezTo>
                <a:cubicBezTo>
                  <a:pt x="2317" y="2351"/>
                  <a:pt x="2366" y="2381"/>
                  <a:pt x="2395" y="2406"/>
                </a:cubicBezTo>
                <a:cubicBezTo>
                  <a:pt x="2429" y="2434"/>
                  <a:pt x="2473" y="2446"/>
                  <a:pt x="2516" y="2437"/>
                </a:cubicBezTo>
                <a:cubicBezTo>
                  <a:pt x="2559" y="2429"/>
                  <a:pt x="2595" y="2401"/>
                  <a:pt x="2615" y="2362"/>
                </a:cubicBezTo>
                <a:cubicBezTo>
                  <a:pt x="2655" y="2285"/>
                  <a:pt x="2733" y="2237"/>
                  <a:pt x="2819" y="2237"/>
                </a:cubicBezTo>
                <a:cubicBezTo>
                  <a:pt x="2879" y="2237"/>
                  <a:pt x="2936" y="2260"/>
                  <a:pt x="2979" y="2303"/>
                </a:cubicBezTo>
                <a:cubicBezTo>
                  <a:pt x="3035" y="2357"/>
                  <a:pt x="3124" y="2357"/>
                  <a:pt x="3180" y="2303"/>
                </a:cubicBezTo>
                <a:cubicBezTo>
                  <a:pt x="3223" y="2260"/>
                  <a:pt x="3280" y="2237"/>
                  <a:pt x="3340" y="2237"/>
                </a:cubicBezTo>
                <a:cubicBezTo>
                  <a:pt x="3426" y="2237"/>
                  <a:pt x="3504" y="2285"/>
                  <a:pt x="3543" y="2362"/>
                </a:cubicBezTo>
                <a:cubicBezTo>
                  <a:pt x="3563" y="2401"/>
                  <a:pt x="3600" y="2429"/>
                  <a:pt x="3643" y="2437"/>
                </a:cubicBezTo>
                <a:cubicBezTo>
                  <a:pt x="3686" y="2446"/>
                  <a:pt x="3730" y="2434"/>
                  <a:pt x="3763" y="2406"/>
                </a:cubicBezTo>
                <a:cubicBezTo>
                  <a:pt x="3788" y="2385"/>
                  <a:pt x="3827" y="2361"/>
                  <a:pt x="3879" y="2354"/>
                </a:cubicBezTo>
                <a:lnTo>
                  <a:pt x="3708" y="2749"/>
                </a:lnTo>
                <a:cubicBezTo>
                  <a:pt x="3677" y="2822"/>
                  <a:pt x="3710" y="2906"/>
                  <a:pt x="3782" y="2937"/>
                </a:cubicBezTo>
                <a:cubicBezTo>
                  <a:pt x="3801" y="2945"/>
                  <a:pt x="3820" y="2949"/>
                  <a:pt x="3839" y="2949"/>
                </a:cubicBezTo>
                <a:cubicBezTo>
                  <a:pt x="3894" y="2949"/>
                  <a:pt x="3947" y="2917"/>
                  <a:pt x="3970" y="2863"/>
                </a:cubicBezTo>
                <a:lnTo>
                  <a:pt x="4126" y="2502"/>
                </a:lnTo>
                <a:cubicBezTo>
                  <a:pt x="4127" y="2505"/>
                  <a:pt x="4128" y="2507"/>
                  <a:pt x="4129" y="2510"/>
                </a:cubicBezTo>
                <a:cubicBezTo>
                  <a:pt x="4143" y="2551"/>
                  <a:pt x="4174" y="2585"/>
                  <a:pt x="4215" y="2600"/>
                </a:cubicBezTo>
                <a:cubicBezTo>
                  <a:pt x="4256" y="2615"/>
                  <a:pt x="4302" y="2611"/>
                  <a:pt x="4340" y="2588"/>
                </a:cubicBezTo>
                <a:cubicBezTo>
                  <a:pt x="4353" y="2580"/>
                  <a:pt x="4366" y="2574"/>
                  <a:pt x="4380" y="2568"/>
                </a:cubicBezTo>
                <a:lnTo>
                  <a:pt x="4124" y="2949"/>
                </a:lnTo>
                <a:cubicBezTo>
                  <a:pt x="4080" y="3015"/>
                  <a:pt x="4097" y="3104"/>
                  <a:pt x="4163" y="3148"/>
                </a:cubicBezTo>
                <a:cubicBezTo>
                  <a:pt x="4187" y="3164"/>
                  <a:pt x="4215" y="3172"/>
                  <a:pt x="4242" y="3172"/>
                </a:cubicBezTo>
                <a:cubicBezTo>
                  <a:pt x="4288" y="3172"/>
                  <a:pt x="4334" y="3150"/>
                  <a:pt x="4361" y="3109"/>
                </a:cubicBezTo>
                <a:lnTo>
                  <a:pt x="4656" y="2671"/>
                </a:lnTo>
                <a:cubicBezTo>
                  <a:pt x="4672" y="2699"/>
                  <a:pt x="4683" y="2730"/>
                  <a:pt x="4686" y="2764"/>
                </a:cubicBezTo>
                <a:cubicBezTo>
                  <a:pt x="4689" y="2810"/>
                  <a:pt x="4715" y="2851"/>
                  <a:pt x="4755" y="2874"/>
                </a:cubicBezTo>
                <a:cubicBezTo>
                  <a:pt x="4795" y="2898"/>
                  <a:pt x="4843" y="2901"/>
                  <a:pt x="4886" y="2882"/>
                </a:cubicBezTo>
                <a:cubicBezTo>
                  <a:pt x="4915" y="2870"/>
                  <a:pt x="4946" y="2863"/>
                  <a:pt x="4977" y="2863"/>
                </a:cubicBezTo>
                <a:cubicBezTo>
                  <a:pt x="5103" y="2863"/>
                  <a:pt x="5206" y="2966"/>
                  <a:pt x="5206" y="3092"/>
                </a:cubicBezTo>
                <a:cubicBezTo>
                  <a:pt x="5206" y="3098"/>
                  <a:pt x="5206" y="3105"/>
                  <a:pt x="5205" y="3113"/>
                </a:cubicBezTo>
                <a:cubicBezTo>
                  <a:pt x="5201" y="3155"/>
                  <a:pt x="5216" y="3197"/>
                  <a:pt x="5246" y="3227"/>
                </a:cubicBezTo>
                <a:cubicBezTo>
                  <a:pt x="5275" y="3257"/>
                  <a:pt x="5317" y="3272"/>
                  <a:pt x="5359" y="3269"/>
                </a:cubicBezTo>
                <a:cubicBezTo>
                  <a:pt x="5365" y="3268"/>
                  <a:pt x="5371" y="3268"/>
                  <a:pt x="5378" y="3268"/>
                </a:cubicBezTo>
                <a:cubicBezTo>
                  <a:pt x="5450" y="3268"/>
                  <a:pt x="5514" y="3301"/>
                  <a:pt x="5556" y="3353"/>
                </a:cubicBezTo>
                <a:lnTo>
                  <a:pt x="603" y="3353"/>
                </a:lnTo>
                <a:cubicBezTo>
                  <a:pt x="645" y="3301"/>
                  <a:pt x="709" y="3268"/>
                  <a:pt x="781" y="3268"/>
                </a:cubicBezTo>
                <a:close/>
                <a:moveTo>
                  <a:pt x="5394" y="6179"/>
                </a:moveTo>
                <a:cubicBezTo>
                  <a:pt x="5347" y="6397"/>
                  <a:pt x="5153" y="6561"/>
                  <a:pt x="4922" y="6561"/>
                </a:cubicBezTo>
                <a:lnTo>
                  <a:pt x="1237" y="6561"/>
                </a:lnTo>
                <a:cubicBezTo>
                  <a:pt x="1005" y="6561"/>
                  <a:pt x="811" y="6397"/>
                  <a:pt x="764" y="6179"/>
                </a:cubicBezTo>
                <a:lnTo>
                  <a:pt x="5394" y="6179"/>
                </a:lnTo>
                <a:close/>
                <a:moveTo>
                  <a:pt x="4513" y="5894"/>
                </a:moveTo>
                <a:lnTo>
                  <a:pt x="1646" y="5894"/>
                </a:lnTo>
                <a:cubicBezTo>
                  <a:pt x="1244" y="5653"/>
                  <a:pt x="907" y="5314"/>
                  <a:pt x="670" y="4910"/>
                </a:cubicBezTo>
                <a:cubicBezTo>
                  <a:pt x="443" y="4524"/>
                  <a:pt x="313" y="4088"/>
                  <a:pt x="290" y="3639"/>
                </a:cubicBezTo>
                <a:lnTo>
                  <a:pt x="5869" y="3639"/>
                </a:lnTo>
                <a:cubicBezTo>
                  <a:pt x="5846" y="4088"/>
                  <a:pt x="5716" y="4524"/>
                  <a:pt x="5489" y="4910"/>
                </a:cubicBezTo>
                <a:cubicBezTo>
                  <a:pt x="5251" y="5314"/>
                  <a:pt x="4914" y="5653"/>
                  <a:pt x="4513" y="5894"/>
                </a:cubicBezTo>
                <a:close/>
              </a:path>
            </a:pathLst>
          </a:custGeom>
          <a:solidFill>
            <a:schemeClr val="accent1"/>
          </a:solidFill>
          <a:ln>
            <a:noFill/>
          </a:ln>
        </p:spPr>
        <p:txBody>
          <a:bodyPr/>
          <a:lstStyle/>
          <a:p>
            <a:endParaRPr lang="en-US"/>
          </a:p>
        </p:txBody>
      </p:sp>
      <p:sp>
        <p:nvSpPr>
          <p:cNvPr id="52" name="megaphone_313414">
            <a:extLst>
              <a:ext uri="{FF2B5EF4-FFF2-40B4-BE49-F238E27FC236}">
                <a16:creationId xmlns:a16="http://schemas.microsoft.com/office/drawing/2014/main" id="{713874FB-F070-4C9E-B662-60751A31EB91}"/>
              </a:ext>
            </a:extLst>
          </p:cNvPr>
          <p:cNvSpPr>
            <a:spLocks noChangeAspect="1"/>
          </p:cNvSpPr>
          <p:nvPr/>
        </p:nvSpPr>
        <p:spPr bwMode="auto">
          <a:xfrm>
            <a:off x="1438925" y="1638395"/>
            <a:ext cx="376589" cy="389648"/>
          </a:xfrm>
          <a:custGeom>
            <a:avLst/>
            <a:gdLst>
              <a:gd name="connsiteX0" fmla="*/ 114027 w 607639"/>
              <a:gd name="connsiteY0" fmla="*/ 331499 h 492900"/>
              <a:gd name="connsiteX1" fmla="*/ 114027 w 607639"/>
              <a:gd name="connsiteY1" fmla="*/ 350341 h 492900"/>
              <a:gd name="connsiteX2" fmla="*/ 148552 w 607639"/>
              <a:gd name="connsiteY2" fmla="*/ 350341 h 492900"/>
              <a:gd name="connsiteX3" fmla="*/ 180407 w 607639"/>
              <a:gd name="connsiteY3" fmla="*/ 387403 h 492900"/>
              <a:gd name="connsiteX4" fmla="*/ 180407 w 607639"/>
              <a:gd name="connsiteY4" fmla="*/ 474147 h 492900"/>
              <a:gd name="connsiteX5" fmla="*/ 237978 w 607639"/>
              <a:gd name="connsiteY5" fmla="*/ 474147 h 492900"/>
              <a:gd name="connsiteX6" fmla="*/ 237978 w 607639"/>
              <a:gd name="connsiteY6" fmla="*/ 331499 h 492900"/>
              <a:gd name="connsiteX7" fmla="*/ 86443 w 607639"/>
              <a:gd name="connsiteY7" fmla="*/ 312746 h 492900"/>
              <a:gd name="connsiteX8" fmla="*/ 266808 w 607639"/>
              <a:gd name="connsiteY8" fmla="*/ 312746 h 492900"/>
              <a:gd name="connsiteX9" fmla="*/ 266808 w 607639"/>
              <a:gd name="connsiteY9" fmla="*/ 331499 h 492900"/>
              <a:gd name="connsiteX10" fmla="*/ 256753 w 607639"/>
              <a:gd name="connsiteY10" fmla="*/ 331499 h 492900"/>
              <a:gd name="connsiteX11" fmla="*/ 256753 w 607639"/>
              <a:gd name="connsiteY11" fmla="*/ 492900 h 492900"/>
              <a:gd name="connsiteX12" fmla="*/ 161632 w 607639"/>
              <a:gd name="connsiteY12" fmla="*/ 492900 h 492900"/>
              <a:gd name="connsiteX13" fmla="*/ 161632 w 607639"/>
              <a:gd name="connsiteY13" fmla="*/ 387403 h 492900"/>
              <a:gd name="connsiteX14" fmla="*/ 148552 w 607639"/>
              <a:gd name="connsiteY14" fmla="*/ 369094 h 492900"/>
              <a:gd name="connsiteX15" fmla="*/ 95252 w 607639"/>
              <a:gd name="connsiteY15" fmla="*/ 369094 h 492900"/>
              <a:gd name="connsiteX16" fmla="*/ 95252 w 607639"/>
              <a:gd name="connsiteY16" fmla="*/ 331499 h 492900"/>
              <a:gd name="connsiteX17" fmla="*/ 86443 w 607639"/>
              <a:gd name="connsiteY17" fmla="*/ 331499 h 492900"/>
              <a:gd name="connsiteX18" fmla="*/ 181635 w 607639"/>
              <a:gd name="connsiteY18" fmla="*/ 170204 h 492900"/>
              <a:gd name="connsiteX19" fmla="*/ 200405 w 607639"/>
              <a:gd name="connsiteY19" fmla="*/ 170204 h 492900"/>
              <a:gd name="connsiteX20" fmla="*/ 200405 w 607639"/>
              <a:gd name="connsiteY20" fmla="*/ 188974 h 492900"/>
              <a:gd name="connsiteX21" fmla="*/ 181635 w 607639"/>
              <a:gd name="connsiteY21" fmla="*/ 188974 h 492900"/>
              <a:gd name="connsiteX22" fmla="*/ 152845 w 607639"/>
              <a:gd name="connsiteY22" fmla="*/ 170204 h 492900"/>
              <a:gd name="connsiteX23" fmla="*/ 172815 w 607639"/>
              <a:gd name="connsiteY23" fmla="*/ 170204 h 492900"/>
              <a:gd name="connsiteX24" fmla="*/ 172815 w 607639"/>
              <a:gd name="connsiteY24" fmla="*/ 188974 h 492900"/>
              <a:gd name="connsiteX25" fmla="*/ 152845 w 607639"/>
              <a:gd name="connsiteY25" fmla="*/ 188974 h 492900"/>
              <a:gd name="connsiteX26" fmla="*/ 125324 w 607639"/>
              <a:gd name="connsiteY26" fmla="*/ 170204 h 492900"/>
              <a:gd name="connsiteX27" fmla="*/ 144094 w 607639"/>
              <a:gd name="connsiteY27" fmla="*/ 170204 h 492900"/>
              <a:gd name="connsiteX28" fmla="*/ 144094 w 607639"/>
              <a:gd name="connsiteY28" fmla="*/ 188974 h 492900"/>
              <a:gd name="connsiteX29" fmla="*/ 125324 w 607639"/>
              <a:gd name="connsiteY29" fmla="*/ 188974 h 492900"/>
              <a:gd name="connsiteX30" fmla="*/ 351980 w 607639"/>
              <a:gd name="connsiteY30" fmla="*/ 141413 h 492900"/>
              <a:gd name="connsiteX31" fmla="*/ 370821 w 607639"/>
              <a:gd name="connsiteY31" fmla="*/ 141413 h 492900"/>
              <a:gd name="connsiteX32" fmla="*/ 370821 w 607639"/>
              <a:gd name="connsiteY32" fmla="*/ 255235 h 492900"/>
              <a:gd name="connsiteX33" fmla="*/ 351980 w 607639"/>
              <a:gd name="connsiteY33" fmla="*/ 255235 h 492900"/>
              <a:gd name="connsiteX34" fmla="*/ 125324 w 607639"/>
              <a:gd name="connsiteY34" fmla="*/ 132593 h 492900"/>
              <a:gd name="connsiteX35" fmla="*/ 248037 w 607639"/>
              <a:gd name="connsiteY35" fmla="*/ 132593 h 492900"/>
              <a:gd name="connsiteX36" fmla="*/ 248037 w 607639"/>
              <a:gd name="connsiteY36" fmla="*/ 151434 h 492900"/>
              <a:gd name="connsiteX37" fmla="*/ 125324 w 607639"/>
              <a:gd name="connsiteY37" fmla="*/ 151434 h 492900"/>
              <a:gd name="connsiteX38" fmla="*/ 110534 w 607639"/>
              <a:gd name="connsiteY38" fmla="*/ 112419 h 492900"/>
              <a:gd name="connsiteX39" fmla="*/ 110534 w 607639"/>
              <a:gd name="connsiteY39" fmla="*/ 283226 h 492900"/>
              <a:gd name="connsiteX40" fmla="*/ 310088 w 607639"/>
              <a:gd name="connsiteY40" fmla="*/ 283226 h 492900"/>
              <a:gd name="connsiteX41" fmla="*/ 310088 w 607639"/>
              <a:gd name="connsiteY41" fmla="*/ 112419 h 492900"/>
              <a:gd name="connsiteX42" fmla="*/ 0 w 607639"/>
              <a:gd name="connsiteY42" fmla="*/ 95122 h 492900"/>
              <a:gd name="connsiteX43" fmla="*/ 48831 w 607639"/>
              <a:gd name="connsiteY43" fmla="*/ 95122 h 492900"/>
              <a:gd name="connsiteX44" fmla="*/ 48831 w 607639"/>
              <a:gd name="connsiteY44" fmla="*/ 113870 h 492900"/>
              <a:gd name="connsiteX45" fmla="*/ 18767 w 607639"/>
              <a:gd name="connsiteY45" fmla="*/ 113870 h 492900"/>
              <a:gd name="connsiteX46" fmla="*/ 18767 w 607639"/>
              <a:gd name="connsiteY46" fmla="*/ 151456 h 492900"/>
              <a:gd name="connsiteX47" fmla="*/ 48831 w 607639"/>
              <a:gd name="connsiteY47" fmla="*/ 151456 h 492900"/>
              <a:gd name="connsiteX48" fmla="*/ 48831 w 607639"/>
              <a:gd name="connsiteY48" fmla="*/ 170204 h 492900"/>
              <a:gd name="connsiteX49" fmla="*/ 0 w 607639"/>
              <a:gd name="connsiteY49" fmla="*/ 170204 h 492900"/>
              <a:gd name="connsiteX50" fmla="*/ 57581 w 607639"/>
              <a:gd name="connsiteY50" fmla="*/ 93852 h 492900"/>
              <a:gd name="connsiteX51" fmla="*/ 76422 w 607639"/>
              <a:gd name="connsiteY51" fmla="*/ 93852 h 492900"/>
              <a:gd name="connsiteX52" fmla="*/ 76422 w 607639"/>
              <a:gd name="connsiteY52" fmla="*/ 245215 h 492900"/>
              <a:gd name="connsiteX53" fmla="*/ 57581 w 607639"/>
              <a:gd name="connsiteY53" fmla="*/ 245215 h 492900"/>
              <a:gd name="connsiteX54" fmla="*/ 541240 w 607639"/>
              <a:gd name="connsiteY54" fmla="*/ 52255 h 492900"/>
              <a:gd name="connsiteX55" fmla="*/ 370791 w 607639"/>
              <a:gd name="connsiteY55" fmla="*/ 113486 h 492900"/>
              <a:gd name="connsiteX56" fmla="*/ 370791 w 607639"/>
              <a:gd name="connsiteY56" fmla="*/ 131348 h 492900"/>
              <a:gd name="connsiteX57" fmla="*/ 352011 w 607639"/>
              <a:gd name="connsiteY57" fmla="*/ 131348 h 492900"/>
              <a:gd name="connsiteX58" fmla="*/ 352011 w 607639"/>
              <a:gd name="connsiteY58" fmla="*/ 120240 h 492900"/>
              <a:gd name="connsiteX59" fmla="*/ 328869 w 607639"/>
              <a:gd name="connsiteY59" fmla="*/ 128593 h 492900"/>
              <a:gd name="connsiteX60" fmla="*/ 328869 w 607639"/>
              <a:gd name="connsiteY60" fmla="*/ 267052 h 492900"/>
              <a:gd name="connsiteX61" fmla="*/ 352011 w 607639"/>
              <a:gd name="connsiteY61" fmla="*/ 275406 h 492900"/>
              <a:gd name="connsiteX62" fmla="*/ 352011 w 607639"/>
              <a:gd name="connsiteY62" fmla="*/ 263941 h 492900"/>
              <a:gd name="connsiteX63" fmla="*/ 370791 w 607639"/>
              <a:gd name="connsiteY63" fmla="*/ 263941 h 492900"/>
              <a:gd name="connsiteX64" fmla="*/ 370791 w 607639"/>
              <a:gd name="connsiteY64" fmla="*/ 282160 h 492900"/>
              <a:gd name="connsiteX65" fmla="*/ 541240 w 607639"/>
              <a:gd name="connsiteY65" fmla="*/ 343390 h 492900"/>
              <a:gd name="connsiteX66" fmla="*/ 560020 w 607639"/>
              <a:gd name="connsiteY66" fmla="*/ 18840 h 492900"/>
              <a:gd name="connsiteX67" fmla="*/ 560020 w 607639"/>
              <a:gd name="connsiteY67" fmla="*/ 379027 h 492900"/>
              <a:gd name="connsiteX68" fmla="*/ 588859 w 607639"/>
              <a:gd name="connsiteY68" fmla="*/ 379027 h 492900"/>
              <a:gd name="connsiteX69" fmla="*/ 588859 w 607639"/>
              <a:gd name="connsiteY69" fmla="*/ 18840 h 492900"/>
              <a:gd name="connsiteX70" fmla="*/ 541240 w 607639"/>
              <a:gd name="connsiteY70" fmla="*/ 0 h 492900"/>
              <a:gd name="connsiteX71" fmla="*/ 607639 w 607639"/>
              <a:gd name="connsiteY71" fmla="*/ 0 h 492900"/>
              <a:gd name="connsiteX72" fmla="*/ 607639 w 607639"/>
              <a:gd name="connsiteY72" fmla="*/ 397778 h 492900"/>
              <a:gd name="connsiteX73" fmla="*/ 541240 w 607639"/>
              <a:gd name="connsiteY73" fmla="*/ 397778 h 492900"/>
              <a:gd name="connsiteX74" fmla="*/ 541240 w 607639"/>
              <a:gd name="connsiteY74" fmla="*/ 363297 h 492900"/>
              <a:gd name="connsiteX75" fmla="*/ 328869 w 607639"/>
              <a:gd name="connsiteY75" fmla="*/ 286958 h 492900"/>
              <a:gd name="connsiteX76" fmla="*/ 328869 w 607639"/>
              <a:gd name="connsiteY76" fmla="*/ 301977 h 492900"/>
              <a:gd name="connsiteX77" fmla="*/ 91665 w 607639"/>
              <a:gd name="connsiteY77" fmla="*/ 301977 h 492900"/>
              <a:gd name="connsiteX78" fmla="*/ 91665 w 607639"/>
              <a:gd name="connsiteY78" fmla="*/ 93668 h 492900"/>
              <a:gd name="connsiteX79" fmla="*/ 328869 w 607639"/>
              <a:gd name="connsiteY79" fmla="*/ 93668 h 492900"/>
              <a:gd name="connsiteX80" fmla="*/ 328869 w 607639"/>
              <a:gd name="connsiteY80" fmla="*/ 108598 h 492900"/>
              <a:gd name="connsiteX81" fmla="*/ 541240 w 607639"/>
              <a:gd name="connsiteY81" fmla="*/ 32259 h 49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7639" h="492900">
                <a:moveTo>
                  <a:pt x="114027" y="331499"/>
                </a:moveTo>
                <a:lnTo>
                  <a:pt x="114027" y="350341"/>
                </a:lnTo>
                <a:lnTo>
                  <a:pt x="148552" y="350341"/>
                </a:lnTo>
                <a:cubicBezTo>
                  <a:pt x="168217" y="350341"/>
                  <a:pt x="180407" y="364562"/>
                  <a:pt x="180407" y="387403"/>
                </a:cubicBezTo>
                <a:lnTo>
                  <a:pt x="180407" y="474147"/>
                </a:lnTo>
                <a:lnTo>
                  <a:pt x="237978" y="474147"/>
                </a:lnTo>
                <a:lnTo>
                  <a:pt x="237978" y="331499"/>
                </a:lnTo>
                <a:close/>
                <a:moveTo>
                  <a:pt x="86443" y="312746"/>
                </a:moveTo>
                <a:lnTo>
                  <a:pt x="266808" y="312746"/>
                </a:lnTo>
                <a:lnTo>
                  <a:pt x="266808" y="331499"/>
                </a:lnTo>
                <a:lnTo>
                  <a:pt x="256753" y="331499"/>
                </a:lnTo>
                <a:lnTo>
                  <a:pt x="256753" y="492900"/>
                </a:lnTo>
                <a:lnTo>
                  <a:pt x="161632" y="492900"/>
                </a:lnTo>
                <a:lnTo>
                  <a:pt x="161632" y="387403"/>
                </a:lnTo>
                <a:cubicBezTo>
                  <a:pt x="161632" y="369094"/>
                  <a:pt x="151844" y="369094"/>
                  <a:pt x="148552" y="369094"/>
                </a:cubicBezTo>
                <a:lnTo>
                  <a:pt x="95252" y="369094"/>
                </a:lnTo>
                <a:lnTo>
                  <a:pt x="95252" y="331499"/>
                </a:lnTo>
                <a:lnTo>
                  <a:pt x="86443" y="331499"/>
                </a:lnTo>
                <a:close/>
                <a:moveTo>
                  <a:pt x="181635" y="170204"/>
                </a:moveTo>
                <a:lnTo>
                  <a:pt x="200405" y="170204"/>
                </a:lnTo>
                <a:lnTo>
                  <a:pt x="200405" y="188974"/>
                </a:lnTo>
                <a:lnTo>
                  <a:pt x="181635" y="188974"/>
                </a:lnTo>
                <a:close/>
                <a:moveTo>
                  <a:pt x="152845" y="170204"/>
                </a:moveTo>
                <a:lnTo>
                  <a:pt x="172815" y="170204"/>
                </a:lnTo>
                <a:lnTo>
                  <a:pt x="172815" y="188974"/>
                </a:lnTo>
                <a:lnTo>
                  <a:pt x="152845" y="188974"/>
                </a:lnTo>
                <a:close/>
                <a:moveTo>
                  <a:pt x="125324" y="170204"/>
                </a:moveTo>
                <a:lnTo>
                  <a:pt x="144094" y="170204"/>
                </a:lnTo>
                <a:lnTo>
                  <a:pt x="144094" y="188974"/>
                </a:lnTo>
                <a:lnTo>
                  <a:pt x="125324" y="188974"/>
                </a:lnTo>
                <a:close/>
                <a:moveTo>
                  <a:pt x="351980" y="141413"/>
                </a:moveTo>
                <a:lnTo>
                  <a:pt x="370821" y="141413"/>
                </a:lnTo>
                <a:lnTo>
                  <a:pt x="370821" y="255235"/>
                </a:lnTo>
                <a:lnTo>
                  <a:pt x="351980" y="255235"/>
                </a:lnTo>
                <a:close/>
                <a:moveTo>
                  <a:pt x="125324" y="132593"/>
                </a:moveTo>
                <a:lnTo>
                  <a:pt x="248037" y="132593"/>
                </a:lnTo>
                <a:lnTo>
                  <a:pt x="248037" y="151434"/>
                </a:lnTo>
                <a:lnTo>
                  <a:pt x="125324" y="151434"/>
                </a:lnTo>
                <a:close/>
                <a:moveTo>
                  <a:pt x="110534" y="112419"/>
                </a:moveTo>
                <a:lnTo>
                  <a:pt x="110534" y="283226"/>
                </a:lnTo>
                <a:lnTo>
                  <a:pt x="310088" y="283226"/>
                </a:lnTo>
                <a:lnTo>
                  <a:pt x="310088" y="112419"/>
                </a:lnTo>
                <a:close/>
                <a:moveTo>
                  <a:pt x="0" y="95122"/>
                </a:moveTo>
                <a:lnTo>
                  <a:pt x="48831" y="95122"/>
                </a:lnTo>
                <a:lnTo>
                  <a:pt x="48831" y="113870"/>
                </a:lnTo>
                <a:lnTo>
                  <a:pt x="18767" y="113870"/>
                </a:lnTo>
                <a:lnTo>
                  <a:pt x="18767" y="151456"/>
                </a:lnTo>
                <a:lnTo>
                  <a:pt x="48831" y="151456"/>
                </a:lnTo>
                <a:lnTo>
                  <a:pt x="48831" y="170204"/>
                </a:lnTo>
                <a:lnTo>
                  <a:pt x="0" y="170204"/>
                </a:lnTo>
                <a:close/>
                <a:moveTo>
                  <a:pt x="57581" y="93852"/>
                </a:moveTo>
                <a:lnTo>
                  <a:pt x="76422" y="93852"/>
                </a:lnTo>
                <a:lnTo>
                  <a:pt x="76422" y="245215"/>
                </a:lnTo>
                <a:lnTo>
                  <a:pt x="57581" y="245215"/>
                </a:lnTo>
                <a:close/>
                <a:moveTo>
                  <a:pt x="541240" y="52255"/>
                </a:moveTo>
                <a:lnTo>
                  <a:pt x="370791" y="113486"/>
                </a:lnTo>
                <a:lnTo>
                  <a:pt x="370791" y="131348"/>
                </a:lnTo>
                <a:lnTo>
                  <a:pt x="352011" y="131348"/>
                </a:lnTo>
                <a:lnTo>
                  <a:pt x="352011" y="120240"/>
                </a:lnTo>
                <a:lnTo>
                  <a:pt x="328869" y="128593"/>
                </a:lnTo>
                <a:lnTo>
                  <a:pt x="328869" y="267052"/>
                </a:lnTo>
                <a:lnTo>
                  <a:pt x="352011" y="275406"/>
                </a:lnTo>
                <a:lnTo>
                  <a:pt x="352011" y="263941"/>
                </a:lnTo>
                <a:lnTo>
                  <a:pt x="370791" y="263941"/>
                </a:lnTo>
                <a:lnTo>
                  <a:pt x="370791" y="282160"/>
                </a:lnTo>
                <a:lnTo>
                  <a:pt x="541240" y="343390"/>
                </a:lnTo>
                <a:close/>
                <a:moveTo>
                  <a:pt x="560020" y="18840"/>
                </a:moveTo>
                <a:lnTo>
                  <a:pt x="560020" y="379027"/>
                </a:lnTo>
                <a:lnTo>
                  <a:pt x="588859" y="379027"/>
                </a:lnTo>
                <a:lnTo>
                  <a:pt x="588859" y="18840"/>
                </a:lnTo>
                <a:close/>
                <a:moveTo>
                  <a:pt x="541240" y="0"/>
                </a:moveTo>
                <a:lnTo>
                  <a:pt x="607639" y="0"/>
                </a:lnTo>
                <a:lnTo>
                  <a:pt x="607639" y="397778"/>
                </a:lnTo>
                <a:lnTo>
                  <a:pt x="541240" y="397778"/>
                </a:lnTo>
                <a:lnTo>
                  <a:pt x="541240" y="363297"/>
                </a:lnTo>
                <a:lnTo>
                  <a:pt x="328869" y="286958"/>
                </a:lnTo>
                <a:lnTo>
                  <a:pt x="328869" y="301977"/>
                </a:lnTo>
                <a:lnTo>
                  <a:pt x="91665" y="301977"/>
                </a:lnTo>
                <a:lnTo>
                  <a:pt x="91665" y="93668"/>
                </a:lnTo>
                <a:lnTo>
                  <a:pt x="328869" y="93668"/>
                </a:lnTo>
                <a:lnTo>
                  <a:pt x="328869" y="108598"/>
                </a:lnTo>
                <a:lnTo>
                  <a:pt x="541240" y="32259"/>
                </a:lnTo>
                <a:close/>
              </a:path>
            </a:pathLst>
          </a:custGeom>
          <a:solidFill>
            <a:srgbClr val="3E89D8"/>
          </a:solidFill>
          <a:ln>
            <a:solidFill>
              <a:srgbClr val="3E89D8"/>
            </a:solidFill>
          </a:ln>
        </p:spPr>
        <p:txBody>
          <a:bodyPr/>
          <a:lstStyle/>
          <a:p>
            <a:endParaRPr lang="en-US"/>
          </a:p>
        </p:txBody>
      </p:sp>
      <p:sp>
        <p:nvSpPr>
          <p:cNvPr id="53" name="iconfont-11253-5322190">
            <a:extLst>
              <a:ext uri="{FF2B5EF4-FFF2-40B4-BE49-F238E27FC236}">
                <a16:creationId xmlns:a16="http://schemas.microsoft.com/office/drawing/2014/main" id="{6EABC32B-A3C8-44F9-955C-1F1D4E3D6B12}"/>
              </a:ext>
            </a:extLst>
          </p:cNvPr>
          <p:cNvSpPr>
            <a:spLocks noChangeAspect="1"/>
          </p:cNvSpPr>
          <p:nvPr/>
        </p:nvSpPr>
        <p:spPr bwMode="auto">
          <a:xfrm>
            <a:off x="1425769" y="2272350"/>
            <a:ext cx="402901" cy="352228"/>
          </a:xfrm>
          <a:custGeom>
            <a:avLst/>
            <a:gdLst>
              <a:gd name="T0" fmla="*/ 424 w 10154"/>
              <a:gd name="T1" fmla="*/ 3398 h 8876"/>
              <a:gd name="T2" fmla="*/ 1833 w 10154"/>
              <a:gd name="T3" fmla="*/ 5070 h 8876"/>
              <a:gd name="T4" fmla="*/ 1363 w 10154"/>
              <a:gd name="T5" fmla="*/ 7934 h 8876"/>
              <a:gd name="T6" fmla="*/ 2365 w 10154"/>
              <a:gd name="T7" fmla="*/ 3693 h 8876"/>
              <a:gd name="T8" fmla="*/ 988 w 10154"/>
              <a:gd name="T9" fmla="*/ 2529 h 8876"/>
              <a:gd name="T10" fmla="*/ 4493 w 10154"/>
              <a:gd name="T11" fmla="*/ 1428 h 8876"/>
              <a:gd name="T12" fmla="*/ 3551 w 10154"/>
              <a:gd name="T13" fmla="*/ 455 h 8876"/>
              <a:gd name="T14" fmla="*/ 3006 w 10154"/>
              <a:gd name="T15" fmla="*/ 3371 h 8876"/>
              <a:gd name="T16" fmla="*/ 4261 w 10154"/>
              <a:gd name="T17" fmla="*/ 2371 h 8876"/>
              <a:gd name="T18" fmla="*/ 3807 w 10154"/>
              <a:gd name="T19" fmla="*/ 4276 h 8876"/>
              <a:gd name="T20" fmla="*/ 5014 w 10154"/>
              <a:gd name="T21" fmla="*/ 3510 h 8876"/>
              <a:gd name="T22" fmla="*/ 3258 w 10154"/>
              <a:gd name="T23" fmla="*/ 4283 h 8876"/>
              <a:gd name="T24" fmla="*/ 5014 w 10154"/>
              <a:gd name="T25" fmla="*/ 4900 h 8876"/>
              <a:gd name="T26" fmla="*/ 4948 w 10154"/>
              <a:gd name="T27" fmla="*/ 6378 h 8876"/>
              <a:gd name="T28" fmla="*/ 4305 w 10154"/>
              <a:gd name="T29" fmla="*/ 5253 h 8876"/>
              <a:gd name="T30" fmla="*/ 3050 w 10154"/>
              <a:gd name="T31" fmla="*/ 5274 h 8876"/>
              <a:gd name="T32" fmla="*/ 7309 w 10154"/>
              <a:gd name="T33" fmla="*/ 6426 h 8876"/>
              <a:gd name="T34" fmla="*/ 8480 w 10154"/>
              <a:gd name="T35" fmla="*/ 6670 h 8876"/>
              <a:gd name="T36" fmla="*/ 7000 w 10154"/>
              <a:gd name="T37" fmla="*/ 5271 h 8876"/>
              <a:gd name="T38" fmla="*/ 6449 w 10154"/>
              <a:gd name="T39" fmla="*/ 6191 h 8876"/>
              <a:gd name="T40" fmla="*/ 8160 w 10154"/>
              <a:gd name="T41" fmla="*/ 4901 h 8876"/>
              <a:gd name="T42" fmla="*/ 6446 w 10154"/>
              <a:gd name="T43" fmla="*/ 4283 h 8876"/>
              <a:gd name="T44" fmla="*/ 8165 w 10154"/>
              <a:gd name="T45" fmla="*/ 3511 h 8876"/>
              <a:gd name="T46" fmla="*/ 5113 w 10154"/>
              <a:gd name="T47" fmla="*/ 2894 h 8876"/>
              <a:gd name="T48" fmla="*/ 5020 w 10154"/>
              <a:gd name="T49" fmla="*/ 2081 h 8876"/>
              <a:gd name="T50" fmla="*/ 8561 w 10154"/>
              <a:gd name="T51" fmla="*/ 6273 h 8876"/>
              <a:gd name="T52" fmla="*/ 6556 w 10154"/>
              <a:gd name="T53" fmla="*/ 7238 h 8876"/>
              <a:gd name="T54" fmla="*/ 9889 w 10154"/>
              <a:gd name="T55" fmla="*/ 6384 h 8876"/>
              <a:gd name="T56" fmla="*/ 9821 w 10154"/>
              <a:gd name="T57" fmla="*/ 2301 h 8876"/>
              <a:gd name="T58" fmla="*/ 1716 w 10154"/>
              <a:gd name="T59" fmla="*/ 2258 h 8876"/>
              <a:gd name="T60" fmla="*/ 1716 w 10154"/>
              <a:gd name="T61" fmla="*/ 580 h 8876"/>
              <a:gd name="T62" fmla="*/ 878 w 10154"/>
              <a:gd name="T63" fmla="*/ 1419 h 8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54" h="8876">
                <a:moveTo>
                  <a:pt x="988" y="2529"/>
                </a:moveTo>
                <a:lnTo>
                  <a:pt x="424" y="3398"/>
                </a:lnTo>
                <a:lnTo>
                  <a:pt x="1468" y="4048"/>
                </a:lnTo>
                <a:cubicBezTo>
                  <a:pt x="1468" y="4048"/>
                  <a:pt x="2163" y="4403"/>
                  <a:pt x="1833" y="5070"/>
                </a:cubicBezTo>
                <a:cubicBezTo>
                  <a:pt x="1520" y="5703"/>
                  <a:pt x="0" y="7085"/>
                  <a:pt x="0" y="7085"/>
                </a:cubicBezTo>
                <a:lnTo>
                  <a:pt x="1363" y="7934"/>
                </a:lnTo>
                <a:cubicBezTo>
                  <a:pt x="2303" y="5891"/>
                  <a:pt x="2244" y="6161"/>
                  <a:pt x="2481" y="5428"/>
                </a:cubicBezTo>
                <a:cubicBezTo>
                  <a:pt x="2724" y="4678"/>
                  <a:pt x="2775" y="4105"/>
                  <a:pt x="2365" y="3693"/>
                </a:cubicBezTo>
                <a:cubicBezTo>
                  <a:pt x="1835" y="3163"/>
                  <a:pt x="1775" y="3114"/>
                  <a:pt x="988" y="2529"/>
                </a:cubicBezTo>
                <a:close/>
                <a:moveTo>
                  <a:pt x="988" y="2529"/>
                </a:moveTo>
                <a:close/>
                <a:moveTo>
                  <a:pt x="9821" y="2301"/>
                </a:moveTo>
                <a:cubicBezTo>
                  <a:pt x="9821" y="2301"/>
                  <a:pt x="9529" y="0"/>
                  <a:pt x="4493" y="1428"/>
                </a:cubicBezTo>
                <a:cubicBezTo>
                  <a:pt x="4705" y="1053"/>
                  <a:pt x="4811" y="808"/>
                  <a:pt x="4811" y="808"/>
                </a:cubicBezTo>
                <a:lnTo>
                  <a:pt x="3551" y="455"/>
                </a:lnTo>
                <a:cubicBezTo>
                  <a:pt x="3551" y="455"/>
                  <a:pt x="3044" y="2109"/>
                  <a:pt x="2140" y="2881"/>
                </a:cubicBezTo>
                <a:cubicBezTo>
                  <a:pt x="2140" y="2881"/>
                  <a:pt x="3015" y="3385"/>
                  <a:pt x="3006" y="3371"/>
                </a:cubicBezTo>
                <a:cubicBezTo>
                  <a:pt x="3256" y="3121"/>
                  <a:pt x="3480" y="2865"/>
                  <a:pt x="3677" y="2619"/>
                </a:cubicBezTo>
                <a:cubicBezTo>
                  <a:pt x="3877" y="2530"/>
                  <a:pt x="4071" y="2449"/>
                  <a:pt x="4261" y="2371"/>
                </a:cubicBezTo>
                <a:cubicBezTo>
                  <a:pt x="4031" y="2790"/>
                  <a:pt x="3654" y="3418"/>
                  <a:pt x="3277" y="3813"/>
                </a:cubicBezTo>
                <a:lnTo>
                  <a:pt x="3807" y="4276"/>
                </a:lnTo>
                <a:cubicBezTo>
                  <a:pt x="3807" y="4276"/>
                  <a:pt x="4167" y="3929"/>
                  <a:pt x="4562" y="3510"/>
                </a:cubicBezTo>
                <a:lnTo>
                  <a:pt x="5014" y="3510"/>
                </a:lnTo>
                <a:lnTo>
                  <a:pt x="5014" y="4283"/>
                </a:lnTo>
                <a:lnTo>
                  <a:pt x="3258" y="4283"/>
                </a:lnTo>
                <a:lnTo>
                  <a:pt x="3258" y="4900"/>
                </a:lnTo>
                <a:lnTo>
                  <a:pt x="5014" y="4900"/>
                </a:lnTo>
                <a:lnTo>
                  <a:pt x="5014" y="6381"/>
                </a:lnTo>
                <a:cubicBezTo>
                  <a:pt x="4991" y="6380"/>
                  <a:pt x="4969" y="6380"/>
                  <a:pt x="4948" y="6378"/>
                </a:cubicBezTo>
                <a:cubicBezTo>
                  <a:pt x="4754" y="6368"/>
                  <a:pt x="4451" y="6338"/>
                  <a:pt x="4335" y="6151"/>
                </a:cubicBezTo>
                <a:cubicBezTo>
                  <a:pt x="4191" y="5925"/>
                  <a:pt x="4296" y="5509"/>
                  <a:pt x="4305" y="5253"/>
                </a:cubicBezTo>
                <a:lnTo>
                  <a:pt x="3094" y="5253"/>
                </a:lnTo>
                <a:lnTo>
                  <a:pt x="3050" y="5274"/>
                </a:lnTo>
                <a:cubicBezTo>
                  <a:pt x="3050" y="5274"/>
                  <a:pt x="2609" y="7259"/>
                  <a:pt x="4331" y="7215"/>
                </a:cubicBezTo>
                <a:cubicBezTo>
                  <a:pt x="5941" y="7256"/>
                  <a:pt x="6866" y="6765"/>
                  <a:pt x="7309" y="6426"/>
                </a:cubicBezTo>
                <a:lnTo>
                  <a:pt x="7485" y="7083"/>
                </a:lnTo>
                <a:lnTo>
                  <a:pt x="8480" y="6670"/>
                </a:lnTo>
                <a:lnTo>
                  <a:pt x="7809" y="5021"/>
                </a:lnTo>
                <a:lnTo>
                  <a:pt x="7000" y="5271"/>
                </a:lnTo>
                <a:lnTo>
                  <a:pt x="7153" y="5835"/>
                </a:lnTo>
                <a:cubicBezTo>
                  <a:pt x="6944" y="5990"/>
                  <a:pt x="6705" y="6106"/>
                  <a:pt x="6449" y="6191"/>
                </a:cubicBezTo>
                <a:lnTo>
                  <a:pt x="6449" y="4901"/>
                </a:lnTo>
                <a:lnTo>
                  <a:pt x="8160" y="4901"/>
                </a:lnTo>
                <a:lnTo>
                  <a:pt x="8160" y="4283"/>
                </a:lnTo>
                <a:lnTo>
                  <a:pt x="6446" y="4283"/>
                </a:lnTo>
                <a:lnTo>
                  <a:pt x="6446" y="3511"/>
                </a:lnTo>
                <a:lnTo>
                  <a:pt x="8165" y="3511"/>
                </a:lnTo>
                <a:lnTo>
                  <a:pt x="8165" y="2894"/>
                </a:lnTo>
                <a:lnTo>
                  <a:pt x="5113" y="2894"/>
                </a:lnTo>
                <a:cubicBezTo>
                  <a:pt x="5331" y="2626"/>
                  <a:pt x="5504" y="2381"/>
                  <a:pt x="5551" y="2225"/>
                </a:cubicBezTo>
                <a:lnTo>
                  <a:pt x="5020" y="2081"/>
                </a:lnTo>
                <a:cubicBezTo>
                  <a:pt x="7301" y="1265"/>
                  <a:pt x="8573" y="1405"/>
                  <a:pt x="8561" y="2744"/>
                </a:cubicBezTo>
                <a:lnTo>
                  <a:pt x="8561" y="6273"/>
                </a:lnTo>
                <a:cubicBezTo>
                  <a:pt x="8561" y="6273"/>
                  <a:pt x="8696" y="7488"/>
                  <a:pt x="7306" y="7399"/>
                </a:cubicBezTo>
                <a:lnTo>
                  <a:pt x="6556" y="7238"/>
                </a:lnTo>
                <a:lnTo>
                  <a:pt x="6381" y="7951"/>
                </a:lnTo>
                <a:cubicBezTo>
                  <a:pt x="6381" y="7951"/>
                  <a:pt x="9624" y="8876"/>
                  <a:pt x="9889" y="6384"/>
                </a:cubicBezTo>
                <a:cubicBezTo>
                  <a:pt x="10154" y="3891"/>
                  <a:pt x="9821" y="2301"/>
                  <a:pt x="9821" y="2301"/>
                </a:cubicBezTo>
                <a:close/>
                <a:moveTo>
                  <a:pt x="9821" y="2301"/>
                </a:moveTo>
                <a:close/>
                <a:moveTo>
                  <a:pt x="878" y="1419"/>
                </a:moveTo>
                <a:cubicBezTo>
                  <a:pt x="878" y="1883"/>
                  <a:pt x="1254" y="2258"/>
                  <a:pt x="1716" y="2258"/>
                </a:cubicBezTo>
                <a:cubicBezTo>
                  <a:pt x="2179" y="2258"/>
                  <a:pt x="2555" y="1881"/>
                  <a:pt x="2555" y="1419"/>
                </a:cubicBezTo>
                <a:cubicBezTo>
                  <a:pt x="2555" y="956"/>
                  <a:pt x="2179" y="580"/>
                  <a:pt x="1716" y="580"/>
                </a:cubicBezTo>
                <a:cubicBezTo>
                  <a:pt x="1254" y="580"/>
                  <a:pt x="878" y="955"/>
                  <a:pt x="878" y="1419"/>
                </a:cubicBezTo>
                <a:close/>
                <a:moveTo>
                  <a:pt x="878" y="1419"/>
                </a:moveTo>
                <a:close/>
              </a:path>
            </a:pathLst>
          </a:custGeom>
          <a:solidFill>
            <a:schemeClr val="accent1"/>
          </a:solidFill>
          <a:ln>
            <a:noFill/>
          </a:ln>
        </p:spPr>
        <p:txBody>
          <a:bodyPr/>
          <a:lstStyle/>
          <a:p>
            <a:endParaRPr lang="en-US"/>
          </a:p>
        </p:txBody>
      </p:sp>
      <p:sp>
        <p:nvSpPr>
          <p:cNvPr id="54" name="iconfont-11253-5325649">
            <a:extLst>
              <a:ext uri="{FF2B5EF4-FFF2-40B4-BE49-F238E27FC236}">
                <a16:creationId xmlns:a16="http://schemas.microsoft.com/office/drawing/2014/main" id="{0B56B8E1-8AF5-4AC9-AE2D-2FC1E240E506}"/>
              </a:ext>
            </a:extLst>
          </p:cNvPr>
          <p:cNvSpPr>
            <a:spLocks noChangeAspect="1"/>
          </p:cNvSpPr>
          <p:nvPr/>
        </p:nvSpPr>
        <p:spPr bwMode="auto">
          <a:xfrm>
            <a:off x="1405493" y="2913364"/>
            <a:ext cx="443453" cy="347207"/>
          </a:xfrm>
          <a:custGeom>
            <a:avLst/>
            <a:gdLst>
              <a:gd name="T0" fmla="*/ 4314 w 10001"/>
              <a:gd name="T1" fmla="*/ 444 h 7830"/>
              <a:gd name="T2" fmla="*/ 8740 w 10001"/>
              <a:gd name="T3" fmla="*/ 1260 h 7830"/>
              <a:gd name="T4" fmla="*/ 9757 w 10001"/>
              <a:gd name="T5" fmla="*/ 1361 h 7830"/>
              <a:gd name="T6" fmla="*/ 10001 w 10001"/>
              <a:gd name="T7" fmla="*/ 4964 h 7830"/>
              <a:gd name="T8" fmla="*/ 9157 w 10001"/>
              <a:gd name="T9" fmla="*/ 5206 h 7830"/>
              <a:gd name="T10" fmla="*/ 8791 w 10001"/>
              <a:gd name="T11" fmla="*/ 5399 h 7830"/>
              <a:gd name="T12" fmla="*/ 5454 w 10001"/>
              <a:gd name="T13" fmla="*/ 1494 h 7830"/>
              <a:gd name="T14" fmla="*/ 3642 w 10001"/>
              <a:gd name="T15" fmla="*/ 2251 h 7830"/>
              <a:gd name="T16" fmla="*/ 2504 w 10001"/>
              <a:gd name="T17" fmla="*/ 1868 h 7830"/>
              <a:gd name="T18" fmla="*/ 295 w 10001"/>
              <a:gd name="T19" fmla="*/ 5196 h 7830"/>
              <a:gd name="T20" fmla="*/ 1180 w 10001"/>
              <a:gd name="T21" fmla="*/ 4752 h 7830"/>
              <a:gd name="T22" fmla="*/ 2797 w 10001"/>
              <a:gd name="T23" fmla="*/ 5095 h 7830"/>
              <a:gd name="T24" fmla="*/ 3988 w 10001"/>
              <a:gd name="T25" fmla="*/ 6155 h 7830"/>
              <a:gd name="T26" fmla="*/ 4639 w 10001"/>
              <a:gd name="T27" fmla="*/ 7567 h 7830"/>
              <a:gd name="T28" fmla="*/ 4588 w 10001"/>
              <a:gd name="T29" fmla="*/ 7669 h 7830"/>
              <a:gd name="T30" fmla="*/ 5411 w 10001"/>
              <a:gd name="T31" fmla="*/ 7134 h 7830"/>
              <a:gd name="T32" fmla="*/ 5421 w 10001"/>
              <a:gd name="T33" fmla="*/ 7124 h 7830"/>
              <a:gd name="T34" fmla="*/ 6154 w 10001"/>
              <a:gd name="T35" fmla="*/ 7234 h 7830"/>
              <a:gd name="T36" fmla="*/ 6367 w 10001"/>
              <a:gd name="T37" fmla="*/ 6689 h 7830"/>
              <a:gd name="T38" fmla="*/ 6419 w 10001"/>
              <a:gd name="T39" fmla="*/ 6729 h 7830"/>
              <a:gd name="T40" fmla="*/ 7334 w 10001"/>
              <a:gd name="T41" fmla="*/ 6264 h 7830"/>
              <a:gd name="T42" fmla="*/ 7344 w 10001"/>
              <a:gd name="T43" fmla="*/ 6255 h 7830"/>
              <a:gd name="T44" fmla="*/ 8036 w 10001"/>
              <a:gd name="T45" fmla="*/ 6376 h 7830"/>
              <a:gd name="T46" fmla="*/ 8159 w 10001"/>
              <a:gd name="T47" fmla="*/ 5569 h 7830"/>
              <a:gd name="T48" fmla="*/ 5199 w 10001"/>
              <a:gd name="T49" fmla="*/ 1998 h 7830"/>
              <a:gd name="T50" fmla="*/ 3825 w 10001"/>
              <a:gd name="T51" fmla="*/ 2674 h 7830"/>
              <a:gd name="T52" fmla="*/ 1984 w 10001"/>
              <a:gd name="T53" fmla="*/ 2270 h 7830"/>
              <a:gd name="T54" fmla="*/ 2024 w 10001"/>
              <a:gd name="T55" fmla="*/ 1393 h 7830"/>
              <a:gd name="T56" fmla="*/ 244 w 10001"/>
              <a:gd name="T57" fmla="*/ 1383 h 7830"/>
              <a:gd name="T58" fmla="*/ 0 w 10001"/>
              <a:gd name="T59" fmla="*/ 4975 h 7830"/>
              <a:gd name="T60" fmla="*/ 2126 w 10001"/>
              <a:gd name="T61" fmla="*/ 4954 h 7830"/>
              <a:gd name="T62" fmla="*/ 1180 w 10001"/>
              <a:gd name="T63" fmla="*/ 5509 h 7830"/>
              <a:gd name="T64" fmla="*/ 1251 w 10001"/>
              <a:gd name="T65" fmla="*/ 6134 h 7830"/>
              <a:gd name="T66" fmla="*/ 1801 w 10001"/>
              <a:gd name="T67" fmla="*/ 6214 h 7830"/>
              <a:gd name="T68" fmla="*/ 1831 w 10001"/>
              <a:gd name="T69" fmla="*/ 6244 h 7830"/>
              <a:gd name="T70" fmla="*/ 2035 w 10001"/>
              <a:gd name="T71" fmla="*/ 6708 h 7830"/>
              <a:gd name="T72" fmla="*/ 2554 w 10001"/>
              <a:gd name="T73" fmla="*/ 6768 h 7830"/>
              <a:gd name="T74" fmla="*/ 2726 w 10001"/>
              <a:gd name="T75" fmla="*/ 7181 h 7830"/>
              <a:gd name="T76" fmla="*/ 3245 w 10001"/>
              <a:gd name="T77" fmla="*/ 7241 h 7830"/>
              <a:gd name="T78" fmla="*/ 3275 w 10001"/>
              <a:gd name="T79" fmla="*/ 7261 h 7830"/>
              <a:gd name="T80" fmla="*/ 3468 w 10001"/>
              <a:gd name="T81" fmla="*/ 7554 h 7830"/>
              <a:gd name="T82" fmla="*/ 4150 w 10001"/>
              <a:gd name="T83" fmla="*/ 7423 h 7830"/>
              <a:gd name="T84" fmla="*/ 4130 w 10001"/>
              <a:gd name="T85" fmla="*/ 6736 h 7830"/>
              <a:gd name="T86" fmla="*/ 3611 w 10001"/>
              <a:gd name="T87" fmla="*/ 6645 h 7830"/>
              <a:gd name="T88" fmla="*/ 3184 w 10001"/>
              <a:gd name="T89" fmla="*/ 6161 h 7830"/>
              <a:gd name="T90" fmla="*/ 2949 w 10001"/>
              <a:gd name="T91" fmla="*/ 6141 h 7830"/>
              <a:gd name="T92" fmla="*/ 2319 w 10001"/>
              <a:gd name="T93" fmla="*/ 5576 h 7830"/>
              <a:gd name="T94" fmla="*/ 2126 w 10001"/>
              <a:gd name="T95" fmla="*/ 4954 h 7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01" h="7830">
                <a:moveTo>
                  <a:pt x="2574" y="1755"/>
                </a:moveTo>
                <a:lnTo>
                  <a:pt x="4314" y="444"/>
                </a:lnTo>
                <a:cubicBezTo>
                  <a:pt x="4791" y="91"/>
                  <a:pt x="5422" y="0"/>
                  <a:pt x="5972" y="211"/>
                </a:cubicBezTo>
                <a:lnTo>
                  <a:pt x="8740" y="1260"/>
                </a:lnTo>
                <a:cubicBezTo>
                  <a:pt x="8924" y="1331"/>
                  <a:pt x="9116" y="1361"/>
                  <a:pt x="9300" y="1361"/>
                </a:cubicBezTo>
                <a:lnTo>
                  <a:pt x="9757" y="1361"/>
                </a:lnTo>
                <a:cubicBezTo>
                  <a:pt x="9890" y="1361"/>
                  <a:pt x="10001" y="1463"/>
                  <a:pt x="10001" y="1594"/>
                </a:cubicBezTo>
                <a:lnTo>
                  <a:pt x="10001" y="4964"/>
                </a:lnTo>
                <a:cubicBezTo>
                  <a:pt x="10001" y="5095"/>
                  <a:pt x="9889" y="5206"/>
                  <a:pt x="9757" y="5206"/>
                </a:cubicBezTo>
                <a:lnTo>
                  <a:pt x="9157" y="5206"/>
                </a:lnTo>
                <a:cubicBezTo>
                  <a:pt x="9076" y="5206"/>
                  <a:pt x="8985" y="5236"/>
                  <a:pt x="8924" y="5288"/>
                </a:cubicBezTo>
                <a:lnTo>
                  <a:pt x="8791" y="5399"/>
                </a:lnTo>
                <a:cubicBezTo>
                  <a:pt x="8761" y="5429"/>
                  <a:pt x="8710" y="5419"/>
                  <a:pt x="8679" y="5389"/>
                </a:cubicBezTo>
                <a:lnTo>
                  <a:pt x="5454" y="1494"/>
                </a:lnTo>
                <a:cubicBezTo>
                  <a:pt x="5372" y="1393"/>
                  <a:pt x="5230" y="1373"/>
                  <a:pt x="5117" y="1434"/>
                </a:cubicBezTo>
                <a:lnTo>
                  <a:pt x="3642" y="2251"/>
                </a:lnTo>
                <a:cubicBezTo>
                  <a:pt x="3347" y="2413"/>
                  <a:pt x="2991" y="2433"/>
                  <a:pt x="2676" y="2301"/>
                </a:cubicBezTo>
                <a:cubicBezTo>
                  <a:pt x="2514" y="2230"/>
                  <a:pt x="2432" y="2039"/>
                  <a:pt x="2504" y="1868"/>
                </a:cubicBezTo>
                <a:cubicBezTo>
                  <a:pt x="2502" y="1826"/>
                  <a:pt x="2532" y="1786"/>
                  <a:pt x="2574" y="1755"/>
                </a:cubicBezTo>
                <a:close/>
                <a:moveTo>
                  <a:pt x="295" y="5196"/>
                </a:moveTo>
                <a:lnTo>
                  <a:pt x="814" y="5196"/>
                </a:lnTo>
                <a:lnTo>
                  <a:pt x="1180" y="4752"/>
                </a:lnTo>
                <a:cubicBezTo>
                  <a:pt x="1505" y="4359"/>
                  <a:pt x="2095" y="4309"/>
                  <a:pt x="2492" y="4631"/>
                </a:cubicBezTo>
                <a:cubicBezTo>
                  <a:pt x="2635" y="4752"/>
                  <a:pt x="2746" y="4914"/>
                  <a:pt x="2797" y="5095"/>
                </a:cubicBezTo>
                <a:cubicBezTo>
                  <a:pt x="3112" y="5176"/>
                  <a:pt x="3358" y="5417"/>
                  <a:pt x="3449" y="5731"/>
                </a:cubicBezTo>
                <a:cubicBezTo>
                  <a:pt x="3672" y="5801"/>
                  <a:pt x="3876" y="5944"/>
                  <a:pt x="3988" y="6155"/>
                </a:cubicBezTo>
                <a:cubicBezTo>
                  <a:pt x="4181" y="6185"/>
                  <a:pt x="4364" y="6276"/>
                  <a:pt x="4506" y="6417"/>
                </a:cubicBezTo>
                <a:cubicBezTo>
                  <a:pt x="4801" y="6730"/>
                  <a:pt x="4863" y="7195"/>
                  <a:pt x="4639" y="7567"/>
                </a:cubicBezTo>
                <a:lnTo>
                  <a:pt x="4588" y="7659"/>
                </a:lnTo>
                <a:lnTo>
                  <a:pt x="4588" y="7669"/>
                </a:lnTo>
                <a:cubicBezTo>
                  <a:pt x="4831" y="7830"/>
                  <a:pt x="5158" y="7780"/>
                  <a:pt x="5330" y="7537"/>
                </a:cubicBezTo>
                <a:cubicBezTo>
                  <a:pt x="5411" y="7416"/>
                  <a:pt x="5443" y="7275"/>
                  <a:pt x="5411" y="7134"/>
                </a:cubicBezTo>
                <a:lnTo>
                  <a:pt x="5411" y="7124"/>
                </a:lnTo>
                <a:lnTo>
                  <a:pt x="5421" y="7124"/>
                </a:lnTo>
                <a:lnTo>
                  <a:pt x="5462" y="7164"/>
                </a:lnTo>
                <a:cubicBezTo>
                  <a:pt x="5646" y="7345"/>
                  <a:pt x="5941" y="7376"/>
                  <a:pt x="6154" y="7234"/>
                </a:cubicBezTo>
                <a:cubicBezTo>
                  <a:pt x="6326" y="7112"/>
                  <a:pt x="6407" y="6901"/>
                  <a:pt x="6367" y="6699"/>
                </a:cubicBezTo>
                <a:lnTo>
                  <a:pt x="6367" y="6689"/>
                </a:lnTo>
                <a:lnTo>
                  <a:pt x="6377" y="6689"/>
                </a:lnTo>
                <a:lnTo>
                  <a:pt x="6419" y="6729"/>
                </a:lnTo>
                <a:cubicBezTo>
                  <a:pt x="6601" y="6910"/>
                  <a:pt x="6886" y="6940"/>
                  <a:pt x="7110" y="6799"/>
                </a:cubicBezTo>
                <a:cubicBezTo>
                  <a:pt x="7282" y="6678"/>
                  <a:pt x="7375" y="6466"/>
                  <a:pt x="7334" y="6264"/>
                </a:cubicBezTo>
                <a:lnTo>
                  <a:pt x="7334" y="6255"/>
                </a:lnTo>
                <a:lnTo>
                  <a:pt x="7344" y="6255"/>
                </a:lnTo>
                <a:lnTo>
                  <a:pt x="7385" y="6295"/>
                </a:lnTo>
                <a:cubicBezTo>
                  <a:pt x="7557" y="6466"/>
                  <a:pt x="7832" y="6496"/>
                  <a:pt x="8036" y="6376"/>
                </a:cubicBezTo>
                <a:cubicBezTo>
                  <a:pt x="8290" y="6225"/>
                  <a:pt x="8372" y="5903"/>
                  <a:pt x="8220" y="5650"/>
                </a:cubicBezTo>
                <a:cubicBezTo>
                  <a:pt x="8200" y="5620"/>
                  <a:pt x="8179" y="5590"/>
                  <a:pt x="8159" y="5569"/>
                </a:cubicBezTo>
                <a:lnTo>
                  <a:pt x="7834" y="5175"/>
                </a:lnTo>
                <a:lnTo>
                  <a:pt x="5199" y="1998"/>
                </a:lnTo>
                <a:cubicBezTo>
                  <a:pt x="5169" y="1968"/>
                  <a:pt x="5127" y="1958"/>
                  <a:pt x="5086" y="1978"/>
                </a:cubicBezTo>
                <a:lnTo>
                  <a:pt x="3825" y="2674"/>
                </a:lnTo>
                <a:cubicBezTo>
                  <a:pt x="3418" y="2896"/>
                  <a:pt x="2940" y="2936"/>
                  <a:pt x="2503" y="2775"/>
                </a:cubicBezTo>
                <a:cubicBezTo>
                  <a:pt x="2259" y="2694"/>
                  <a:pt x="2075" y="2503"/>
                  <a:pt x="1984" y="2270"/>
                </a:cubicBezTo>
                <a:cubicBezTo>
                  <a:pt x="1913" y="2028"/>
                  <a:pt x="1942" y="1765"/>
                  <a:pt x="2075" y="1554"/>
                </a:cubicBezTo>
                <a:cubicBezTo>
                  <a:pt x="2105" y="1494"/>
                  <a:pt x="2085" y="1423"/>
                  <a:pt x="2024" y="1393"/>
                </a:cubicBezTo>
                <a:cubicBezTo>
                  <a:pt x="2004" y="1383"/>
                  <a:pt x="1982" y="1383"/>
                  <a:pt x="1963" y="1383"/>
                </a:cubicBezTo>
                <a:lnTo>
                  <a:pt x="244" y="1383"/>
                </a:lnTo>
                <a:cubicBezTo>
                  <a:pt x="111" y="1383"/>
                  <a:pt x="0" y="1484"/>
                  <a:pt x="0" y="1615"/>
                </a:cubicBezTo>
                <a:lnTo>
                  <a:pt x="0" y="4975"/>
                </a:lnTo>
                <a:cubicBezTo>
                  <a:pt x="51" y="5095"/>
                  <a:pt x="163" y="5196"/>
                  <a:pt x="295" y="5196"/>
                </a:cubicBezTo>
                <a:close/>
                <a:moveTo>
                  <a:pt x="2126" y="4954"/>
                </a:moveTo>
                <a:cubicBezTo>
                  <a:pt x="1923" y="4843"/>
                  <a:pt x="1679" y="4894"/>
                  <a:pt x="1536" y="5075"/>
                </a:cubicBezTo>
                <a:lnTo>
                  <a:pt x="1180" y="5509"/>
                </a:lnTo>
                <a:cubicBezTo>
                  <a:pt x="1028" y="5700"/>
                  <a:pt x="1048" y="5983"/>
                  <a:pt x="1241" y="6134"/>
                </a:cubicBezTo>
                <a:lnTo>
                  <a:pt x="1251" y="6134"/>
                </a:lnTo>
                <a:lnTo>
                  <a:pt x="1303" y="6174"/>
                </a:lnTo>
                <a:cubicBezTo>
                  <a:pt x="1445" y="6285"/>
                  <a:pt x="1649" y="6295"/>
                  <a:pt x="1801" y="6214"/>
                </a:cubicBezTo>
                <a:cubicBezTo>
                  <a:pt x="1811" y="6204"/>
                  <a:pt x="1821" y="6214"/>
                  <a:pt x="1831" y="6224"/>
                </a:cubicBezTo>
                <a:lnTo>
                  <a:pt x="1831" y="6244"/>
                </a:lnTo>
                <a:cubicBezTo>
                  <a:pt x="1801" y="6405"/>
                  <a:pt x="1861" y="6576"/>
                  <a:pt x="1994" y="6678"/>
                </a:cubicBezTo>
                <a:lnTo>
                  <a:pt x="2035" y="6708"/>
                </a:lnTo>
                <a:cubicBezTo>
                  <a:pt x="2178" y="6819"/>
                  <a:pt x="2360" y="6829"/>
                  <a:pt x="2524" y="6758"/>
                </a:cubicBezTo>
                <a:cubicBezTo>
                  <a:pt x="2534" y="6748"/>
                  <a:pt x="2554" y="6758"/>
                  <a:pt x="2554" y="6768"/>
                </a:cubicBezTo>
                <a:lnTo>
                  <a:pt x="2554" y="6778"/>
                </a:lnTo>
                <a:cubicBezTo>
                  <a:pt x="2534" y="6929"/>
                  <a:pt x="2605" y="7080"/>
                  <a:pt x="2726" y="7181"/>
                </a:cubicBezTo>
                <a:lnTo>
                  <a:pt x="2756" y="7201"/>
                </a:lnTo>
                <a:cubicBezTo>
                  <a:pt x="2899" y="7313"/>
                  <a:pt x="3081" y="7333"/>
                  <a:pt x="3245" y="7241"/>
                </a:cubicBezTo>
                <a:cubicBezTo>
                  <a:pt x="3255" y="7231"/>
                  <a:pt x="3275" y="7241"/>
                  <a:pt x="3275" y="7251"/>
                </a:cubicBezTo>
                <a:lnTo>
                  <a:pt x="3275" y="7261"/>
                </a:lnTo>
                <a:cubicBezTo>
                  <a:pt x="3295" y="7373"/>
                  <a:pt x="3356" y="7474"/>
                  <a:pt x="3448" y="7544"/>
                </a:cubicBezTo>
                <a:lnTo>
                  <a:pt x="3468" y="7554"/>
                </a:lnTo>
                <a:cubicBezTo>
                  <a:pt x="3671" y="7705"/>
                  <a:pt x="3956" y="7675"/>
                  <a:pt x="4109" y="7473"/>
                </a:cubicBezTo>
                <a:cubicBezTo>
                  <a:pt x="4119" y="7453"/>
                  <a:pt x="4139" y="7433"/>
                  <a:pt x="4150" y="7423"/>
                </a:cubicBezTo>
                <a:lnTo>
                  <a:pt x="4211" y="7311"/>
                </a:lnTo>
                <a:cubicBezTo>
                  <a:pt x="4324" y="7120"/>
                  <a:pt x="4293" y="6888"/>
                  <a:pt x="4130" y="6736"/>
                </a:cubicBezTo>
                <a:cubicBezTo>
                  <a:pt x="3998" y="6615"/>
                  <a:pt x="3805" y="6585"/>
                  <a:pt x="3631" y="6655"/>
                </a:cubicBezTo>
                <a:cubicBezTo>
                  <a:pt x="3621" y="6655"/>
                  <a:pt x="3621" y="6655"/>
                  <a:pt x="3611" y="6645"/>
                </a:cubicBezTo>
                <a:lnTo>
                  <a:pt x="3611" y="6635"/>
                </a:lnTo>
                <a:cubicBezTo>
                  <a:pt x="3621" y="6393"/>
                  <a:pt x="3428" y="6181"/>
                  <a:pt x="3184" y="6161"/>
                </a:cubicBezTo>
                <a:cubicBezTo>
                  <a:pt x="3123" y="6161"/>
                  <a:pt x="3061" y="6171"/>
                  <a:pt x="3000" y="6191"/>
                </a:cubicBezTo>
                <a:cubicBezTo>
                  <a:pt x="2929" y="6201"/>
                  <a:pt x="2949" y="6141"/>
                  <a:pt x="2949" y="6141"/>
                </a:cubicBezTo>
                <a:cubicBezTo>
                  <a:pt x="3040" y="5909"/>
                  <a:pt x="2939" y="5658"/>
                  <a:pt x="2705" y="5556"/>
                </a:cubicBezTo>
                <a:cubicBezTo>
                  <a:pt x="2583" y="5506"/>
                  <a:pt x="2430" y="5516"/>
                  <a:pt x="2319" y="5576"/>
                </a:cubicBezTo>
                <a:cubicBezTo>
                  <a:pt x="2268" y="5586"/>
                  <a:pt x="2278" y="5536"/>
                  <a:pt x="2278" y="5536"/>
                </a:cubicBezTo>
                <a:cubicBezTo>
                  <a:pt x="2411" y="5348"/>
                  <a:pt x="2340" y="5075"/>
                  <a:pt x="2126" y="4954"/>
                </a:cubicBezTo>
                <a:close/>
                <a:moveTo>
                  <a:pt x="2126" y="4954"/>
                </a:moveTo>
                <a:close/>
              </a:path>
            </a:pathLst>
          </a:custGeom>
          <a:solidFill>
            <a:schemeClr val="accent1"/>
          </a:solidFill>
          <a:ln>
            <a:noFill/>
          </a:ln>
        </p:spPr>
        <p:txBody>
          <a:bodyPr/>
          <a:lstStyle/>
          <a:p>
            <a:endParaRPr lang="en-US"/>
          </a:p>
        </p:txBody>
      </p:sp>
    </p:spTree>
    <p:extLst>
      <p:ext uri="{BB962C8B-B14F-4D97-AF65-F5344CB8AC3E}">
        <p14:creationId xmlns:p14="http://schemas.microsoft.com/office/powerpoint/2010/main" val="2047097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24CA2-0F31-49FD-B07E-B7A9E5B95063}"/>
              </a:ext>
            </a:extLst>
          </p:cNvPr>
          <p:cNvSpPr>
            <a:spLocks noGrp="1"/>
          </p:cNvSpPr>
          <p:nvPr>
            <p:ph type="title"/>
          </p:nvPr>
        </p:nvSpPr>
        <p:spPr>
          <a:xfrm>
            <a:off x="601434" y="438604"/>
            <a:ext cx="10931754" cy="460800"/>
          </a:xfrm>
        </p:spPr>
        <p:txBody>
          <a:bodyPr>
            <a:noAutofit/>
          </a:bodyPr>
          <a:lstStyle/>
          <a:p>
            <a:r>
              <a:rPr lang="zh-CN" altLang="en-US" dirty="0"/>
              <a:t>我们认为水基金当前面临整体定位、业务调性</a:t>
            </a:r>
            <a:r>
              <a:rPr lang="en-US" altLang="zh-CN" dirty="0"/>
              <a:t>&amp;</a:t>
            </a:r>
            <a:r>
              <a:rPr lang="zh-CN" altLang="en-US" dirty="0"/>
              <a:t>商业品牌定位和宣传销售策略三大块难题</a:t>
            </a:r>
            <a:endParaRPr lang="ca-ES" dirty="0"/>
          </a:p>
        </p:txBody>
      </p:sp>
      <p:sp>
        <p:nvSpPr>
          <p:cNvPr id="3" name="灯片编号占位符 2">
            <a:extLst>
              <a:ext uri="{FF2B5EF4-FFF2-40B4-BE49-F238E27FC236}">
                <a16:creationId xmlns:a16="http://schemas.microsoft.com/office/drawing/2014/main" id="{121F4090-03D2-4FB7-9A90-CF5C0126C3FC}"/>
              </a:ext>
            </a:extLst>
          </p:cNvPr>
          <p:cNvSpPr>
            <a:spLocks noGrp="1"/>
          </p:cNvSpPr>
          <p:nvPr>
            <p:ph type="sldNum" sz="quarter" idx="14"/>
          </p:nvPr>
        </p:nvSpPr>
        <p:spPr/>
        <p:txBody>
          <a:bodyPr/>
          <a:lstStyle/>
          <a:p>
            <a:fld id="{E6049C3D-CCF1-41B9-A681-D61E0CAE4A17}" type="slidenum">
              <a:rPr lang="en-US" altLang="zh-CN" smtClean="0"/>
              <a:pPr/>
              <a:t>24</a:t>
            </a:fld>
            <a:endParaRPr lang="en-US" dirty="0"/>
          </a:p>
        </p:txBody>
      </p:sp>
      <p:sp>
        <p:nvSpPr>
          <p:cNvPr id="4" name="文本占位符 3">
            <a:extLst>
              <a:ext uri="{FF2B5EF4-FFF2-40B4-BE49-F238E27FC236}">
                <a16:creationId xmlns:a16="http://schemas.microsoft.com/office/drawing/2014/main" id="{6627DAC1-7DC5-47B2-99C3-81D1CEFD6052}"/>
              </a:ext>
            </a:extLst>
          </p:cNvPr>
          <p:cNvSpPr>
            <a:spLocks noGrp="1"/>
          </p:cNvSpPr>
          <p:nvPr>
            <p:ph type="body" sz="quarter" idx="15"/>
          </p:nvPr>
        </p:nvSpPr>
        <p:spPr/>
        <p:txBody>
          <a:bodyPr/>
          <a:lstStyle/>
          <a:p>
            <a:endParaRPr lang="ca-ES"/>
          </a:p>
        </p:txBody>
      </p:sp>
      <p:sp>
        <p:nvSpPr>
          <p:cNvPr id="21" name="Rectangle 6">
            <a:extLst>
              <a:ext uri="{FF2B5EF4-FFF2-40B4-BE49-F238E27FC236}">
                <a16:creationId xmlns:a16="http://schemas.microsoft.com/office/drawing/2014/main" id="{6ADD5DBD-06CB-4926-9524-5CE4F9363B10}"/>
              </a:ext>
            </a:extLst>
          </p:cNvPr>
          <p:cNvSpPr/>
          <p:nvPr/>
        </p:nvSpPr>
        <p:spPr>
          <a:xfrm>
            <a:off x="1354779" y="1262441"/>
            <a:ext cx="2299579" cy="699227"/>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ctr"/>
            <a:r>
              <a:rPr lang="zh-CN" altLang="en-US" sz="1400" b="1" dirty="0">
                <a:solidFill>
                  <a:schemeClr val="bg1"/>
                </a:solidFill>
              </a:rPr>
              <a:t>整体定位</a:t>
            </a:r>
            <a:endParaRPr lang="en-US" sz="1400" b="1" dirty="0">
              <a:solidFill>
                <a:schemeClr val="bg1"/>
              </a:solidFill>
            </a:endParaRPr>
          </a:p>
        </p:txBody>
      </p:sp>
      <p:sp>
        <p:nvSpPr>
          <p:cNvPr id="33" name="Rectangle 9">
            <a:extLst>
              <a:ext uri="{FF2B5EF4-FFF2-40B4-BE49-F238E27FC236}">
                <a16:creationId xmlns:a16="http://schemas.microsoft.com/office/drawing/2014/main" id="{693B0465-FF5F-437E-81E3-7AD9F251EE31}"/>
              </a:ext>
            </a:extLst>
          </p:cNvPr>
          <p:cNvSpPr/>
          <p:nvPr/>
        </p:nvSpPr>
        <p:spPr>
          <a:xfrm>
            <a:off x="1354779" y="4188909"/>
            <a:ext cx="2299579" cy="1927292"/>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ctr"/>
            <a:r>
              <a:rPr lang="zh-CN" altLang="en-US" sz="1400" b="1" dirty="0">
                <a:solidFill>
                  <a:schemeClr val="bg1"/>
                </a:solidFill>
              </a:rPr>
              <a:t>宣传及销售</a:t>
            </a:r>
            <a:endParaRPr lang="en-US" altLang="zh-CN" sz="1400" b="1" dirty="0">
              <a:solidFill>
                <a:schemeClr val="bg1"/>
              </a:solidFill>
            </a:endParaRPr>
          </a:p>
          <a:p>
            <a:pPr lvl="2" algn="ctr"/>
            <a:r>
              <a:rPr lang="zh-CN" altLang="en-US" sz="1400" b="1" dirty="0">
                <a:solidFill>
                  <a:schemeClr val="bg1"/>
                </a:solidFill>
              </a:rPr>
              <a:t>策略</a:t>
            </a:r>
            <a:endParaRPr lang="en-US" sz="1400" b="1" dirty="0">
              <a:solidFill>
                <a:schemeClr val="bg1"/>
              </a:solidFill>
            </a:endParaRPr>
          </a:p>
        </p:txBody>
      </p:sp>
      <p:sp>
        <p:nvSpPr>
          <p:cNvPr id="34" name="Rectangle 10">
            <a:extLst>
              <a:ext uri="{FF2B5EF4-FFF2-40B4-BE49-F238E27FC236}">
                <a16:creationId xmlns:a16="http://schemas.microsoft.com/office/drawing/2014/main" id="{0DA21DC9-C39C-4032-B4A4-F10F49627024}"/>
              </a:ext>
            </a:extLst>
          </p:cNvPr>
          <p:cNvSpPr/>
          <p:nvPr/>
        </p:nvSpPr>
        <p:spPr>
          <a:xfrm>
            <a:off x="3654358" y="1262441"/>
            <a:ext cx="7061268" cy="69922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0"/>
              </a:spcBef>
              <a:buSzPct val="100000"/>
            </a:pPr>
            <a:r>
              <a:rPr lang="zh-CN" altLang="en-US" sz="1400" dirty="0">
                <a:solidFill>
                  <a:schemeClr val="tx1"/>
                </a:solidFill>
              </a:rPr>
              <a:t>基金整体形象定位尚不明晰</a:t>
            </a:r>
          </a:p>
        </p:txBody>
      </p:sp>
      <p:sp>
        <p:nvSpPr>
          <p:cNvPr id="35" name="Rectangle 12">
            <a:extLst>
              <a:ext uri="{FF2B5EF4-FFF2-40B4-BE49-F238E27FC236}">
                <a16:creationId xmlns:a16="http://schemas.microsoft.com/office/drawing/2014/main" id="{0B978A4A-37AB-4136-AB87-AF4CD40143CA}"/>
              </a:ext>
            </a:extLst>
          </p:cNvPr>
          <p:cNvSpPr/>
          <p:nvPr/>
        </p:nvSpPr>
        <p:spPr>
          <a:xfrm>
            <a:off x="3654357" y="4188909"/>
            <a:ext cx="7061268" cy="192729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0"/>
              </a:spcBef>
              <a:buSzPct val="100000"/>
            </a:pPr>
            <a:r>
              <a:rPr lang="zh-CN" altLang="en-US" sz="1400" dirty="0">
                <a:solidFill>
                  <a:schemeClr val="tx1"/>
                </a:solidFill>
              </a:rPr>
              <a:t>由于产品定位尚不明确，当前宣传及销售策略处于零散的状态，</a:t>
            </a:r>
            <a:r>
              <a:rPr lang="zh-CN" altLang="en-US" sz="1400" b="1" dirty="0">
                <a:solidFill>
                  <a:schemeClr val="accent1"/>
                </a:solidFill>
              </a:rPr>
              <a:t>缺乏统一的调性以凝聚和渗透核心受众群体</a:t>
            </a:r>
            <a:r>
              <a:rPr lang="zh-CN" altLang="en-US" sz="1400" dirty="0">
                <a:solidFill>
                  <a:schemeClr val="tx1"/>
                </a:solidFill>
              </a:rPr>
              <a:t>，包括</a:t>
            </a:r>
            <a:endParaRPr lang="en-US" altLang="zh-CN" sz="1400" dirty="0">
              <a:solidFill>
                <a:schemeClr val="tx1"/>
              </a:solidFill>
            </a:endParaRPr>
          </a:p>
          <a:p>
            <a:pPr marL="342900" lvl="1" indent="-342900">
              <a:spcBef>
                <a:spcPts val="1000"/>
              </a:spcBef>
              <a:buSzPct val="100000"/>
              <a:buFont typeface="+mj-lt"/>
              <a:buChar char="•"/>
            </a:pPr>
            <a:r>
              <a:rPr lang="zh-CN" altLang="en-US" sz="1400" dirty="0">
                <a:solidFill>
                  <a:schemeClr val="tx1"/>
                </a:solidFill>
              </a:rPr>
              <a:t>不同业务的受众群体不清晰，或存在覆盖面过广相互协同性不强</a:t>
            </a:r>
            <a:endParaRPr lang="en-US" altLang="zh-CN" sz="1400" dirty="0">
              <a:solidFill>
                <a:schemeClr val="tx1"/>
              </a:solidFill>
            </a:endParaRPr>
          </a:p>
          <a:p>
            <a:pPr marL="342900" lvl="1" indent="-342900">
              <a:spcBef>
                <a:spcPts val="1000"/>
              </a:spcBef>
              <a:buSzPct val="100000"/>
              <a:buFont typeface="+mj-lt"/>
              <a:buChar char="•"/>
            </a:pPr>
            <a:r>
              <a:rPr lang="zh-CN" altLang="en-US" sz="1400" dirty="0">
                <a:solidFill>
                  <a:schemeClr val="tx1"/>
                </a:solidFill>
              </a:rPr>
              <a:t>对受众喜好尚未摸清，缺乏推出针对性的宣传内容</a:t>
            </a:r>
            <a:endParaRPr lang="en-US" altLang="zh-CN" sz="1400" dirty="0">
              <a:solidFill>
                <a:schemeClr val="tx1"/>
              </a:solidFill>
            </a:endParaRPr>
          </a:p>
          <a:p>
            <a:pPr marL="342900" lvl="1" indent="-342900">
              <a:spcBef>
                <a:spcPts val="1000"/>
              </a:spcBef>
              <a:buSzPct val="100000"/>
              <a:buFont typeface="+mj-lt"/>
              <a:buChar char="•"/>
            </a:pPr>
            <a:r>
              <a:rPr lang="zh-CN" altLang="en-US" sz="1400" dirty="0">
                <a:solidFill>
                  <a:schemeClr val="tx1"/>
                </a:solidFill>
              </a:rPr>
              <a:t>宣传渠道受限，未能有效触达客群</a:t>
            </a:r>
          </a:p>
        </p:txBody>
      </p:sp>
      <p:sp>
        <p:nvSpPr>
          <p:cNvPr id="36" name="Rectangle 13">
            <a:extLst>
              <a:ext uri="{FF2B5EF4-FFF2-40B4-BE49-F238E27FC236}">
                <a16:creationId xmlns:a16="http://schemas.microsoft.com/office/drawing/2014/main" id="{62582F3E-56B6-4898-BE64-7152302ED832}"/>
              </a:ext>
            </a:extLst>
          </p:cNvPr>
          <p:cNvSpPr/>
          <p:nvPr/>
        </p:nvSpPr>
        <p:spPr>
          <a:xfrm>
            <a:off x="1354779" y="2189678"/>
            <a:ext cx="2299579" cy="1771221"/>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ctr"/>
            <a:r>
              <a:rPr lang="zh-CN" altLang="en-US" sz="1400" b="1" dirty="0">
                <a:solidFill>
                  <a:schemeClr val="bg1"/>
                </a:solidFill>
              </a:rPr>
              <a:t>业务调性 </a:t>
            </a:r>
            <a:r>
              <a:rPr lang="en-US" altLang="zh-CN" sz="1400" b="1" dirty="0">
                <a:solidFill>
                  <a:schemeClr val="bg1"/>
                </a:solidFill>
              </a:rPr>
              <a:t>&amp; </a:t>
            </a:r>
          </a:p>
          <a:p>
            <a:pPr lvl="2" algn="ctr"/>
            <a:r>
              <a:rPr lang="zh-CN" altLang="en-US" sz="1400" b="1" dirty="0">
                <a:solidFill>
                  <a:schemeClr val="bg1"/>
                </a:solidFill>
              </a:rPr>
              <a:t>商业品牌定位</a:t>
            </a:r>
            <a:endParaRPr lang="en-US" sz="1400" b="1" dirty="0">
              <a:solidFill>
                <a:schemeClr val="bg1"/>
              </a:solidFill>
            </a:endParaRPr>
          </a:p>
        </p:txBody>
      </p:sp>
      <p:sp>
        <p:nvSpPr>
          <p:cNvPr id="37" name="Rectangle 14">
            <a:extLst>
              <a:ext uri="{FF2B5EF4-FFF2-40B4-BE49-F238E27FC236}">
                <a16:creationId xmlns:a16="http://schemas.microsoft.com/office/drawing/2014/main" id="{475CE5A3-06FA-4767-BAB1-E5DD05068375}"/>
              </a:ext>
            </a:extLst>
          </p:cNvPr>
          <p:cNvSpPr/>
          <p:nvPr/>
        </p:nvSpPr>
        <p:spPr>
          <a:xfrm>
            <a:off x="3654358" y="2189678"/>
            <a:ext cx="7061268" cy="177122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0"/>
              </a:spcBef>
              <a:buSzPct val="100000"/>
            </a:pPr>
            <a:r>
              <a:rPr lang="zh-CN" altLang="en-US" sz="1400" dirty="0">
                <a:solidFill>
                  <a:schemeClr val="tx1"/>
                </a:solidFill>
              </a:rPr>
              <a:t>商业化业务方案尚处于初期阶段，缺乏整体形象定位的引导，因此</a:t>
            </a:r>
            <a:r>
              <a:rPr lang="zh-CN" altLang="en-US" sz="1400" b="1" dirty="0">
                <a:solidFill>
                  <a:schemeClr val="accent1"/>
                </a:solidFill>
              </a:rPr>
              <a:t>业务调性和商业品牌定位</a:t>
            </a:r>
            <a:r>
              <a:rPr lang="zh-CN" altLang="en-US" sz="1400" dirty="0">
                <a:solidFill>
                  <a:schemeClr val="tx1"/>
                </a:solidFill>
              </a:rPr>
              <a:t>尚不明确，表现在</a:t>
            </a:r>
          </a:p>
          <a:p>
            <a:pPr marL="342900" indent="-342900">
              <a:spcBef>
                <a:spcPts val="1000"/>
              </a:spcBef>
              <a:buSzPct val="100000"/>
              <a:buFont typeface="+mj-lt"/>
              <a:buChar char="•"/>
            </a:pPr>
            <a:r>
              <a:rPr lang="zh-CN" altLang="en-US" sz="1400" dirty="0">
                <a:solidFill>
                  <a:schemeClr val="tx1"/>
                </a:solidFill>
              </a:rPr>
              <a:t>自然教育缺乏统一的主题和调性</a:t>
            </a:r>
          </a:p>
          <a:p>
            <a:pPr marL="342900" indent="-342900">
              <a:spcBef>
                <a:spcPts val="1000"/>
              </a:spcBef>
              <a:buSzPct val="100000"/>
              <a:buFont typeface="+mj-lt"/>
              <a:buChar char="•"/>
            </a:pPr>
            <a:r>
              <a:rPr lang="zh-CN" altLang="en-US" sz="1400" dirty="0">
                <a:solidFill>
                  <a:schemeClr val="tx1"/>
                </a:solidFill>
              </a:rPr>
              <a:t>农产品缺乏明确的产品定位和试产策略</a:t>
            </a:r>
          </a:p>
          <a:p>
            <a:pPr marL="342900" indent="-342900">
              <a:spcBef>
                <a:spcPts val="1000"/>
              </a:spcBef>
              <a:buSzPct val="100000"/>
              <a:buFont typeface="+mj-lt"/>
              <a:buChar char="•"/>
            </a:pPr>
            <a:r>
              <a:rPr lang="zh-CN" altLang="en-US" sz="1400" dirty="0">
                <a:solidFill>
                  <a:schemeClr val="tx1"/>
                </a:solidFill>
              </a:rPr>
              <a:t>商业化业务整体缺乏与千岛湖整体环境的连接和相互促进</a:t>
            </a:r>
          </a:p>
        </p:txBody>
      </p:sp>
      <p:pic>
        <p:nvPicPr>
          <p:cNvPr id="38" name="Picture 212" descr="S:\Operations\DTP\dtp+ Resources\Icons (WIP)\EMF\Business\BUS-ONX 22.emf">
            <a:extLst>
              <a:ext uri="{FF2B5EF4-FFF2-40B4-BE49-F238E27FC236}">
                <a16:creationId xmlns:a16="http://schemas.microsoft.com/office/drawing/2014/main" id="{B14C8C78-BCF9-41E3-84FF-7CF24E87C2C4}"/>
              </a:ext>
            </a:extLst>
          </p:cNvPr>
          <p:cNvPicPr>
            <a:picLocks noChangeAspect="1" noChangeArrowheads="1"/>
          </p:cNvPicPr>
          <p:nvPr/>
        </p:nvPicPr>
        <p:blipFill>
          <a:blip r:embed="rId2" cstate="screen">
            <a:biLevel thresh="25000"/>
            <a:extLst>
              <a:ext uri="{28A0092B-C50C-407E-A947-70E740481C1C}">
                <a14:useLocalDpi xmlns:a14="http://schemas.microsoft.com/office/drawing/2010/main" val="0"/>
              </a:ext>
            </a:extLst>
          </a:blip>
          <a:srcRect/>
          <a:stretch>
            <a:fillRect/>
          </a:stretch>
        </p:blipFill>
        <p:spPr bwMode="gray">
          <a:xfrm>
            <a:off x="1576576" y="4823632"/>
            <a:ext cx="657737" cy="65784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92" descr="S:\Operations\DTP\dtp+ Resources\Icons (WIP)\EMF\Business\BUS-ONX 2.emf">
            <a:extLst>
              <a:ext uri="{FF2B5EF4-FFF2-40B4-BE49-F238E27FC236}">
                <a16:creationId xmlns:a16="http://schemas.microsoft.com/office/drawing/2014/main" id="{0546FA72-6884-4325-8FCF-149C9075AF7E}"/>
              </a:ext>
            </a:extLst>
          </p:cNvPr>
          <p:cNvPicPr>
            <a:picLocks noChangeAspect="1" noChangeArrowheads="1"/>
          </p:cNvPicPr>
          <p:nvPr/>
        </p:nvPicPr>
        <p:blipFill>
          <a:blip r:embed="rId3" cstate="screen">
            <a:biLevel thresh="25000"/>
            <a:extLst>
              <a:ext uri="{28A0092B-C50C-407E-A947-70E740481C1C}">
                <a14:useLocalDpi xmlns:a14="http://schemas.microsoft.com/office/drawing/2010/main" val="0"/>
              </a:ext>
            </a:extLst>
          </a:blip>
          <a:srcRect/>
          <a:stretch>
            <a:fillRect/>
          </a:stretch>
        </p:blipFill>
        <p:spPr bwMode="gray">
          <a:xfrm>
            <a:off x="1627536" y="1342335"/>
            <a:ext cx="440927" cy="53943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38" descr="S:\Operations\DTP\dtp+ Resources\Icons (WIP)\EMF\Business\BUS-ONX 47.emf">
            <a:extLst>
              <a:ext uri="{FF2B5EF4-FFF2-40B4-BE49-F238E27FC236}">
                <a16:creationId xmlns:a16="http://schemas.microsoft.com/office/drawing/2014/main" id="{14EABE41-ADA0-45CC-B613-F9FEA278BB5A}"/>
              </a:ext>
            </a:extLst>
          </p:cNvPr>
          <p:cNvPicPr>
            <a:picLocks noChangeAspect="1" noChangeArrowheads="1"/>
          </p:cNvPicPr>
          <p:nvPr/>
        </p:nvPicPr>
        <p:blipFill>
          <a:blip r:embed="rId4" cstate="screen">
            <a:biLevel thresh="25000"/>
            <a:extLst>
              <a:ext uri="{28A0092B-C50C-407E-A947-70E740481C1C}">
                <a14:useLocalDpi xmlns:a14="http://schemas.microsoft.com/office/drawing/2010/main" val="0"/>
              </a:ext>
            </a:extLst>
          </a:blip>
          <a:srcRect/>
          <a:stretch>
            <a:fillRect/>
          </a:stretch>
        </p:blipFill>
        <p:spPr bwMode="gray">
          <a:xfrm>
            <a:off x="1584191" y="2746676"/>
            <a:ext cx="559576" cy="65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434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p:txBody>
          <a:bodyPr/>
          <a:lstStyle/>
          <a:p>
            <a:r>
              <a:rPr lang="zh-CN" altLang="en-US" dirty="0"/>
              <a:t>品牌形象提取</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latin typeface="+mn-ea"/>
                <a:ea typeface="+mn-ea"/>
              </a:rPr>
              <a:pPr/>
              <a:t>25</a:t>
            </a:fld>
            <a:endParaRPr lang="en-US" dirty="0">
              <a:latin typeface="+mn-ea"/>
              <a:ea typeface="+mn-ea"/>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18" name="TextBox 17">
            <a:extLst>
              <a:ext uri="{FF2B5EF4-FFF2-40B4-BE49-F238E27FC236}">
                <a16:creationId xmlns:a16="http://schemas.microsoft.com/office/drawing/2014/main" id="{D6B38130-032A-5A4B-9BC9-2D37A02AE32B}"/>
              </a:ext>
            </a:extLst>
          </p:cNvPr>
          <p:cNvSpPr txBox="1"/>
          <p:nvPr/>
        </p:nvSpPr>
        <p:spPr>
          <a:xfrm>
            <a:off x="949860" y="1637118"/>
            <a:ext cx="1945516" cy="992579"/>
          </a:xfrm>
          <a:prstGeom prst="rect">
            <a:avLst/>
          </a:prstGeom>
          <a:noFill/>
        </p:spPr>
        <p:txBody>
          <a:bodyPr wrap="square" rtlCol="0">
            <a:spAutoFit/>
          </a:bodyPr>
          <a:lstStyle/>
          <a:p>
            <a:pPr algn="just">
              <a:buClr>
                <a:srgbClr val="2D97C8"/>
              </a:buClr>
            </a:pPr>
            <a:r>
              <a:rPr lang="zh-CN" altLang="en-US" sz="1200" dirty="0"/>
              <a:t>“非常具有创新性，当前模式和国外水基金的模式有不同，获得过诸多奖项”</a:t>
            </a:r>
            <a:endParaRPr lang="en-GB" altLang="zh-CN" sz="1200" dirty="0"/>
          </a:p>
          <a:p>
            <a:pPr algn="r">
              <a:buClr>
                <a:srgbClr val="2D97C8"/>
              </a:buClr>
            </a:pPr>
            <a:r>
              <a:rPr lang="en-GB" sz="1200" b="1" dirty="0"/>
              <a:t> </a:t>
            </a:r>
            <a:r>
              <a:rPr lang="zh-CN" altLang="en-US" sz="1200" b="1" dirty="0"/>
              <a:t>      </a:t>
            </a:r>
            <a:r>
              <a:rPr lang="en-GB" sz="1200" b="1" dirty="0"/>
              <a:t>––-</a:t>
            </a:r>
            <a:r>
              <a:rPr lang="ja-JP" altLang="en-GB" sz="1200" b="1" dirty="0"/>
              <a:t>万</a:t>
            </a:r>
            <a:r>
              <a:rPr lang="ja-JP" altLang="en-US" sz="1200" b="1" dirty="0"/>
              <a:t>向信托</a:t>
            </a:r>
            <a:r>
              <a:rPr lang="zh-CN" altLang="en-US" sz="1200" b="1" dirty="0"/>
              <a:t>，</a:t>
            </a:r>
            <a:r>
              <a:rPr lang="ja-JP" altLang="en-US" sz="1200" b="1" dirty="0"/>
              <a:t>褚庆鑫 </a:t>
            </a:r>
            <a:endParaRPr lang="en-GB" sz="1200" b="1" dirty="0"/>
          </a:p>
          <a:p>
            <a:pPr algn="just">
              <a:buClr>
                <a:srgbClr val="2D97C8"/>
              </a:buClr>
            </a:pPr>
            <a:endParaRPr lang="en-GB" sz="1050" dirty="0">
              <a:latin typeface="+mn-ea"/>
              <a:cs typeface="Heiti SC Light" charset="-122"/>
            </a:endParaRPr>
          </a:p>
        </p:txBody>
      </p:sp>
      <p:sp>
        <p:nvSpPr>
          <p:cNvPr id="20" name="TextBox 19">
            <a:extLst>
              <a:ext uri="{FF2B5EF4-FFF2-40B4-BE49-F238E27FC236}">
                <a16:creationId xmlns:a16="http://schemas.microsoft.com/office/drawing/2014/main" id="{63E5DDBD-9EFB-9443-B0BC-02D1577D5CC1}"/>
              </a:ext>
            </a:extLst>
          </p:cNvPr>
          <p:cNvSpPr txBox="1"/>
          <p:nvPr/>
        </p:nvSpPr>
        <p:spPr>
          <a:xfrm>
            <a:off x="9454742" y="4432112"/>
            <a:ext cx="1684484" cy="807913"/>
          </a:xfrm>
          <a:prstGeom prst="rect">
            <a:avLst/>
          </a:prstGeom>
          <a:noFill/>
        </p:spPr>
        <p:txBody>
          <a:bodyPr wrap="square" rtlCol="0">
            <a:spAutoFit/>
          </a:bodyPr>
          <a:lstStyle/>
          <a:p>
            <a:pPr>
              <a:buClr>
                <a:srgbClr val="2D97C8"/>
              </a:buClr>
            </a:pPr>
            <a:r>
              <a:rPr lang="en-GB" altLang="ja-JP" sz="1200" dirty="0"/>
              <a:t>“</a:t>
            </a:r>
            <a:r>
              <a:rPr lang="ja-JP" altLang="en-US" sz="1200"/>
              <a:t>有</a:t>
            </a:r>
            <a:r>
              <a:rPr lang="zh-CN" altLang="en-US" sz="1200" dirty="0"/>
              <a:t>活力的，能够感染不同人群</a:t>
            </a:r>
            <a:r>
              <a:rPr lang="en-GB" altLang="zh-CN" sz="1200" dirty="0"/>
              <a:t>”</a:t>
            </a:r>
          </a:p>
          <a:p>
            <a:pPr algn="r">
              <a:buClr>
                <a:srgbClr val="2D97C8"/>
              </a:buClr>
            </a:pPr>
            <a:r>
              <a:rPr lang="en-GB" sz="1200" dirty="0"/>
              <a:t> ––-</a:t>
            </a:r>
            <a:r>
              <a:rPr lang="ja-JP" altLang="en-GB" sz="1200"/>
              <a:t>万</a:t>
            </a:r>
            <a:r>
              <a:rPr lang="ja-JP" altLang="en-US" sz="1200"/>
              <a:t>向信托</a:t>
            </a:r>
            <a:r>
              <a:rPr lang="zh-CN" altLang="en-US" sz="1200" dirty="0"/>
              <a:t>，</a:t>
            </a:r>
            <a:r>
              <a:rPr lang="ja-JP" altLang="en-US" sz="1200"/>
              <a:t>褚庆鑫 </a:t>
            </a:r>
            <a:endParaRPr lang="en-GB" sz="1200" dirty="0"/>
          </a:p>
          <a:p>
            <a:pPr>
              <a:buClr>
                <a:srgbClr val="2D97C8"/>
              </a:buClr>
            </a:pPr>
            <a:endParaRPr lang="en-GB" sz="1050" dirty="0">
              <a:latin typeface="+mn-ea"/>
              <a:cs typeface="Heiti SC Light" charset="-122"/>
            </a:endParaRPr>
          </a:p>
        </p:txBody>
      </p:sp>
      <p:sp>
        <p:nvSpPr>
          <p:cNvPr id="22" name="TextBox 21">
            <a:extLst>
              <a:ext uri="{FF2B5EF4-FFF2-40B4-BE49-F238E27FC236}">
                <a16:creationId xmlns:a16="http://schemas.microsoft.com/office/drawing/2014/main" id="{F72224A0-84AC-AF4F-B20C-84B3E5FDF869}"/>
              </a:ext>
            </a:extLst>
          </p:cNvPr>
          <p:cNvSpPr txBox="1"/>
          <p:nvPr/>
        </p:nvSpPr>
        <p:spPr>
          <a:xfrm>
            <a:off x="5273193" y="4339779"/>
            <a:ext cx="1684484" cy="807913"/>
          </a:xfrm>
          <a:prstGeom prst="rect">
            <a:avLst/>
          </a:prstGeom>
          <a:noFill/>
        </p:spPr>
        <p:txBody>
          <a:bodyPr wrap="square" rtlCol="0">
            <a:spAutoFit/>
          </a:bodyPr>
          <a:lstStyle/>
          <a:p>
            <a:pPr>
              <a:buClr>
                <a:srgbClr val="2D97C8"/>
              </a:buClr>
            </a:pPr>
            <a:r>
              <a:rPr lang="zh-CN" altLang="en-US" sz="1200" dirty="0"/>
              <a:t>“</a:t>
            </a:r>
            <a:r>
              <a:rPr lang="ja-JP" altLang="en-US" sz="1200"/>
              <a:t>对生活的热爱，希望环境的美好</a:t>
            </a:r>
            <a:r>
              <a:rPr lang="zh-CN" altLang="en-US" sz="1200" dirty="0"/>
              <a:t>”</a:t>
            </a:r>
            <a:endParaRPr lang="en-GB" altLang="ja-JP" sz="1200" dirty="0"/>
          </a:p>
          <a:p>
            <a:pPr algn="r">
              <a:buClr>
                <a:srgbClr val="2D97C8"/>
              </a:buClr>
            </a:pPr>
            <a:r>
              <a:rPr lang="en-GB" sz="1200" b="1" dirty="0"/>
              <a:t> ––-</a:t>
            </a:r>
            <a:r>
              <a:rPr lang="ja-JP" altLang="en-US" sz="1200" b="1"/>
              <a:t>民生人寿</a:t>
            </a:r>
            <a:r>
              <a:rPr lang="zh-CN" altLang="en-US" sz="1200" b="1" dirty="0"/>
              <a:t>，佳慧 </a:t>
            </a:r>
            <a:endParaRPr lang="en-GB" sz="1200" b="1" dirty="0"/>
          </a:p>
          <a:p>
            <a:pPr>
              <a:buClr>
                <a:srgbClr val="2D97C8"/>
              </a:buClr>
            </a:pPr>
            <a:endParaRPr lang="en-GB" sz="1050" dirty="0">
              <a:latin typeface="+mn-ea"/>
              <a:cs typeface="Heiti SC Light" charset="-122"/>
            </a:endParaRPr>
          </a:p>
        </p:txBody>
      </p:sp>
      <p:sp>
        <p:nvSpPr>
          <p:cNvPr id="23" name="Rectangle 22">
            <a:extLst>
              <a:ext uri="{FF2B5EF4-FFF2-40B4-BE49-F238E27FC236}">
                <a16:creationId xmlns:a16="http://schemas.microsoft.com/office/drawing/2014/main" id="{07003556-765C-D945-BB95-31ED24E0A61B}"/>
              </a:ext>
            </a:extLst>
          </p:cNvPr>
          <p:cNvSpPr/>
          <p:nvPr/>
        </p:nvSpPr>
        <p:spPr>
          <a:xfrm>
            <a:off x="7436692" y="4420570"/>
            <a:ext cx="1593215" cy="830997"/>
          </a:xfrm>
          <a:prstGeom prst="rect">
            <a:avLst/>
          </a:prstGeom>
          <a:noFill/>
        </p:spPr>
        <p:txBody>
          <a:bodyPr wrap="square" rtlCol="0">
            <a:spAutoFit/>
          </a:bodyPr>
          <a:lstStyle/>
          <a:p>
            <a:pPr>
              <a:buClr>
                <a:srgbClr val="2D97C8"/>
              </a:buClr>
            </a:pPr>
            <a:r>
              <a:rPr lang="zh-CN" altLang="en-US" sz="1200" dirty="0"/>
              <a:t>“水基金未来会接触到很多人、连接到很多人、影响到很多人”</a:t>
            </a:r>
            <a:r>
              <a:rPr lang="en-GB" sz="1200" dirty="0"/>
              <a:t> </a:t>
            </a:r>
          </a:p>
          <a:p>
            <a:pPr algn="r">
              <a:buClr>
                <a:srgbClr val="2D97C8"/>
              </a:buClr>
            </a:pPr>
            <a:r>
              <a:rPr lang="en-US" altLang="zh-CN" sz="1200" b="1" dirty="0"/>
              <a:t>––</a:t>
            </a:r>
            <a:r>
              <a:rPr lang="ja-JP" altLang="en-US" sz="1200" b="1"/>
              <a:t>晓萌</a:t>
            </a:r>
            <a:endParaRPr lang="en-GB" sz="1200" b="1" dirty="0"/>
          </a:p>
        </p:txBody>
      </p:sp>
      <p:sp>
        <p:nvSpPr>
          <p:cNvPr id="25" name="Rectangle 24">
            <a:extLst>
              <a:ext uri="{FF2B5EF4-FFF2-40B4-BE49-F238E27FC236}">
                <a16:creationId xmlns:a16="http://schemas.microsoft.com/office/drawing/2014/main" id="{0E933025-1D7A-414D-9343-132E98B72923}"/>
              </a:ext>
            </a:extLst>
          </p:cNvPr>
          <p:cNvSpPr/>
          <p:nvPr/>
        </p:nvSpPr>
        <p:spPr>
          <a:xfrm>
            <a:off x="5228234" y="1668464"/>
            <a:ext cx="1779625" cy="830997"/>
          </a:xfrm>
          <a:prstGeom prst="rect">
            <a:avLst/>
          </a:prstGeom>
          <a:noFill/>
        </p:spPr>
        <p:txBody>
          <a:bodyPr wrap="square" rtlCol="0">
            <a:spAutoFit/>
          </a:bodyPr>
          <a:lstStyle/>
          <a:p>
            <a:pPr>
              <a:buClr>
                <a:srgbClr val="2D97C8"/>
              </a:buClr>
            </a:pPr>
            <a:r>
              <a:rPr lang="zh-CN" altLang="en-US" sz="1200" dirty="0"/>
              <a:t>“不希望有做公益的‘苦’在里面，可以做得有意思”</a:t>
            </a:r>
          </a:p>
          <a:p>
            <a:pPr algn="r">
              <a:buClr>
                <a:srgbClr val="2D97C8"/>
              </a:buClr>
            </a:pPr>
            <a:r>
              <a:rPr lang="en-US" altLang="zh-CN" sz="1200" b="1" dirty="0"/>
              <a:t>––</a:t>
            </a:r>
            <a:r>
              <a:rPr lang="ja-JP" altLang="en-US" sz="1200" b="1"/>
              <a:t>晓萌</a:t>
            </a:r>
            <a:endParaRPr lang="en-GB" sz="1200" b="1" dirty="0"/>
          </a:p>
        </p:txBody>
      </p:sp>
      <p:sp>
        <p:nvSpPr>
          <p:cNvPr id="26" name="Rectangle 25">
            <a:extLst>
              <a:ext uri="{FF2B5EF4-FFF2-40B4-BE49-F238E27FC236}">
                <a16:creationId xmlns:a16="http://schemas.microsoft.com/office/drawing/2014/main" id="{498BA703-58F3-BE44-9A84-E50D36506D5F}"/>
              </a:ext>
            </a:extLst>
          </p:cNvPr>
          <p:cNvSpPr/>
          <p:nvPr/>
        </p:nvSpPr>
        <p:spPr>
          <a:xfrm>
            <a:off x="7424696" y="5460964"/>
            <a:ext cx="1593215" cy="646331"/>
          </a:xfrm>
          <a:prstGeom prst="rect">
            <a:avLst/>
          </a:prstGeom>
          <a:noFill/>
        </p:spPr>
        <p:txBody>
          <a:bodyPr wrap="square" rtlCol="0">
            <a:spAutoFit/>
          </a:bodyPr>
          <a:lstStyle/>
          <a:p>
            <a:pPr>
              <a:buClr>
                <a:srgbClr val="2D97C8"/>
              </a:buClr>
            </a:pPr>
            <a:r>
              <a:rPr lang="zh-CN" altLang="en-US" sz="1200" dirty="0"/>
              <a:t>“</a:t>
            </a:r>
            <a:r>
              <a:rPr lang="ja-JP" altLang="en-US" sz="1200"/>
              <a:t>吸引干净美好</a:t>
            </a:r>
            <a:r>
              <a:rPr lang="zh-CN" altLang="en-US" sz="1200" dirty="0"/>
              <a:t>，</a:t>
            </a:r>
            <a:r>
              <a:rPr lang="ja-JP" altLang="en-US" sz="1200"/>
              <a:t>有亲和力的热血少年</a:t>
            </a:r>
            <a:r>
              <a:rPr lang="zh-CN" altLang="en-US" sz="1200" dirty="0"/>
              <a:t>“</a:t>
            </a:r>
            <a:r>
              <a:rPr lang="en-GB" sz="1200" dirty="0"/>
              <a:t> </a:t>
            </a:r>
          </a:p>
          <a:p>
            <a:pPr algn="r">
              <a:buClr>
                <a:srgbClr val="2D97C8"/>
              </a:buClr>
            </a:pPr>
            <a:r>
              <a:rPr lang="en-US" altLang="zh-CN" sz="1200" b="1" dirty="0"/>
              <a:t>––</a:t>
            </a:r>
            <a:r>
              <a:rPr lang="ja-JP" altLang="en-US" sz="1200" b="1"/>
              <a:t>晓萌</a:t>
            </a:r>
            <a:endParaRPr lang="en-GB" sz="1200" b="1" dirty="0"/>
          </a:p>
        </p:txBody>
      </p:sp>
      <p:sp>
        <p:nvSpPr>
          <p:cNvPr id="27" name="Rectangle 26">
            <a:extLst>
              <a:ext uri="{FF2B5EF4-FFF2-40B4-BE49-F238E27FC236}">
                <a16:creationId xmlns:a16="http://schemas.microsoft.com/office/drawing/2014/main" id="{D932B17B-CEFE-E44F-B5B2-1F9D309529DE}"/>
              </a:ext>
            </a:extLst>
          </p:cNvPr>
          <p:cNvSpPr/>
          <p:nvPr/>
        </p:nvSpPr>
        <p:spPr>
          <a:xfrm>
            <a:off x="3169112" y="5574861"/>
            <a:ext cx="1718718" cy="646331"/>
          </a:xfrm>
          <a:prstGeom prst="rect">
            <a:avLst/>
          </a:prstGeom>
          <a:noFill/>
        </p:spPr>
        <p:txBody>
          <a:bodyPr wrap="square" rtlCol="0">
            <a:spAutoFit/>
          </a:bodyPr>
          <a:lstStyle/>
          <a:p>
            <a:pPr>
              <a:buClr>
                <a:srgbClr val="2D97C8"/>
              </a:buClr>
            </a:pPr>
            <a:r>
              <a:rPr lang="zh-CN" altLang="en-US" sz="1200" kern="100" dirty="0">
                <a:latin typeface="Times New Roman" panose="02020603050405020304" pitchFamily="18" charset="0"/>
                <a:ea typeface="Microsoft YaHei" panose="020B0503020204020204" pitchFamily="34" charset="-122"/>
              </a:rPr>
              <a:t>“亲切、酷”</a:t>
            </a:r>
            <a:endParaRPr lang="en-GB" altLang="zh-CN" sz="1200" kern="100" dirty="0">
              <a:latin typeface="Times New Roman" panose="02020603050405020304" pitchFamily="18" charset="0"/>
              <a:ea typeface="Microsoft YaHei" panose="020B0503020204020204" pitchFamily="34" charset="-122"/>
            </a:endParaRPr>
          </a:p>
          <a:p>
            <a:pPr algn="r">
              <a:buClr>
                <a:srgbClr val="2D97C8"/>
              </a:buClr>
            </a:pPr>
            <a:r>
              <a:rPr lang="en-US" altLang="zh-CN" sz="1200" b="1" kern="100" dirty="0">
                <a:latin typeface="Times New Roman" panose="02020603050405020304" pitchFamily="18" charset="0"/>
                <a:ea typeface="Microsoft YaHei" panose="020B0503020204020204" pitchFamily="34" charset="-122"/>
              </a:rPr>
              <a:t>––</a:t>
            </a:r>
            <a:r>
              <a:rPr lang="zh-CN" altLang="en-US" sz="1200" b="1" kern="100" dirty="0">
                <a:latin typeface="Times New Roman" panose="02020603050405020304" pitchFamily="18" charset="0"/>
                <a:ea typeface="Microsoft YaHei" panose="020B0503020204020204" pitchFamily="34" charset="-122"/>
              </a:rPr>
              <a:t>欣然</a:t>
            </a:r>
            <a:r>
              <a:rPr lang="en-GB" sz="1200" b="1" kern="100" dirty="0">
                <a:latin typeface="Times New Roman" panose="02020603050405020304" pitchFamily="18" charset="0"/>
                <a:ea typeface="Microsoft YaHei" panose="020B0503020204020204" pitchFamily="34" charset="-122"/>
              </a:rPr>
              <a:t> </a:t>
            </a:r>
            <a:r>
              <a:rPr lang="en-US" altLang="zh-CN" sz="1200" b="1" kern="100" dirty="0">
                <a:latin typeface="Times New Roman" panose="02020603050405020304" pitchFamily="18" charset="0"/>
                <a:ea typeface="Microsoft YaHei" panose="020B0503020204020204" pitchFamily="34" charset="-122"/>
              </a:rPr>
              <a:t>&amp;</a:t>
            </a:r>
            <a:r>
              <a:rPr lang="zh-CN" altLang="en-US" sz="1200" b="1" kern="100" dirty="0">
                <a:latin typeface="Times New Roman" panose="02020603050405020304" pitchFamily="18" charset="0"/>
                <a:ea typeface="Microsoft YaHei" panose="020B0503020204020204" pitchFamily="34" charset="-122"/>
              </a:rPr>
              <a:t>慧卿</a:t>
            </a:r>
            <a:r>
              <a:rPr lang="en-GB" sz="1200" b="1" kern="100" dirty="0">
                <a:latin typeface="Times New Roman" panose="02020603050405020304" pitchFamily="18" charset="0"/>
                <a:ea typeface="Microsoft YaHei" panose="020B0503020204020204" pitchFamily="34" charset="-122"/>
              </a:rPr>
              <a:t> </a:t>
            </a:r>
          </a:p>
          <a:p>
            <a:pPr>
              <a:buClr>
                <a:srgbClr val="2D97C8"/>
              </a:buClr>
            </a:pPr>
            <a:endParaRPr lang="en-GB" sz="1200" kern="100" dirty="0">
              <a:latin typeface="Times New Roman" panose="02020603050405020304" pitchFamily="18" charset="0"/>
              <a:ea typeface="Microsoft YaHei" panose="020B0503020204020204" pitchFamily="34" charset="-122"/>
            </a:endParaRPr>
          </a:p>
        </p:txBody>
      </p:sp>
      <p:sp>
        <p:nvSpPr>
          <p:cNvPr id="28" name="Rectangle 27">
            <a:extLst>
              <a:ext uri="{FF2B5EF4-FFF2-40B4-BE49-F238E27FC236}">
                <a16:creationId xmlns:a16="http://schemas.microsoft.com/office/drawing/2014/main" id="{029D36E7-BB22-7345-806F-81D84AF533E9}"/>
              </a:ext>
            </a:extLst>
          </p:cNvPr>
          <p:cNvSpPr/>
          <p:nvPr/>
        </p:nvSpPr>
        <p:spPr>
          <a:xfrm>
            <a:off x="3125917" y="1635550"/>
            <a:ext cx="1810331" cy="1015663"/>
          </a:xfrm>
          <a:prstGeom prst="rect">
            <a:avLst/>
          </a:prstGeom>
          <a:noFill/>
        </p:spPr>
        <p:txBody>
          <a:bodyPr wrap="square" rtlCol="0">
            <a:spAutoFit/>
          </a:bodyPr>
          <a:lstStyle/>
          <a:p>
            <a:pPr>
              <a:buClr>
                <a:srgbClr val="2D97C8"/>
              </a:buClr>
            </a:pPr>
            <a:r>
              <a:rPr lang="zh-CN" altLang="en-US" sz="1200" dirty="0"/>
              <a:t>“团队的人：科学严谨，亲和力接地气，对外形象化繁为简、从小点出发”</a:t>
            </a:r>
            <a:endParaRPr lang="en-GB" altLang="zh-CN" sz="1200" dirty="0"/>
          </a:p>
          <a:p>
            <a:pPr algn="r">
              <a:buClr>
                <a:srgbClr val="2D97C8"/>
              </a:buClr>
            </a:pPr>
            <a:r>
              <a:rPr lang="en-US" altLang="zh-CN" sz="1200" b="1" dirty="0"/>
              <a:t>––</a:t>
            </a:r>
            <a:r>
              <a:rPr lang="zh-CN" altLang="en-US" sz="1200" b="1" dirty="0"/>
              <a:t>欣然</a:t>
            </a:r>
            <a:r>
              <a:rPr lang="en-GB" sz="1200" b="1" dirty="0"/>
              <a:t> </a:t>
            </a:r>
            <a:r>
              <a:rPr lang="en-US" altLang="zh-CN" sz="1200" b="1" dirty="0"/>
              <a:t>&amp;</a:t>
            </a:r>
            <a:r>
              <a:rPr lang="zh-CN" altLang="en-US" sz="1200" b="1" dirty="0"/>
              <a:t>慧卿</a:t>
            </a:r>
            <a:r>
              <a:rPr lang="en-GB" sz="1200" b="1" dirty="0"/>
              <a:t> </a:t>
            </a:r>
          </a:p>
        </p:txBody>
      </p:sp>
      <p:sp>
        <p:nvSpPr>
          <p:cNvPr id="29" name="Rectangle 28">
            <a:extLst>
              <a:ext uri="{FF2B5EF4-FFF2-40B4-BE49-F238E27FC236}">
                <a16:creationId xmlns:a16="http://schemas.microsoft.com/office/drawing/2014/main" id="{BBFD9941-8DE9-654A-B24D-E37429E7E401}"/>
              </a:ext>
            </a:extLst>
          </p:cNvPr>
          <p:cNvSpPr/>
          <p:nvPr/>
        </p:nvSpPr>
        <p:spPr>
          <a:xfrm>
            <a:off x="1014842" y="2509145"/>
            <a:ext cx="1810331" cy="646331"/>
          </a:xfrm>
          <a:prstGeom prst="rect">
            <a:avLst/>
          </a:prstGeom>
          <a:noFill/>
        </p:spPr>
        <p:txBody>
          <a:bodyPr wrap="square" rtlCol="0">
            <a:spAutoFit/>
          </a:bodyPr>
          <a:lstStyle/>
          <a:p>
            <a:pPr>
              <a:buClr>
                <a:srgbClr val="2D97C8"/>
              </a:buClr>
            </a:pPr>
            <a:r>
              <a:rPr lang="zh-CN" altLang="en-US" sz="1200" kern="100" dirty="0">
                <a:latin typeface="Times New Roman" panose="02020603050405020304" pitchFamily="18" charset="0"/>
                <a:ea typeface="Microsoft YaHei" panose="020B0503020204020204" pitchFamily="34" charset="-122"/>
              </a:rPr>
              <a:t>“环保有很多方式进行，区别于靠政府和靠捐助”</a:t>
            </a:r>
            <a:endParaRPr lang="en-GB" altLang="zh-CN" sz="1200" kern="100" dirty="0">
              <a:latin typeface="Times New Roman" panose="02020603050405020304" pitchFamily="18" charset="0"/>
              <a:ea typeface="Microsoft YaHei" panose="020B0503020204020204" pitchFamily="34" charset="-122"/>
            </a:endParaRPr>
          </a:p>
          <a:p>
            <a:pPr algn="r">
              <a:buClr>
                <a:srgbClr val="2D97C8"/>
              </a:buClr>
            </a:pPr>
            <a:r>
              <a:rPr lang="en-US" altLang="zh-CN" sz="1200" b="1" dirty="0"/>
              <a:t>––</a:t>
            </a:r>
            <a:r>
              <a:rPr lang="zh-CN" altLang="en-US" sz="1200" b="1" dirty="0"/>
              <a:t>欣然</a:t>
            </a:r>
            <a:r>
              <a:rPr lang="en-GB" sz="1200" b="1" dirty="0"/>
              <a:t> </a:t>
            </a:r>
            <a:r>
              <a:rPr lang="en-US" altLang="zh-CN" sz="1200" b="1" dirty="0"/>
              <a:t>&amp;</a:t>
            </a:r>
            <a:r>
              <a:rPr lang="zh-CN" altLang="en-US" sz="1200" b="1" dirty="0"/>
              <a:t>慧卿</a:t>
            </a:r>
            <a:r>
              <a:rPr lang="en-GB" sz="1200" b="1" dirty="0"/>
              <a:t> </a:t>
            </a:r>
          </a:p>
        </p:txBody>
      </p:sp>
      <p:sp>
        <p:nvSpPr>
          <p:cNvPr id="30" name="Rectangle 29">
            <a:extLst>
              <a:ext uri="{FF2B5EF4-FFF2-40B4-BE49-F238E27FC236}">
                <a16:creationId xmlns:a16="http://schemas.microsoft.com/office/drawing/2014/main" id="{2B9DC9B1-38E6-2C45-A7FC-016FAB55BF47}"/>
              </a:ext>
            </a:extLst>
          </p:cNvPr>
          <p:cNvSpPr/>
          <p:nvPr/>
        </p:nvSpPr>
        <p:spPr>
          <a:xfrm>
            <a:off x="5210270" y="2529484"/>
            <a:ext cx="1810331" cy="646331"/>
          </a:xfrm>
          <a:prstGeom prst="rect">
            <a:avLst/>
          </a:prstGeom>
          <a:noFill/>
        </p:spPr>
        <p:txBody>
          <a:bodyPr wrap="square" rtlCol="0">
            <a:spAutoFit/>
          </a:bodyPr>
          <a:lstStyle/>
          <a:p>
            <a:pPr>
              <a:buClr>
                <a:srgbClr val="2D97C8"/>
              </a:buClr>
            </a:pPr>
            <a:r>
              <a:rPr lang="zh-CN" altLang="en-US" sz="1200" kern="100" dirty="0">
                <a:latin typeface="Times New Roman" panose="02020603050405020304" pitchFamily="18" charset="0"/>
                <a:ea typeface="Microsoft YaHei" panose="020B0503020204020204" pitchFamily="34" charset="-122"/>
              </a:rPr>
              <a:t>“</a:t>
            </a:r>
            <a:r>
              <a:rPr lang="ja-JP" altLang="en-US" sz="1200" kern="100">
                <a:latin typeface="Times New Roman" panose="02020603050405020304" pitchFamily="18" charset="0"/>
                <a:ea typeface="Microsoft YaHei" panose="020B0503020204020204" pitchFamily="34" charset="-122"/>
              </a:rPr>
              <a:t>把</a:t>
            </a:r>
            <a:r>
              <a:rPr lang="zh-CN" altLang="en-US" sz="1200" kern="100" dirty="0">
                <a:latin typeface="Times New Roman" panose="02020603050405020304" pitchFamily="18" charset="0"/>
                <a:ea typeface="Microsoft YaHei" panose="020B0503020204020204" pitchFamily="34" charset="-122"/>
              </a:rPr>
              <a:t>枯燥概念性的事情传递的很有趣”</a:t>
            </a:r>
            <a:endParaRPr lang="en-GB" altLang="zh-CN" sz="1200" kern="100" dirty="0">
              <a:latin typeface="Times New Roman" panose="02020603050405020304" pitchFamily="18" charset="0"/>
              <a:ea typeface="Microsoft YaHei" panose="020B0503020204020204" pitchFamily="34" charset="-122"/>
            </a:endParaRPr>
          </a:p>
          <a:p>
            <a:pPr algn="r">
              <a:buClr>
                <a:srgbClr val="2D97C8"/>
              </a:buClr>
            </a:pPr>
            <a:r>
              <a:rPr lang="en-US" altLang="zh-CN" sz="1200" b="1" dirty="0"/>
              <a:t>––</a:t>
            </a:r>
            <a:r>
              <a:rPr lang="zh-CN" altLang="en-US" sz="1200" b="1" dirty="0"/>
              <a:t>欣然</a:t>
            </a:r>
            <a:r>
              <a:rPr lang="en-GB" sz="1200" b="1" dirty="0"/>
              <a:t> </a:t>
            </a:r>
            <a:r>
              <a:rPr lang="en-US" altLang="zh-CN" sz="1200" b="1" dirty="0"/>
              <a:t>&amp;</a:t>
            </a:r>
            <a:r>
              <a:rPr lang="zh-CN" altLang="en-US" sz="1200" b="1" dirty="0"/>
              <a:t>慧卿</a:t>
            </a:r>
            <a:r>
              <a:rPr lang="en-GB" sz="1200" b="1" dirty="0"/>
              <a:t> </a:t>
            </a:r>
          </a:p>
        </p:txBody>
      </p:sp>
      <p:sp>
        <p:nvSpPr>
          <p:cNvPr id="31" name="Rectangle 30">
            <a:extLst>
              <a:ext uri="{FF2B5EF4-FFF2-40B4-BE49-F238E27FC236}">
                <a16:creationId xmlns:a16="http://schemas.microsoft.com/office/drawing/2014/main" id="{15C05C3B-F542-C542-A106-39F2502C1EED}"/>
              </a:ext>
            </a:extLst>
          </p:cNvPr>
          <p:cNvSpPr/>
          <p:nvPr/>
        </p:nvSpPr>
        <p:spPr>
          <a:xfrm>
            <a:off x="9500376" y="5020863"/>
            <a:ext cx="1593215" cy="1200329"/>
          </a:xfrm>
          <a:prstGeom prst="rect">
            <a:avLst/>
          </a:prstGeom>
          <a:noFill/>
        </p:spPr>
        <p:txBody>
          <a:bodyPr wrap="square" rtlCol="0">
            <a:spAutoFit/>
          </a:bodyPr>
          <a:lstStyle/>
          <a:p>
            <a:pPr>
              <a:buClr>
                <a:srgbClr val="2D97C8"/>
              </a:buClr>
            </a:pPr>
            <a:r>
              <a:rPr lang="zh-CN" altLang="en-US" sz="1200" dirty="0"/>
              <a:t>”对于自然体验类的受众，水基金就是阳光、健康、有趣和带领他们玩嗨“</a:t>
            </a:r>
            <a:endParaRPr lang="en-GB" sz="1200" dirty="0"/>
          </a:p>
          <a:p>
            <a:pPr algn="r">
              <a:buClr>
                <a:srgbClr val="2D97C8"/>
              </a:buClr>
            </a:pPr>
            <a:r>
              <a:rPr lang="en-GB" sz="1200" b="1" dirty="0"/>
              <a:t>––-</a:t>
            </a:r>
            <a:r>
              <a:rPr lang="ja-JP" altLang="en-GB" sz="1200" b="1"/>
              <a:t>阿里巴巴</a:t>
            </a:r>
            <a:r>
              <a:rPr lang="ja-JP" altLang="en-US" sz="1200" b="1"/>
              <a:t>公益基金会</a:t>
            </a:r>
            <a:r>
              <a:rPr lang="zh-CN" altLang="en-US" sz="1200" b="1" dirty="0"/>
              <a:t>，</a:t>
            </a:r>
            <a:r>
              <a:rPr lang="ja-JP" altLang="en-US" sz="1200" b="1"/>
              <a:t>清岚 </a:t>
            </a:r>
            <a:endParaRPr lang="en-GB" sz="1200" b="1" dirty="0"/>
          </a:p>
        </p:txBody>
      </p:sp>
      <p:sp>
        <p:nvSpPr>
          <p:cNvPr id="33" name="Rectangle 32">
            <a:extLst>
              <a:ext uri="{FF2B5EF4-FFF2-40B4-BE49-F238E27FC236}">
                <a16:creationId xmlns:a16="http://schemas.microsoft.com/office/drawing/2014/main" id="{B221805E-E64F-FF4F-BFE8-1ED8B876161B}"/>
              </a:ext>
            </a:extLst>
          </p:cNvPr>
          <p:cNvSpPr/>
          <p:nvPr/>
        </p:nvSpPr>
        <p:spPr>
          <a:xfrm>
            <a:off x="943372" y="4328236"/>
            <a:ext cx="1945516" cy="1015663"/>
          </a:xfrm>
          <a:prstGeom prst="rect">
            <a:avLst/>
          </a:prstGeom>
          <a:noFill/>
        </p:spPr>
        <p:txBody>
          <a:bodyPr wrap="square" rtlCol="0">
            <a:spAutoFit/>
          </a:bodyPr>
          <a:lstStyle/>
          <a:p>
            <a:r>
              <a:rPr lang="zh-CN" altLang="en-US" sz="1200" kern="100" dirty="0">
                <a:ea typeface="Microsoft YaHei" panose="020B0503020204020204" pitchFamily="34" charset="-122"/>
                <a:cs typeface="Times New Roman" panose="02020603050405020304" pitchFamily="18" charset="0"/>
              </a:rPr>
              <a:t>“从农产品角度来说，水基金就是绿色、健康、可靠的”</a:t>
            </a:r>
            <a:endParaRPr lang="en-GB" sz="1200" dirty="0"/>
          </a:p>
          <a:p>
            <a:pPr algn="r">
              <a:buClr>
                <a:srgbClr val="2D97C8"/>
              </a:buClr>
            </a:pPr>
            <a:r>
              <a:rPr lang="en-GB" sz="1200" b="1" dirty="0"/>
              <a:t>––-</a:t>
            </a:r>
            <a:r>
              <a:rPr lang="ja-JP" altLang="en-GB" sz="1200" b="1"/>
              <a:t>阿里巴巴</a:t>
            </a:r>
            <a:r>
              <a:rPr lang="ja-JP" altLang="en-US" sz="1200" b="1"/>
              <a:t>公益基金会</a:t>
            </a:r>
            <a:r>
              <a:rPr lang="zh-CN" altLang="en-US" sz="1200" b="1" dirty="0"/>
              <a:t>，</a:t>
            </a:r>
            <a:r>
              <a:rPr lang="ja-JP" altLang="en-US" sz="1200" b="1"/>
              <a:t>清岚 </a:t>
            </a:r>
            <a:endParaRPr lang="en-GB" sz="1200" b="1" dirty="0"/>
          </a:p>
        </p:txBody>
      </p:sp>
      <p:sp>
        <p:nvSpPr>
          <p:cNvPr id="34" name="TextBox 33">
            <a:extLst>
              <a:ext uri="{FF2B5EF4-FFF2-40B4-BE49-F238E27FC236}">
                <a16:creationId xmlns:a16="http://schemas.microsoft.com/office/drawing/2014/main" id="{6323FA22-7F98-0A4E-9DFA-303054A43C39}"/>
              </a:ext>
            </a:extLst>
          </p:cNvPr>
          <p:cNvSpPr txBox="1"/>
          <p:nvPr/>
        </p:nvSpPr>
        <p:spPr>
          <a:xfrm>
            <a:off x="7393668" y="1706761"/>
            <a:ext cx="1684484" cy="992579"/>
          </a:xfrm>
          <a:prstGeom prst="rect">
            <a:avLst/>
          </a:prstGeom>
          <a:noFill/>
        </p:spPr>
        <p:txBody>
          <a:bodyPr wrap="square" rtlCol="0">
            <a:spAutoFit/>
          </a:bodyPr>
          <a:lstStyle/>
          <a:p>
            <a:pPr>
              <a:buClr>
                <a:srgbClr val="2D97C8"/>
              </a:buClr>
            </a:pPr>
            <a:r>
              <a:rPr lang="zh-CN" altLang="en-US" sz="1200" dirty="0"/>
              <a:t>“</a:t>
            </a:r>
            <a:r>
              <a:rPr lang="ja-JP" altLang="en-US" sz="1200"/>
              <a:t>取得民众的信任，认为这是个可信，靠谱的事</a:t>
            </a:r>
            <a:r>
              <a:rPr lang="zh-CN" altLang="en-US" sz="1200" dirty="0"/>
              <a:t>”</a:t>
            </a:r>
            <a:endParaRPr lang="ja-JP" altLang="en-US" sz="1200"/>
          </a:p>
          <a:p>
            <a:pPr algn="r">
              <a:buClr>
                <a:srgbClr val="2D97C8"/>
              </a:buClr>
            </a:pPr>
            <a:r>
              <a:rPr lang="en-GB" sz="1200" dirty="0"/>
              <a:t> </a:t>
            </a:r>
            <a:r>
              <a:rPr lang="en-GB" sz="1200" b="1" dirty="0"/>
              <a:t>––-</a:t>
            </a:r>
            <a:r>
              <a:rPr lang="ja-JP" altLang="en-GB" sz="1200" b="1"/>
              <a:t>穆泉</a:t>
            </a:r>
            <a:endParaRPr lang="en-GB" sz="1200" b="1" dirty="0"/>
          </a:p>
          <a:p>
            <a:pPr>
              <a:buClr>
                <a:srgbClr val="2D97C8"/>
              </a:buClr>
            </a:pPr>
            <a:endParaRPr lang="en-GB" sz="1050" dirty="0">
              <a:latin typeface="+mn-ea"/>
              <a:cs typeface="Heiti SC Light" charset="-122"/>
            </a:endParaRPr>
          </a:p>
        </p:txBody>
      </p:sp>
      <p:sp>
        <p:nvSpPr>
          <p:cNvPr id="36" name="Rectangle 35">
            <a:extLst>
              <a:ext uri="{FF2B5EF4-FFF2-40B4-BE49-F238E27FC236}">
                <a16:creationId xmlns:a16="http://schemas.microsoft.com/office/drawing/2014/main" id="{FE263035-29B3-2248-BFE3-CD06852CD6A1}"/>
              </a:ext>
            </a:extLst>
          </p:cNvPr>
          <p:cNvSpPr/>
          <p:nvPr/>
        </p:nvSpPr>
        <p:spPr>
          <a:xfrm>
            <a:off x="9411167" y="1666163"/>
            <a:ext cx="1794777" cy="1015663"/>
          </a:xfrm>
          <a:prstGeom prst="rect">
            <a:avLst/>
          </a:prstGeom>
          <a:noFill/>
        </p:spPr>
        <p:txBody>
          <a:bodyPr wrap="square" rtlCol="0">
            <a:spAutoFit/>
          </a:bodyPr>
          <a:lstStyle/>
          <a:p>
            <a:pPr>
              <a:buClr>
                <a:srgbClr val="2D97C8"/>
              </a:buClr>
            </a:pPr>
            <a:r>
              <a:rPr lang="zh-CN" altLang="en-US" sz="1200" dirty="0"/>
              <a:t>“保护水没有那么遥远，没有那么专业，每个人都可以参与进来，滴水的贡献都是有用的</a:t>
            </a:r>
            <a:r>
              <a:rPr lang="en-GB" sz="1200" dirty="0"/>
              <a:t> </a:t>
            </a:r>
            <a:r>
              <a:rPr lang="zh-CN" altLang="en-US" sz="1200" dirty="0"/>
              <a:t>”</a:t>
            </a:r>
            <a:endParaRPr lang="en-GB" sz="1200" dirty="0"/>
          </a:p>
          <a:p>
            <a:pPr algn="r">
              <a:buClr>
                <a:srgbClr val="2D97C8"/>
              </a:buClr>
            </a:pPr>
            <a:r>
              <a:rPr lang="en-GB" sz="1200" b="1" dirty="0"/>
              <a:t> ––-</a:t>
            </a:r>
            <a:r>
              <a:rPr lang="ja-JP" altLang="en-GB" sz="1200" b="1"/>
              <a:t>穆泉</a:t>
            </a:r>
            <a:endParaRPr lang="en-GB" sz="1200" b="1" dirty="0"/>
          </a:p>
        </p:txBody>
      </p:sp>
      <p:sp>
        <p:nvSpPr>
          <p:cNvPr id="39" name="Rectangle 38">
            <a:extLst>
              <a:ext uri="{FF2B5EF4-FFF2-40B4-BE49-F238E27FC236}">
                <a16:creationId xmlns:a16="http://schemas.microsoft.com/office/drawing/2014/main" id="{8DB7A362-E0D4-2B44-A5CB-AB892CAD74A6}"/>
              </a:ext>
            </a:extLst>
          </p:cNvPr>
          <p:cNvSpPr/>
          <p:nvPr/>
        </p:nvSpPr>
        <p:spPr>
          <a:xfrm>
            <a:off x="3208845" y="2614396"/>
            <a:ext cx="1639252" cy="646331"/>
          </a:xfrm>
          <a:prstGeom prst="rect">
            <a:avLst/>
          </a:prstGeom>
          <a:noFill/>
        </p:spPr>
        <p:txBody>
          <a:bodyPr wrap="square" rtlCol="0">
            <a:spAutoFit/>
          </a:bodyPr>
          <a:lstStyle/>
          <a:p>
            <a:pPr>
              <a:buClr>
                <a:srgbClr val="2D97C8"/>
              </a:buClr>
            </a:pPr>
            <a:r>
              <a:rPr lang="zh-CN" altLang="en-US" sz="1200" dirty="0"/>
              <a:t>“</a:t>
            </a:r>
            <a:r>
              <a:rPr lang="ja-JP" altLang="en-GB" sz="1200"/>
              <a:t>理性</a:t>
            </a:r>
            <a:r>
              <a:rPr lang="zh-CN" altLang="en-US" sz="1200" dirty="0"/>
              <a:t>：有科学的思维判断问题”</a:t>
            </a:r>
            <a:endParaRPr lang="en-GB" altLang="zh-CN" sz="1200" dirty="0"/>
          </a:p>
          <a:p>
            <a:pPr algn="r">
              <a:buClr>
                <a:srgbClr val="2D97C8"/>
              </a:buClr>
            </a:pPr>
            <a:r>
              <a:rPr lang="en-US" altLang="zh-CN" sz="1200" b="1" dirty="0"/>
              <a:t>––</a:t>
            </a:r>
            <a:r>
              <a:rPr lang="ja-JP" altLang="en-US" sz="1200" b="1"/>
              <a:t>赵鹏</a:t>
            </a:r>
            <a:endParaRPr lang="en-GB" sz="1200" b="1" dirty="0"/>
          </a:p>
        </p:txBody>
      </p:sp>
      <p:sp>
        <p:nvSpPr>
          <p:cNvPr id="40" name="Rectangle 39">
            <a:extLst>
              <a:ext uri="{FF2B5EF4-FFF2-40B4-BE49-F238E27FC236}">
                <a16:creationId xmlns:a16="http://schemas.microsoft.com/office/drawing/2014/main" id="{E3A67A5D-B559-B649-A62D-A799FB24FE54}"/>
              </a:ext>
            </a:extLst>
          </p:cNvPr>
          <p:cNvSpPr/>
          <p:nvPr/>
        </p:nvSpPr>
        <p:spPr>
          <a:xfrm>
            <a:off x="7402629" y="2470681"/>
            <a:ext cx="1639252" cy="830997"/>
          </a:xfrm>
          <a:prstGeom prst="rect">
            <a:avLst/>
          </a:prstGeom>
          <a:noFill/>
        </p:spPr>
        <p:txBody>
          <a:bodyPr wrap="square" rtlCol="0">
            <a:spAutoFit/>
          </a:bodyPr>
          <a:lstStyle/>
          <a:p>
            <a:pPr>
              <a:buClr>
                <a:srgbClr val="2D97C8"/>
              </a:buClr>
            </a:pPr>
            <a:r>
              <a:rPr lang="zh-CN" altLang="en-US" sz="1200" dirty="0"/>
              <a:t>“</a:t>
            </a:r>
            <a:r>
              <a:rPr lang="ja-JP" altLang="en-US" sz="1200"/>
              <a:t>负责</a:t>
            </a:r>
            <a:r>
              <a:rPr lang="zh-CN" altLang="en-US" sz="1200" dirty="0"/>
              <a:t>：</a:t>
            </a:r>
            <a:r>
              <a:rPr lang="zh-CN" altLang="en-US" sz="1200" kern="100" dirty="0">
                <a:solidFill>
                  <a:srgbClr val="000000"/>
                </a:solidFill>
                <a:latin typeface="Times New Roman" panose="02020603050405020304" pitchFamily="18" charset="0"/>
                <a:ea typeface="Microsoft YaHei" panose="020B0503020204020204" pitchFamily="34" charset="-122"/>
              </a:rPr>
              <a:t>发现问题后有使命责任感去解决问题”</a:t>
            </a:r>
            <a:endParaRPr lang="en-GB" altLang="zh-CN" sz="1200" dirty="0"/>
          </a:p>
          <a:p>
            <a:pPr algn="r">
              <a:buClr>
                <a:srgbClr val="2D97C8"/>
              </a:buClr>
            </a:pPr>
            <a:r>
              <a:rPr lang="en-US" altLang="zh-CN" sz="1200" b="1" dirty="0"/>
              <a:t>––</a:t>
            </a:r>
            <a:r>
              <a:rPr lang="ja-JP" altLang="en-US" sz="1200" b="1"/>
              <a:t>赵鹏</a:t>
            </a:r>
            <a:endParaRPr lang="en-GB" sz="1200" b="1" dirty="0"/>
          </a:p>
        </p:txBody>
      </p:sp>
      <p:sp>
        <p:nvSpPr>
          <p:cNvPr id="41" name="TextBox 40">
            <a:extLst>
              <a:ext uri="{FF2B5EF4-FFF2-40B4-BE49-F238E27FC236}">
                <a16:creationId xmlns:a16="http://schemas.microsoft.com/office/drawing/2014/main" id="{BA4B31C1-58C7-1641-94AB-A1FAC2DDC872}"/>
              </a:ext>
            </a:extLst>
          </p:cNvPr>
          <p:cNvSpPr txBox="1"/>
          <p:nvPr/>
        </p:nvSpPr>
        <p:spPr>
          <a:xfrm>
            <a:off x="5314021" y="5240025"/>
            <a:ext cx="1684484" cy="1177245"/>
          </a:xfrm>
          <a:prstGeom prst="rect">
            <a:avLst/>
          </a:prstGeom>
          <a:noFill/>
        </p:spPr>
        <p:txBody>
          <a:bodyPr wrap="square" rtlCol="0">
            <a:spAutoFit/>
          </a:bodyPr>
          <a:lstStyle/>
          <a:p>
            <a:pPr>
              <a:buClr>
                <a:srgbClr val="2D97C8"/>
              </a:buClr>
            </a:pPr>
            <a:r>
              <a:rPr lang="en-GB" altLang="ja-JP" sz="1200" dirty="0"/>
              <a:t>“</a:t>
            </a:r>
            <a:r>
              <a:rPr lang="ja-JP" altLang="en-US" sz="1200"/>
              <a:t>保护水源可以让大家都有价值感的收获，大家都帮助了别人又帮助了自己</a:t>
            </a:r>
            <a:r>
              <a:rPr lang="en-GB" altLang="ja-JP" sz="1200" dirty="0"/>
              <a:t>”</a:t>
            </a:r>
            <a:endParaRPr lang="ja-JP" altLang="en-US" sz="1200"/>
          </a:p>
          <a:p>
            <a:pPr algn="r">
              <a:buClr>
                <a:srgbClr val="2D97C8"/>
              </a:buClr>
            </a:pPr>
            <a:r>
              <a:rPr lang="en-GB" sz="1200" b="1" dirty="0"/>
              <a:t> ––-</a:t>
            </a:r>
            <a:r>
              <a:rPr lang="ja-JP" altLang="en-GB" sz="1200" b="1"/>
              <a:t>赵鹏</a:t>
            </a:r>
            <a:endParaRPr lang="en-GB" sz="1200" b="1" dirty="0"/>
          </a:p>
          <a:p>
            <a:pPr>
              <a:buClr>
                <a:srgbClr val="2D97C8"/>
              </a:buClr>
            </a:pPr>
            <a:endParaRPr lang="en-GB" sz="1050" dirty="0">
              <a:latin typeface="+mn-ea"/>
              <a:cs typeface="Heiti SC Light" charset="-122"/>
            </a:endParaRPr>
          </a:p>
        </p:txBody>
      </p:sp>
      <p:sp>
        <p:nvSpPr>
          <p:cNvPr id="42" name="TextBox 41">
            <a:extLst>
              <a:ext uri="{FF2B5EF4-FFF2-40B4-BE49-F238E27FC236}">
                <a16:creationId xmlns:a16="http://schemas.microsoft.com/office/drawing/2014/main" id="{18442250-64ED-344E-A384-3F9C29A920EC}"/>
              </a:ext>
            </a:extLst>
          </p:cNvPr>
          <p:cNvSpPr txBox="1"/>
          <p:nvPr/>
        </p:nvSpPr>
        <p:spPr>
          <a:xfrm>
            <a:off x="9476073" y="2614396"/>
            <a:ext cx="1684484" cy="807913"/>
          </a:xfrm>
          <a:prstGeom prst="rect">
            <a:avLst/>
          </a:prstGeom>
          <a:noFill/>
        </p:spPr>
        <p:txBody>
          <a:bodyPr wrap="square" rtlCol="0">
            <a:spAutoFit/>
          </a:bodyPr>
          <a:lstStyle/>
          <a:p>
            <a:pPr>
              <a:buClr>
                <a:srgbClr val="2D97C8"/>
              </a:buClr>
            </a:pPr>
            <a:r>
              <a:rPr lang="zh-CN" altLang="en-US" sz="1200" kern="100" dirty="0">
                <a:solidFill>
                  <a:srgbClr val="000000"/>
                </a:solidFill>
                <a:latin typeface="Times New Roman" panose="02020603050405020304" pitchFamily="18" charset="0"/>
                <a:ea typeface="Microsoft YaHei" panose="020B0503020204020204" pitchFamily="34" charset="-122"/>
              </a:rPr>
              <a:t>“能号召大家一起解决问题”</a:t>
            </a:r>
            <a:endParaRPr lang="en-GB" altLang="zh-CN" sz="1200" kern="100" dirty="0">
              <a:solidFill>
                <a:srgbClr val="000000"/>
              </a:solidFill>
              <a:latin typeface="Times New Roman" panose="02020603050405020304" pitchFamily="18" charset="0"/>
              <a:ea typeface="Microsoft YaHei" panose="020B0503020204020204" pitchFamily="34" charset="-122"/>
            </a:endParaRPr>
          </a:p>
          <a:p>
            <a:pPr algn="r">
              <a:buClr>
                <a:srgbClr val="2D97C8"/>
              </a:buClr>
            </a:pPr>
            <a:r>
              <a:rPr lang="en-GB" sz="1200" b="1" dirty="0"/>
              <a:t>––-</a:t>
            </a:r>
            <a:r>
              <a:rPr lang="ja-JP" altLang="en-GB" sz="1200" b="1"/>
              <a:t>赵鹏</a:t>
            </a:r>
            <a:endParaRPr lang="en-GB" sz="1200" b="1" dirty="0"/>
          </a:p>
          <a:p>
            <a:pPr>
              <a:buClr>
                <a:srgbClr val="2D97C8"/>
              </a:buClr>
            </a:pPr>
            <a:endParaRPr lang="en-GB" sz="1050" dirty="0">
              <a:latin typeface="+mn-ea"/>
              <a:cs typeface="Heiti SC Light" charset="-122"/>
            </a:endParaRPr>
          </a:p>
        </p:txBody>
      </p:sp>
      <p:sp>
        <p:nvSpPr>
          <p:cNvPr id="43" name="Rectangle 42">
            <a:extLst>
              <a:ext uri="{FF2B5EF4-FFF2-40B4-BE49-F238E27FC236}">
                <a16:creationId xmlns:a16="http://schemas.microsoft.com/office/drawing/2014/main" id="{08C5141F-41B6-BE42-B6BD-8C63FA0C3792}"/>
              </a:ext>
            </a:extLst>
          </p:cNvPr>
          <p:cNvSpPr/>
          <p:nvPr/>
        </p:nvSpPr>
        <p:spPr>
          <a:xfrm>
            <a:off x="3169112" y="4512903"/>
            <a:ext cx="1718718" cy="646331"/>
          </a:xfrm>
          <a:prstGeom prst="rect">
            <a:avLst/>
          </a:prstGeom>
          <a:noFill/>
        </p:spPr>
        <p:txBody>
          <a:bodyPr wrap="square" rtlCol="0">
            <a:spAutoFit/>
          </a:bodyPr>
          <a:lstStyle/>
          <a:p>
            <a:pPr>
              <a:buClr>
                <a:srgbClr val="2D97C8"/>
              </a:buClr>
            </a:pPr>
            <a:r>
              <a:rPr lang="zh-CN" altLang="en-US" sz="1200" kern="100" dirty="0">
                <a:latin typeface="Times New Roman" panose="02020603050405020304" pitchFamily="18" charset="0"/>
                <a:ea typeface="Microsoft YaHei" panose="020B0503020204020204" pitchFamily="34" charset="-122"/>
              </a:rPr>
              <a:t>“</a:t>
            </a:r>
            <a:r>
              <a:rPr lang="ja-JP" altLang="en-GB" sz="1200" kern="100">
                <a:latin typeface="Times New Roman" panose="02020603050405020304" pitchFamily="18" charset="0"/>
                <a:ea typeface="Microsoft YaHei" panose="020B0503020204020204" pitchFamily="34" charset="-122"/>
              </a:rPr>
              <a:t>有</a:t>
            </a:r>
            <a:r>
              <a:rPr lang="ja-JP" altLang="en-US" sz="1200" kern="100">
                <a:latin typeface="Times New Roman" panose="02020603050405020304" pitchFamily="18" charset="0"/>
                <a:ea typeface="Microsoft YaHei" panose="020B0503020204020204" pitchFamily="34" charset="-122"/>
              </a:rPr>
              <a:t>亲和力</a:t>
            </a:r>
            <a:r>
              <a:rPr lang="zh-CN" altLang="en-US" sz="1200" kern="100" dirty="0">
                <a:latin typeface="Times New Roman" panose="02020603050405020304" pitchFamily="18" charset="0"/>
                <a:ea typeface="Microsoft YaHei" panose="020B0503020204020204" pitchFamily="34" charset="-122"/>
              </a:rPr>
              <a:t>”</a:t>
            </a:r>
            <a:endParaRPr lang="en-GB" altLang="ja-JP" sz="1200" kern="100" dirty="0">
              <a:latin typeface="Times New Roman" panose="02020603050405020304" pitchFamily="18" charset="0"/>
              <a:ea typeface="Microsoft YaHei" panose="020B0503020204020204" pitchFamily="34" charset="-122"/>
            </a:endParaRPr>
          </a:p>
          <a:p>
            <a:pPr algn="r">
              <a:buClr>
                <a:srgbClr val="2D97C8"/>
              </a:buClr>
            </a:pPr>
            <a:r>
              <a:rPr lang="en-US" altLang="zh-CN" sz="1200" b="1" kern="100" dirty="0">
                <a:latin typeface="Times New Roman" panose="02020603050405020304" pitchFamily="18" charset="0"/>
                <a:ea typeface="Microsoft YaHei" panose="020B0503020204020204" pitchFamily="34" charset="-122"/>
              </a:rPr>
              <a:t>––</a:t>
            </a:r>
            <a:r>
              <a:rPr lang="ja-JP" altLang="en-US" sz="1200" b="1" kern="100">
                <a:latin typeface="Times New Roman" panose="02020603050405020304" pitchFamily="18" charset="0"/>
                <a:ea typeface="Microsoft YaHei" panose="020B0503020204020204" pitchFamily="34" charset="-122"/>
              </a:rPr>
              <a:t>赵鹏</a:t>
            </a:r>
            <a:r>
              <a:rPr lang="en-GB" sz="1200" b="1" kern="100" dirty="0">
                <a:latin typeface="Times New Roman" panose="02020603050405020304" pitchFamily="18" charset="0"/>
                <a:ea typeface="Microsoft YaHei" panose="020B0503020204020204" pitchFamily="34" charset="-122"/>
              </a:rPr>
              <a:t> </a:t>
            </a:r>
          </a:p>
          <a:p>
            <a:pPr>
              <a:buClr>
                <a:srgbClr val="2D97C8"/>
              </a:buClr>
            </a:pPr>
            <a:endParaRPr lang="en-GB" sz="1200" kern="100" dirty="0">
              <a:latin typeface="Times New Roman" panose="02020603050405020304" pitchFamily="18" charset="0"/>
              <a:ea typeface="Microsoft YaHei" panose="020B0503020204020204" pitchFamily="34" charset="-122"/>
            </a:endParaRPr>
          </a:p>
        </p:txBody>
      </p:sp>
      <p:sp>
        <p:nvSpPr>
          <p:cNvPr id="44" name="矩形: 圆角 40">
            <a:extLst>
              <a:ext uri="{FF2B5EF4-FFF2-40B4-BE49-F238E27FC236}">
                <a16:creationId xmlns:a16="http://schemas.microsoft.com/office/drawing/2014/main" id="{96383075-29D9-3742-B20B-F625782C9743}"/>
              </a:ext>
            </a:extLst>
          </p:cNvPr>
          <p:cNvSpPr/>
          <p:nvPr/>
        </p:nvSpPr>
        <p:spPr>
          <a:xfrm>
            <a:off x="1020007" y="1040029"/>
            <a:ext cx="1800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创新</a:t>
            </a:r>
            <a:endParaRPr lang="ca-ES" sz="1400" b="1" dirty="0">
              <a:solidFill>
                <a:srgbClr val="2898D8"/>
              </a:solidFill>
            </a:endParaRPr>
          </a:p>
        </p:txBody>
      </p:sp>
      <p:sp>
        <p:nvSpPr>
          <p:cNvPr id="45" name="矩形: 圆角 40">
            <a:extLst>
              <a:ext uri="{FF2B5EF4-FFF2-40B4-BE49-F238E27FC236}">
                <a16:creationId xmlns:a16="http://schemas.microsoft.com/office/drawing/2014/main" id="{9AFAF6FA-AB84-804C-9C54-BC29C703056D}"/>
              </a:ext>
            </a:extLst>
          </p:cNvPr>
          <p:cNvSpPr/>
          <p:nvPr/>
        </p:nvSpPr>
        <p:spPr>
          <a:xfrm>
            <a:off x="3128471" y="1040029"/>
            <a:ext cx="1800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专业</a:t>
            </a:r>
            <a:endParaRPr lang="ca-ES" sz="1400" b="1" dirty="0">
              <a:solidFill>
                <a:srgbClr val="2898D8"/>
              </a:solidFill>
            </a:endParaRPr>
          </a:p>
        </p:txBody>
      </p:sp>
      <p:sp>
        <p:nvSpPr>
          <p:cNvPr id="46" name="矩形: 圆角 40">
            <a:extLst>
              <a:ext uri="{FF2B5EF4-FFF2-40B4-BE49-F238E27FC236}">
                <a16:creationId xmlns:a16="http://schemas.microsoft.com/office/drawing/2014/main" id="{48819297-D8FC-984F-97B6-5D05F729A448}"/>
              </a:ext>
            </a:extLst>
          </p:cNvPr>
          <p:cNvSpPr/>
          <p:nvPr/>
        </p:nvSpPr>
        <p:spPr>
          <a:xfrm>
            <a:off x="5215435" y="1040029"/>
            <a:ext cx="1800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有趣</a:t>
            </a:r>
            <a:endParaRPr lang="ca-ES" sz="1400" b="1" dirty="0">
              <a:solidFill>
                <a:srgbClr val="2898D8"/>
              </a:solidFill>
            </a:endParaRPr>
          </a:p>
        </p:txBody>
      </p:sp>
      <p:sp>
        <p:nvSpPr>
          <p:cNvPr id="47" name="矩形: 圆角 40">
            <a:extLst>
              <a:ext uri="{FF2B5EF4-FFF2-40B4-BE49-F238E27FC236}">
                <a16:creationId xmlns:a16="http://schemas.microsoft.com/office/drawing/2014/main" id="{0BA8BFCA-2E48-5E46-9954-96F9A3A48477}"/>
              </a:ext>
            </a:extLst>
          </p:cNvPr>
          <p:cNvSpPr/>
          <p:nvPr/>
        </p:nvSpPr>
        <p:spPr>
          <a:xfrm>
            <a:off x="7333299" y="1040029"/>
            <a:ext cx="1800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可信</a:t>
            </a:r>
            <a:r>
              <a:rPr lang="zh-CN" altLang="en-US" sz="1400" b="1" dirty="0">
                <a:solidFill>
                  <a:srgbClr val="2898D8"/>
                </a:solidFill>
              </a:rPr>
              <a:t>，</a:t>
            </a:r>
            <a:r>
              <a:rPr lang="ja-JP" altLang="en-US" sz="1400" b="1">
                <a:solidFill>
                  <a:srgbClr val="2898D8"/>
                </a:solidFill>
              </a:rPr>
              <a:t>靠谱</a:t>
            </a:r>
            <a:endParaRPr lang="ca-ES" sz="1400" b="1" dirty="0">
              <a:solidFill>
                <a:srgbClr val="2898D8"/>
              </a:solidFill>
            </a:endParaRPr>
          </a:p>
        </p:txBody>
      </p:sp>
      <p:sp>
        <p:nvSpPr>
          <p:cNvPr id="48" name="矩形: 圆角 40">
            <a:extLst>
              <a:ext uri="{FF2B5EF4-FFF2-40B4-BE49-F238E27FC236}">
                <a16:creationId xmlns:a16="http://schemas.microsoft.com/office/drawing/2014/main" id="{709AFC05-AB88-4040-847E-F4DDA39C562A}"/>
              </a:ext>
            </a:extLst>
          </p:cNvPr>
          <p:cNvSpPr/>
          <p:nvPr/>
        </p:nvSpPr>
        <p:spPr>
          <a:xfrm>
            <a:off x="9396984" y="1040029"/>
            <a:ext cx="1800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开放</a:t>
            </a:r>
            <a:r>
              <a:rPr lang="zh-CN" altLang="en-US" sz="1400" b="1" dirty="0">
                <a:solidFill>
                  <a:srgbClr val="2898D8"/>
                </a:solidFill>
              </a:rPr>
              <a:t>，</a:t>
            </a:r>
            <a:r>
              <a:rPr lang="ja-JP" altLang="en-US" sz="1400" b="1">
                <a:solidFill>
                  <a:srgbClr val="2898D8"/>
                </a:solidFill>
              </a:rPr>
              <a:t>有号召力</a:t>
            </a:r>
            <a:endParaRPr lang="ca-ES" sz="1400" b="1" dirty="0">
              <a:solidFill>
                <a:srgbClr val="2898D8"/>
              </a:solidFill>
            </a:endParaRPr>
          </a:p>
        </p:txBody>
      </p:sp>
      <p:sp>
        <p:nvSpPr>
          <p:cNvPr id="49" name="矩形: 圆角 40">
            <a:extLst>
              <a:ext uri="{FF2B5EF4-FFF2-40B4-BE49-F238E27FC236}">
                <a16:creationId xmlns:a16="http://schemas.microsoft.com/office/drawing/2014/main" id="{87AD74CE-6079-BA4E-8CF8-ACADC4B59BD8}"/>
              </a:ext>
            </a:extLst>
          </p:cNvPr>
          <p:cNvSpPr/>
          <p:nvPr/>
        </p:nvSpPr>
        <p:spPr>
          <a:xfrm>
            <a:off x="1025814" y="3827511"/>
            <a:ext cx="1800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绿色</a:t>
            </a:r>
            <a:r>
              <a:rPr lang="zh-CN" altLang="en-US" sz="1400" b="1" dirty="0">
                <a:solidFill>
                  <a:srgbClr val="2898D8"/>
                </a:solidFill>
              </a:rPr>
              <a:t>，</a:t>
            </a:r>
            <a:r>
              <a:rPr lang="ja-JP" altLang="en-US" sz="1400" b="1">
                <a:solidFill>
                  <a:srgbClr val="2898D8"/>
                </a:solidFill>
              </a:rPr>
              <a:t>健康</a:t>
            </a:r>
            <a:endParaRPr lang="ca-ES" sz="1400" b="1" dirty="0">
              <a:solidFill>
                <a:srgbClr val="2898D8"/>
              </a:solidFill>
            </a:endParaRPr>
          </a:p>
        </p:txBody>
      </p:sp>
      <p:sp>
        <p:nvSpPr>
          <p:cNvPr id="50" name="矩形: 圆角 40">
            <a:extLst>
              <a:ext uri="{FF2B5EF4-FFF2-40B4-BE49-F238E27FC236}">
                <a16:creationId xmlns:a16="http://schemas.microsoft.com/office/drawing/2014/main" id="{A57C9046-9135-FB46-BD6F-334A686AE5F7}"/>
              </a:ext>
            </a:extLst>
          </p:cNvPr>
          <p:cNvSpPr/>
          <p:nvPr/>
        </p:nvSpPr>
        <p:spPr>
          <a:xfrm>
            <a:off x="3128471" y="3857222"/>
            <a:ext cx="1800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GB" sz="1400" b="1">
                <a:solidFill>
                  <a:srgbClr val="2898D8"/>
                </a:solidFill>
              </a:rPr>
              <a:t>亲切</a:t>
            </a:r>
            <a:endParaRPr lang="ca-ES" sz="1400" b="1" dirty="0">
              <a:solidFill>
                <a:srgbClr val="2898D8"/>
              </a:solidFill>
            </a:endParaRPr>
          </a:p>
        </p:txBody>
      </p:sp>
      <p:sp>
        <p:nvSpPr>
          <p:cNvPr id="51" name="矩形: 圆角 40">
            <a:extLst>
              <a:ext uri="{FF2B5EF4-FFF2-40B4-BE49-F238E27FC236}">
                <a16:creationId xmlns:a16="http://schemas.microsoft.com/office/drawing/2014/main" id="{5ACBDCE1-0A7C-E842-811C-3223DDD4C4A5}"/>
              </a:ext>
            </a:extLst>
          </p:cNvPr>
          <p:cNvSpPr/>
          <p:nvPr/>
        </p:nvSpPr>
        <p:spPr>
          <a:xfrm>
            <a:off x="5215435" y="3842750"/>
            <a:ext cx="1800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美好</a:t>
            </a:r>
            <a:endParaRPr lang="ca-ES" sz="1400" b="1" dirty="0">
              <a:solidFill>
                <a:srgbClr val="2898D8"/>
              </a:solidFill>
            </a:endParaRPr>
          </a:p>
        </p:txBody>
      </p:sp>
      <p:sp>
        <p:nvSpPr>
          <p:cNvPr id="52" name="矩形: 圆角 40">
            <a:extLst>
              <a:ext uri="{FF2B5EF4-FFF2-40B4-BE49-F238E27FC236}">
                <a16:creationId xmlns:a16="http://schemas.microsoft.com/office/drawing/2014/main" id="{33A124EE-A4DB-7D49-8D0D-09DE86DEF857}"/>
              </a:ext>
            </a:extLst>
          </p:cNvPr>
          <p:cNvSpPr/>
          <p:nvPr/>
        </p:nvSpPr>
        <p:spPr>
          <a:xfrm>
            <a:off x="7333299" y="3842750"/>
            <a:ext cx="1800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热心</a:t>
            </a:r>
            <a:r>
              <a:rPr lang="zh-CN" altLang="en-US" sz="1400" b="1" dirty="0">
                <a:solidFill>
                  <a:srgbClr val="2898D8"/>
                </a:solidFill>
              </a:rPr>
              <a:t>，</a:t>
            </a:r>
            <a:r>
              <a:rPr lang="ja-JP" altLang="en-US" sz="1400" b="1">
                <a:solidFill>
                  <a:srgbClr val="2898D8"/>
                </a:solidFill>
              </a:rPr>
              <a:t>有爱</a:t>
            </a:r>
            <a:r>
              <a:rPr lang="zh-CN" altLang="en-US" sz="1400" b="1" dirty="0">
                <a:solidFill>
                  <a:srgbClr val="2898D8"/>
                </a:solidFill>
              </a:rPr>
              <a:t>，</a:t>
            </a:r>
            <a:r>
              <a:rPr lang="ja-JP" altLang="en-US" sz="1400" b="1">
                <a:solidFill>
                  <a:srgbClr val="2898D8"/>
                </a:solidFill>
              </a:rPr>
              <a:t>包容</a:t>
            </a:r>
            <a:endParaRPr lang="ca-ES" sz="1400" b="1" dirty="0">
              <a:solidFill>
                <a:srgbClr val="2898D8"/>
              </a:solidFill>
            </a:endParaRPr>
          </a:p>
        </p:txBody>
      </p:sp>
      <p:sp>
        <p:nvSpPr>
          <p:cNvPr id="53" name="矩形: 圆角 40">
            <a:extLst>
              <a:ext uri="{FF2B5EF4-FFF2-40B4-BE49-F238E27FC236}">
                <a16:creationId xmlns:a16="http://schemas.microsoft.com/office/drawing/2014/main" id="{F32ACB1D-0BA5-FB47-A50B-325A9690E491}"/>
              </a:ext>
            </a:extLst>
          </p:cNvPr>
          <p:cNvSpPr/>
          <p:nvPr/>
        </p:nvSpPr>
        <p:spPr>
          <a:xfrm>
            <a:off x="9380451" y="3837698"/>
            <a:ext cx="1800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GB" sz="1400" b="1">
                <a:solidFill>
                  <a:srgbClr val="2898D8"/>
                </a:solidFill>
              </a:rPr>
              <a:t>有活力</a:t>
            </a:r>
            <a:endParaRPr lang="ca-ES" sz="1400" b="1" dirty="0">
              <a:solidFill>
                <a:srgbClr val="2898D8"/>
              </a:solidFill>
            </a:endParaRPr>
          </a:p>
        </p:txBody>
      </p:sp>
      <p:sp>
        <p:nvSpPr>
          <p:cNvPr id="54" name="Rectangle 40">
            <a:extLst>
              <a:ext uri="{FF2B5EF4-FFF2-40B4-BE49-F238E27FC236}">
                <a16:creationId xmlns:a16="http://schemas.microsoft.com/office/drawing/2014/main" id="{BD387634-5E1B-9D4B-8452-AC63FC1546BF}"/>
              </a:ext>
            </a:extLst>
          </p:cNvPr>
          <p:cNvSpPr>
            <a:spLocks noChangeArrowheads="1"/>
          </p:cNvSpPr>
          <p:nvPr>
            <p:custDataLst>
              <p:tags r:id="rId1"/>
            </p:custDataLst>
          </p:nvPr>
        </p:nvSpPr>
        <p:spPr bwMode="gray">
          <a:xfrm>
            <a:off x="339021" y="1330898"/>
            <a:ext cx="84638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6600" dirty="0">
                <a:solidFill>
                  <a:srgbClr val="0066CC"/>
                </a:solidFill>
                <a:latin typeface="+mn-ea"/>
                <a:cs typeface="Arial" pitchFamily="34" charset="0"/>
              </a:rPr>
              <a:t>“</a:t>
            </a:r>
            <a:endParaRPr lang="en-US" sz="6600" dirty="0">
              <a:solidFill>
                <a:srgbClr val="000000"/>
              </a:solidFill>
              <a:latin typeface="+mn-ea"/>
              <a:cs typeface="Arial" pitchFamily="34" charset="0"/>
            </a:endParaRPr>
          </a:p>
        </p:txBody>
      </p:sp>
      <p:sp>
        <p:nvSpPr>
          <p:cNvPr id="55" name="Rectangle 37">
            <a:extLst>
              <a:ext uri="{FF2B5EF4-FFF2-40B4-BE49-F238E27FC236}">
                <a16:creationId xmlns:a16="http://schemas.microsoft.com/office/drawing/2014/main" id="{AD8FAE76-F945-2A4D-848C-9A129C27C824}"/>
              </a:ext>
            </a:extLst>
          </p:cNvPr>
          <p:cNvSpPr>
            <a:spLocks noChangeArrowheads="1"/>
          </p:cNvSpPr>
          <p:nvPr>
            <p:custDataLst>
              <p:tags r:id="rId2"/>
            </p:custDataLst>
          </p:nvPr>
        </p:nvSpPr>
        <p:spPr bwMode="gray">
          <a:xfrm>
            <a:off x="11072406" y="2970661"/>
            <a:ext cx="306058" cy="101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6600" dirty="0">
                <a:solidFill>
                  <a:srgbClr val="0066CC"/>
                </a:solidFill>
                <a:latin typeface="+mn-ea"/>
                <a:cs typeface="Arial" pitchFamily="34" charset="0"/>
              </a:rPr>
              <a:t>”</a:t>
            </a:r>
            <a:endParaRPr lang="en-US" sz="6600" dirty="0">
              <a:solidFill>
                <a:srgbClr val="000000"/>
              </a:solidFill>
              <a:latin typeface="+mn-ea"/>
              <a:cs typeface="Arial" pitchFamily="34" charset="0"/>
            </a:endParaRPr>
          </a:p>
        </p:txBody>
      </p:sp>
      <p:cxnSp>
        <p:nvCxnSpPr>
          <p:cNvPr id="58" name="Straight Connector 22">
            <a:extLst>
              <a:ext uri="{FF2B5EF4-FFF2-40B4-BE49-F238E27FC236}">
                <a16:creationId xmlns:a16="http://schemas.microsoft.com/office/drawing/2014/main" id="{22A670A8-C10F-7C40-AA7B-61F076E6E9C4}"/>
              </a:ext>
            </a:extLst>
          </p:cNvPr>
          <p:cNvCxnSpPr>
            <a:cxnSpLocks/>
          </p:cNvCxnSpPr>
          <p:nvPr/>
        </p:nvCxnSpPr>
        <p:spPr>
          <a:xfrm flipH="1">
            <a:off x="1176893" y="1548264"/>
            <a:ext cx="996233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Straight Connector 22">
            <a:extLst>
              <a:ext uri="{FF2B5EF4-FFF2-40B4-BE49-F238E27FC236}">
                <a16:creationId xmlns:a16="http://schemas.microsoft.com/office/drawing/2014/main" id="{FFFE04CA-ECCB-AD4A-9C23-D6D495E5EEFC}"/>
              </a:ext>
            </a:extLst>
          </p:cNvPr>
          <p:cNvCxnSpPr>
            <a:cxnSpLocks/>
          </p:cNvCxnSpPr>
          <p:nvPr/>
        </p:nvCxnSpPr>
        <p:spPr>
          <a:xfrm flipH="1">
            <a:off x="1131259" y="3260727"/>
            <a:ext cx="996233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2" name="Rectangle 40">
            <a:extLst>
              <a:ext uri="{FF2B5EF4-FFF2-40B4-BE49-F238E27FC236}">
                <a16:creationId xmlns:a16="http://schemas.microsoft.com/office/drawing/2014/main" id="{DDBC0090-459C-9B4C-8AD3-86F1D162DF72}"/>
              </a:ext>
            </a:extLst>
          </p:cNvPr>
          <p:cNvSpPr>
            <a:spLocks noChangeArrowheads="1"/>
          </p:cNvSpPr>
          <p:nvPr>
            <p:custDataLst>
              <p:tags r:id="rId3"/>
            </p:custDataLst>
          </p:nvPr>
        </p:nvSpPr>
        <p:spPr bwMode="gray">
          <a:xfrm>
            <a:off x="243882" y="4108612"/>
            <a:ext cx="84638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6600" dirty="0">
                <a:solidFill>
                  <a:srgbClr val="0066CC"/>
                </a:solidFill>
                <a:latin typeface="+mn-ea"/>
                <a:cs typeface="Arial" pitchFamily="34" charset="0"/>
              </a:rPr>
              <a:t>“</a:t>
            </a:r>
            <a:endParaRPr lang="en-US" sz="6600" dirty="0">
              <a:solidFill>
                <a:srgbClr val="000000"/>
              </a:solidFill>
              <a:latin typeface="+mn-ea"/>
              <a:cs typeface="Arial" pitchFamily="34" charset="0"/>
            </a:endParaRPr>
          </a:p>
        </p:txBody>
      </p:sp>
      <p:sp>
        <p:nvSpPr>
          <p:cNvPr id="63" name="Rectangle 37">
            <a:extLst>
              <a:ext uri="{FF2B5EF4-FFF2-40B4-BE49-F238E27FC236}">
                <a16:creationId xmlns:a16="http://schemas.microsoft.com/office/drawing/2014/main" id="{0EBC69E6-3791-1247-982F-1F1527D9FBF3}"/>
              </a:ext>
            </a:extLst>
          </p:cNvPr>
          <p:cNvSpPr>
            <a:spLocks noChangeArrowheads="1"/>
          </p:cNvSpPr>
          <p:nvPr>
            <p:custDataLst>
              <p:tags r:id="rId4"/>
            </p:custDataLst>
          </p:nvPr>
        </p:nvSpPr>
        <p:spPr bwMode="gray">
          <a:xfrm>
            <a:off x="11031415" y="5959086"/>
            <a:ext cx="306058" cy="101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6600" dirty="0">
                <a:solidFill>
                  <a:srgbClr val="0066CC"/>
                </a:solidFill>
                <a:latin typeface="+mn-ea"/>
                <a:cs typeface="Arial" pitchFamily="34" charset="0"/>
              </a:rPr>
              <a:t>”</a:t>
            </a:r>
            <a:endParaRPr lang="en-US" sz="6600" dirty="0">
              <a:solidFill>
                <a:srgbClr val="000000"/>
              </a:solidFill>
              <a:latin typeface="+mn-ea"/>
              <a:cs typeface="Arial" pitchFamily="34" charset="0"/>
            </a:endParaRPr>
          </a:p>
        </p:txBody>
      </p:sp>
      <p:cxnSp>
        <p:nvCxnSpPr>
          <p:cNvPr id="64" name="Straight Connector 22">
            <a:extLst>
              <a:ext uri="{FF2B5EF4-FFF2-40B4-BE49-F238E27FC236}">
                <a16:creationId xmlns:a16="http://schemas.microsoft.com/office/drawing/2014/main" id="{8E214151-1C5D-7640-B7F4-604732596F2F}"/>
              </a:ext>
            </a:extLst>
          </p:cNvPr>
          <p:cNvCxnSpPr>
            <a:cxnSpLocks/>
          </p:cNvCxnSpPr>
          <p:nvPr/>
        </p:nvCxnSpPr>
        <p:spPr>
          <a:xfrm flipH="1">
            <a:off x="1081754" y="4325978"/>
            <a:ext cx="996233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Straight Connector 22">
            <a:extLst>
              <a:ext uri="{FF2B5EF4-FFF2-40B4-BE49-F238E27FC236}">
                <a16:creationId xmlns:a16="http://schemas.microsoft.com/office/drawing/2014/main" id="{CF02AFAA-2824-EB4B-81F5-351DF8CC9F61}"/>
              </a:ext>
            </a:extLst>
          </p:cNvPr>
          <p:cNvCxnSpPr>
            <a:cxnSpLocks/>
          </p:cNvCxnSpPr>
          <p:nvPr/>
        </p:nvCxnSpPr>
        <p:spPr>
          <a:xfrm flipH="1">
            <a:off x="1090268" y="6249152"/>
            <a:ext cx="996233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0609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p:txBody>
          <a:bodyPr/>
          <a:lstStyle/>
          <a:p>
            <a:r>
              <a:rPr lang="zh-CN" altLang="en-US" dirty="0"/>
              <a:t>核心竞争力？</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latin typeface="+mn-ea"/>
                <a:ea typeface="+mn-ea"/>
              </a:rPr>
              <a:pPr/>
              <a:t>26</a:t>
            </a:fld>
            <a:endParaRPr lang="en-US" dirty="0">
              <a:latin typeface="+mn-ea"/>
              <a:ea typeface="+mn-ea"/>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Tree>
    <p:extLst>
      <p:ext uri="{BB962C8B-B14F-4D97-AF65-F5344CB8AC3E}">
        <p14:creationId xmlns:p14="http://schemas.microsoft.com/office/powerpoint/2010/main" val="4092577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54558C5-AA8F-4E5C-90B5-D9ACF7B48C1B}"/>
              </a:ext>
            </a:extLst>
          </p:cNvPr>
          <p:cNvSpPr>
            <a:spLocks noGrp="1"/>
          </p:cNvSpPr>
          <p:nvPr>
            <p:ph sz="quarter" idx="13"/>
          </p:nvPr>
        </p:nvSpPr>
        <p:spPr/>
        <p:txBody>
          <a:bodyPr/>
          <a:lstStyle/>
          <a:p>
            <a:r>
              <a:rPr lang="en-US" altLang="zh-CN" dirty="0"/>
              <a:t>2</a:t>
            </a:r>
            <a:endParaRPr lang="zh-CN" altLang="en-US" dirty="0"/>
          </a:p>
        </p:txBody>
      </p:sp>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a:xfrm>
            <a:off x="770633" y="1644652"/>
            <a:ext cx="6865938" cy="3934215"/>
          </a:xfrm>
        </p:spPr>
        <p:txBody>
          <a:bodyPr>
            <a:normAutofit/>
          </a:bodyPr>
          <a:lstStyle/>
          <a:p>
            <a:pPr lvl="0">
              <a:spcAft>
                <a:spcPts val="1200"/>
              </a:spcAft>
            </a:pPr>
            <a:r>
              <a:rPr lang="zh-CN" altLang="en-US" sz="2600" dirty="0">
                <a:solidFill>
                  <a:schemeClr val="accent3">
                    <a:lumMod val="40000"/>
                    <a:lumOff val="60000"/>
                  </a:schemeClr>
                </a:solidFill>
              </a:rPr>
              <a:t>工作方法及目前进展</a:t>
            </a:r>
            <a:endParaRPr lang="en-US" altLang="zh-CN" sz="2600" dirty="0">
              <a:solidFill>
                <a:schemeClr val="accent3">
                  <a:lumMod val="40000"/>
                  <a:lumOff val="60000"/>
                </a:schemeClr>
              </a:solidFill>
            </a:endParaRPr>
          </a:p>
          <a:p>
            <a:pPr lvl="0">
              <a:spcAft>
                <a:spcPts val="1200"/>
              </a:spcAft>
            </a:pPr>
            <a:r>
              <a:rPr lang="zh-CN" altLang="en-US" sz="3000" dirty="0"/>
              <a:t>主要观点</a:t>
            </a:r>
            <a:endParaRPr lang="en-US" altLang="zh-CN" sz="3000" dirty="0"/>
          </a:p>
          <a:p>
            <a:pPr marL="971550" lvl="2" indent="-514350">
              <a:spcAft>
                <a:spcPts val="1200"/>
              </a:spcAft>
              <a:buClr>
                <a:schemeClr val="tx1">
                  <a:lumMod val="65000"/>
                  <a:lumOff val="35000"/>
                </a:schemeClr>
              </a:buClr>
              <a:buFont typeface="+mj-lt"/>
              <a:buAutoNum type="arabicPeriod"/>
            </a:pPr>
            <a:r>
              <a:rPr lang="zh-CN" altLang="en-US" sz="2600" dirty="0">
                <a:solidFill>
                  <a:schemeClr val="tx1">
                    <a:lumMod val="65000"/>
                    <a:lumOff val="35000"/>
                  </a:schemeClr>
                </a:solidFill>
              </a:rPr>
              <a:t>内部视角</a:t>
            </a:r>
            <a:endParaRPr lang="en-US" altLang="zh-CN" sz="2600" dirty="0">
              <a:solidFill>
                <a:schemeClr val="tx1">
                  <a:lumMod val="65000"/>
                  <a:lumOff val="35000"/>
                </a:schemeClr>
              </a:solidFill>
            </a:endParaRPr>
          </a:p>
          <a:p>
            <a:pPr marL="971550" lvl="2" indent="-514350">
              <a:spcAft>
                <a:spcPts val="1200"/>
              </a:spcAft>
              <a:buClr>
                <a:schemeClr val="tx1">
                  <a:lumMod val="65000"/>
                  <a:lumOff val="35000"/>
                </a:schemeClr>
              </a:buClr>
              <a:buFont typeface="+mj-lt"/>
              <a:buAutoNum type="arabicPeriod"/>
            </a:pPr>
            <a:r>
              <a:rPr lang="zh-CN" altLang="en-US" sz="2600" b="1" dirty="0">
                <a:solidFill>
                  <a:schemeClr val="tx1">
                    <a:lumMod val="65000"/>
                    <a:lumOff val="35000"/>
                  </a:schemeClr>
                </a:solidFill>
              </a:rPr>
              <a:t>受众视角</a:t>
            </a:r>
            <a:endParaRPr lang="en-US" altLang="zh-CN" sz="2600" b="1" dirty="0">
              <a:solidFill>
                <a:schemeClr val="tx1">
                  <a:lumMod val="65000"/>
                  <a:lumOff val="35000"/>
                </a:schemeClr>
              </a:solidFill>
            </a:endParaRPr>
          </a:p>
          <a:p>
            <a:pPr marL="971550" lvl="2" indent="-514350">
              <a:spcAft>
                <a:spcPts val="1200"/>
              </a:spcAft>
              <a:buClr>
                <a:schemeClr val="tx1">
                  <a:lumMod val="65000"/>
                  <a:lumOff val="35000"/>
                </a:schemeClr>
              </a:buClr>
              <a:buFont typeface="+mj-lt"/>
              <a:buAutoNum type="arabicPeriod"/>
            </a:pPr>
            <a:r>
              <a:rPr lang="zh-CN" altLang="en-US" sz="2600" dirty="0">
                <a:solidFill>
                  <a:schemeClr val="tx1">
                    <a:lumMod val="65000"/>
                    <a:lumOff val="35000"/>
                  </a:schemeClr>
                </a:solidFill>
              </a:rPr>
              <a:t>对标视角</a:t>
            </a:r>
            <a:endParaRPr lang="en-US" altLang="zh-CN" sz="2600" dirty="0">
              <a:solidFill>
                <a:schemeClr val="tx1">
                  <a:lumMod val="65000"/>
                  <a:lumOff val="35000"/>
                </a:schemeClr>
              </a:solidFill>
            </a:endParaRPr>
          </a:p>
          <a:p>
            <a:pPr lvl="0">
              <a:spcAft>
                <a:spcPts val="1200"/>
              </a:spcAft>
            </a:pPr>
            <a:r>
              <a:rPr lang="zh-CN" altLang="en-US" sz="2600" dirty="0">
                <a:solidFill>
                  <a:schemeClr val="accent3">
                    <a:lumMod val="40000"/>
                    <a:lumOff val="60000"/>
                  </a:schemeClr>
                </a:solidFill>
              </a:rPr>
              <a:t>下一步计划</a:t>
            </a:r>
            <a:endParaRPr lang="en-US" altLang="zh-CN" sz="2600" dirty="0">
              <a:solidFill>
                <a:schemeClr val="accent3">
                  <a:lumMod val="40000"/>
                  <a:lumOff val="60000"/>
                </a:schemeClr>
              </a:solidFill>
            </a:endParaRPr>
          </a:p>
        </p:txBody>
      </p:sp>
    </p:spTree>
    <p:extLst>
      <p:ext uri="{BB962C8B-B14F-4D97-AF65-F5344CB8AC3E}">
        <p14:creationId xmlns:p14="http://schemas.microsoft.com/office/powerpoint/2010/main" val="1789245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zh-CN" altLang="en-US" dirty="0">
                <a:latin typeface="+mn-lt"/>
                <a:cs typeface="+mn-ea"/>
                <a:sym typeface="+mn-lt"/>
              </a:rPr>
              <a:t>场景总览</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latin typeface="+mn-lt"/>
                <a:ea typeface="+mn-ea"/>
                <a:cs typeface="+mn-ea"/>
                <a:sym typeface="+mn-lt"/>
              </a:rPr>
              <a:pPr/>
              <a:t>28</a:t>
            </a:fld>
            <a:endParaRPr lang="en-US" dirty="0">
              <a:latin typeface="+mn-lt"/>
              <a:ea typeface="+mn-ea"/>
              <a:cs typeface="+mn-ea"/>
              <a:sym typeface="+mn-lt"/>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latin typeface="+mn-lt"/>
              <a:cs typeface="+mn-ea"/>
              <a:sym typeface="+mn-lt"/>
            </a:endParaRPr>
          </a:p>
        </p:txBody>
      </p:sp>
      <p:sp>
        <p:nvSpPr>
          <p:cNvPr id="10" name="矩形 9">
            <a:extLst>
              <a:ext uri="{FF2B5EF4-FFF2-40B4-BE49-F238E27FC236}">
                <a16:creationId xmlns:a16="http://schemas.microsoft.com/office/drawing/2014/main" id="{49EC62DE-77AE-446B-8413-24CEBFFB87D6}"/>
              </a:ext>
            </a:extLst>
          </p:cNvPr>
          <p:cNvSpPr/>
          <p:nvPr/>
        </p:nvSpPr>
        <p:spPr>
          <a:xfrm>
            <a:off x="2157465" y="1068404"/>
            <a:ext cx="373451" cy="160948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cs typeface="+mn-ea"/>
                <a:sym typeface="+mn-lt"/>
              </a:rPr>
              <a:t>旅游</a:t>
            </a:r>
            <a:endParaRPr lang="ca-ES" sz="1600" b="1" dirty="0">
              <a:cs typeface="+mn-ea"/>
              <a:sym typeface="+mn-lt"/>
            </a:endParaRPr>
          </a:p>
        </p:txBody>
      </p:sp>
      <p:sp>
        <p:nvSpPr>
          <p:cNvPr id="11" name="矩形 10">
            <a:extLst>
              <a:ext uri="{FF2B5EF4-FFF2-40B4-BE49-F238E27FC236}">
                <a16:creationId xmlns:a16="http://schemas.microsoft.com/office/drawing/2014/main" id="{D7C1FBCC-195B-4B06-8D7E-AE73799C2F05}"/>
              </a:ext>
            </a:extLst>
          </p:cNvPr>
          <p:cNvSpPr/>
          <p:nvPr/>
        </p:nvSpPr>
        <p:spPr>
          <a:xfrm>
            <a:off x="2157465" y="2819312"/>
            <a:ext cx="373451" cy="160948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cs typeface="+mn-ea"/>
                <a:sym typeface="+mn-lt"/>
              </a:rPr>
              <a:t>社会实践</a:t>
            </a:r>
            <a:endParaRPr lang="ca-ES" sz="1600" b="1" dirty="0">
              <a:cs typeface="+mn-ea"/>
              <a:sym typeface="+mn-lt"/>
            </a:endParaRPr>
          </a:p>
        </p:txBody>
      </p:sp>
      <p:sp>
        <p:nvSpPr>
          <p:cNvPr id="12" name="矩形 11">
            <a:extLst>
              <a:ext uri="{FF2B5EF4-FFF2-40B4-BE49-F238E27FC236}">
                <a16:creationId xmlns:a16="http://schemas.microsoft.com/office/drawing/2014/main" id="{1AB85252-FF08-444A-B252-F42C2331DF32}"/>
              </a:ext>
            </a:extLst>
          </p:cNvPr>
          <p:cNvSpPr/>
          <p:nvPr/>
        </p:nvSpPr>
        <p:spPr>
          <a:xfrm>
            <a:off x="2149594" y="4570220"/>
            <a:ext cx="373451" cy="160948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cs typeface="+mn-ea"/>
                <a:sym typeface="+mn-lt"/>
              </a:rPr>
              <a:t>企业培训</a:t>
            </a:r>
            <a:endParaRPr lang="ca-ES" sz="1600" b="1" dirty="0">
              <a:cs typeface="+mn-ea"/>
              <a:sym typeface="+mn-lt"/>
            </a:endParaRPr>
          </a:p>
        </p:txBody>
      </p:sp>
      <p:sp>
        <p:nvSpPr>
          <p:cNvPr id="17" name="矩形 16">
            <a:extLst>
              <a:ext uri="{FF2B5EF4-FFF2-40B4-BE49-F238E27FC236}">
                <a16:creationId xmlns:a16="http://schemas.microsoft.com/office/drawing/2014/main" id="{E1E2DC95-BBED-4E6D-9263-AFB80E44BDA6}"/>
              </a:ext>
            </a:extLst>
          </p:cNvPr>
          <p:cNvSpPr/>
          <p:nvPr/>
        </p:nvSpPr>
        <p:spPr>
          <a:xfrm>
            <a:off x="2530916" y="1068404"/>
            <a:ext cx="7146081" cy="16094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过程 2">
            <a:extLst>
              <a:ext uri="{FF2B5EF4-FFF2-40B4-BE49-F238E27FC236}">
                <a16:creationId xmlns:a16="http://schemas.microsoft.com/office/drawing/2014/main" id="{D34A3194-9EC0-48B4-900F-631F9E26841F}"/>
              </a:ext>
            </a:extLst>
          </p:cNvPr>
          <p:cNvSpPr/>
          <p:nvPr/>
        </p:nvSpPr>
        <p:spPr>
          <a:xfrm>
            <a:off x="2683024" y="1219431"/>
            <a:ext cx="1402080" cy="263698"/>
          </a:xfrm>
          <a:prstGeom prst="flowChartProcess">
            <a:avLst/>
          </a:prstGeom>
          <a:solidFill>
            <a:schemeClr val="bg1"/>
          </a:solidFill>
          <a:ln w="31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自然教育体验</a:t>
            </a:r>
          </a:p>
        </p:txBody>
      </p:sp>
      <p:sp>
        <p:nvSpPr>
          <p:cNvPr id="18" name="流程图: 过程 17">
            <a:extLst>
              <a:ext uri="{FF2B5EF4-FFF2-40B4-BE49-F238E27FC236}">
                <a16:creationId xmlns:a16="http://schemas.microsoft.com/office/drawing/2014/main" id="{40ED5190-C95D-4537-8DA1-2F562E1D72ED}"/>
              </a:ext>
            </a:extLst>
          </p:cNvPr>
          <p:cNvSpPr/>
          <p:nvPr/>
        </p:nvSpPr>
        <p:spPr>
          <a:xfrm>
            <a:off x="2683024" y="1564949"/>
            <a:ext cx="1402080" cy="263698"/>
          </a:xfrm>
          <a:prstGeom prst="flowChartProcess">
            <a:avLst/>
          </a:prstGeom>
          <a:solidFill>
            <a:schemeClr val="bg1"/>
          </a:solidFill>
          <a:ln w="31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农产品采购</a:t>
            </a:r>
          </a:p>
        </p:txBody>
      </p:sp>
      <p:sp>
        <p:nvSpPr>
          <p:cNvPr id="20" name="流程图: 过程 19">
            <a:extLst>
              <a:ext uri="{FF2B5EF4-FFF2-40B4-BE49-F238E27FC236}">
                <a16:creationId xmlns:a16="http://schemas.microsoft.com/office/drawing/2014/main" id="{76FBF7F0-7EA1-4C47-8B5E-B7D998B11B27}"/>
              </a:ext>
            </a:extLst>
          </p:cNvPr>
          <p:cNvSpPr/>
          <p:nvPr/>
        </p:nvSpPr>
        <p:spPr>
          <a:xfrm>
            <a:off x="2683024" y="2255679"/>
            <a:ext cx="1402080" cy="263698"/>
          </a:xfrm>
          <a:prstGeom prst="flowChartProcess">
            <a:avLst/>
          </a:prstGeom>
          <a:solidFill>
            <a:schemeClr val="bg1"/>
          </a:solidFill>
          <a:ln w="31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营销活动参与</a:t>
            </a:r>
          </a:p>
        </p:txBody>
      </p:sp>
      <p:sp>
        <p:nvSpPr>
          <p:cNvPr id="21" name="矩形 20">
            <a:extLst>
              <a:ext uri="{FF2B5EF4-FFF2-40B4-BE49-F238E27FC236}">
                <a16:creationId xmlns:a16="http://schemas.microsoft.com/office/drawing/2014/main" id="{30F75735-1608-43C0-A4BA-099982166279}"/>
              </a:ext>
            </a:extLst>
          </p:cNvPr>
          <p:cNvSpPr/>
          <p:nvPr/>
        </p:nvSpPr>
        <p:spPr>
          <a:xfrm>
            <a:off x="2530916" y="4569490"/>
            <a:ext cx="7146081" cy="16094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0A30F328-A1E1-40A5-B8B3-8A0E419D6F9F}"/>
              </a:ext>
            </a:extLst>
          </p:cNvPr>
          <p:cNvSpPr/>
          <p:nvPr/>
        </p:nvSpPr>
        <p:spPr>
          <a:xfrm>
            <a:off x="2523045" y="2827219"/>
            <a:ext cx="7146081" cy="16094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过程 22">
            <a:extLst>
              <a:ext uri="{FF2B5EF4-FFF2-40B4-BE49-F238E27FC236}">
                <a16:creationId xmlns:a16="http://schemas.microsoft.com/office/drawing/2014/main" id="{933F23E7-3C9C-48F9-8FF6-360F49AEAC12}"/>
              </a:ext>
            </a:extLst>
          </p:cNvPr>
          <p:cNvSpPr/>
          <p:nvPr/>
        </p:nvSpPr>
        <p:spPr>
          <a:xfrm>
            <a:off x="2683024" y="1910314"/>
            <a:ext cx="1402080" cy="263698"/>
          </a:xfrm>
          <a:prstGeom prst="flowChartProcess">
            <a:avLst/>
          </a:prstGeom>
          <a:solidFill>
            <a:schemeClr val="bg1"/>
          </a:solidFill>
          <a:ln w="31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志愿活动接触</a:t>
            </a:r>
          </a:p>
        </p:txBody>
      </p:sp>
      <p:sp>
        <p:nvSpPr>
          <p:cNvPr id="5" name="星形: 五角 4">
            <a:extLst>
              <a:ext uri="{FF2B5EF4-FFF2-40B4-BE49-F238E27FC236}">
                <a16:creationId xmlns:a16="http://schemas.microsoft.com/office/drawing/2014/main" id="{C8007731-4B6E-4F39-84E3-C28A65AC365C}"/>
              </a:ext>
            </a:extLst>
          </p:cNvPr>
          <p:cNvSpPr/>
          <p:nvPr/>
        </p:nvSpPr>
        <p:spPr>
          <a:xfrm>
            <a:off x="4176045" y="1246567"/>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星形: 五角 23">
            <a:extLst>
              <a:ext uri="{FF2B5EF4-FFF2-40B4-BE49-F238E27FC236}">
                <a16:creationId xmlns:a16="http://schemas.microsoft.com/office/drawing/2014/main" id="{400442C0-A2A7-4C6D-85F4-B1F3D5462186}"/>
              </a:ext>
            </a:extLst>
          </p:cNvPr>
          <p:cNvSpPr/>
          <p:nvPr/>
        </p:nvSpPr>
        <p:spPr>
          <a:xfrm>
            <a:off x="4407463" y="1246567"/>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星形: 五角 24">
            <a:extLst>
              <a:ext uri="{FF2B5EF4-FFF2-40B4-BE49-F238E27FC236}">
                <a16:creationId xmlns:a16="http://schemas.microsoft.com/office/drawing/2014/main" id="{D5585600-0375-4B30-AB64-805D4032995B}"/>
              </a:ext>
            </a:extLst>
          </p:cNvPr>
          <p:cNvSpPr/>
          <p:nvPr/>
        </p:nvSpPr>
        <p:spPr>
          <a:xfrm>
            <a:off x="4623990" y="1246567"/>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星形: 五角 25">
            <a:extLst>
              <a:ext uri="{FF2B5EF4-FFF2-40B4-BE49-F238E27FC236}">
                <a16:creationId xmlns:a16="http://schemas.microsoft.com/office/drawing/2014/main" id="{5BC8A996-D766-4D50-8261-A2462FB16B78}"/>
              </a:ext>
            </a:extLst>
          </p:cNvPr>
          <p:cNvSpPr/>
          <p:nvPr/>
        </p:nvSpPr>
        <p:spPr>
          <a:xfrm>
            <a:off x="4176045" y="1588787"/>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星形: 五角 26">
            <a:extLst>
              <a:ext uri="{FF2B5EF4-FFF2-40B4-BE49-F238E27FC236}">
                <a16:creationId xmlns:a16="http://schemas.microsoft.com/office/drawing/2014/main" id="{3AB9AF47-1656-42FC-B5C0-B6748D034C34}"/>
              </a:ext>
            </a:extLst>
          </p:cNvPr>
          <p:cNvSpPr/>
          <p:nvPr/>
        </p:nvSpPr>
        <p:spPr>
          <a:xfrm>
            <a:off x="4392572" y="1588787"/>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星形: 五角 27">
            <a:extLst>
              <a:ext uri="{FF2B5EF4-FFF2-40B4-BE49-F238E27FC236}">
                <a16:creationId xmlns:a16="http://schemas.microsoft.com/office/drawing/2014/main" id="{15D656D0-F546-402E-9A7F-1C2EE22B0114}"/>
              </a:ext>
            </a:extLst>
          </p:cNvPr>
          <p:cNvSpPr/>
          <p:nvPr/>
        </p:nvSpPr>
        <p:spPr>
          <a:xfrm>
            <a:off x="4179156" y="1944299"/>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星形: 五角 28">
            <a:extLst>
              <a:ext uri="{FF2B5EF4-FFF2-40B4-BE49-F238E27FC236}">
                <a16:creationId xmlns:a16="http://schemas.microsoft.com/office/drawing/2014/main" id="{F191E836-4576-48B4-B5F0-F8DC4F2F9D8B}"/>
              </a:ext>
            </a:extLst>
          </p:cNvPr>
          <p:cNvSpPr/>
          <p:nvPr/>
        </p:nvSpPr>
        <p:spPr>
          <a:xfrm>
            <a:off x="4179156" y="2255679"/>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过程 29">
            <a:extLst>
              <a:ext uri="{FF2B5EF4-FFF2-40B4-BE49-F238E27FC236}">
                <a16:creationId xmlns:a16="http://schemas.microsoft.com/office/drawing/2014/main" id="{F0019C85-5C74-4455-AC67-823FFD6CF39B}"/>
              </a:ext>
            </a:extLst>
          </p:cNvPr>
          <p:cNvSpPr/>
          <p:nvPr/>
        </p:nvSpPr>
        <p:spPr>
          <a:xfrm>
            <a:off x="2683024" y="2973714"/>
            <a:ext cx="1402080" cy="263698"/>
          </a:xfrm>
          <a:prstGeom prst="flowChartProcess">
            <a:avLst/>
          </a:prstGeom>
          <a:solidFill>
            <a:schemeClr val="bg1"/>
          </a:solidFill>
          <a:ln w="31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自然教育体验</a:t>
            </a:r>
          </a:p>
        </p:txBody>
      </p:sp>
      <p:sp>
        <p:nvSpPr>
          <p:cNvPr id="31" name="流程图: 过程 30">
            <a:extLst>
              <a:ext uri="{FF2B5EF4-FFF2-40B4-BE49-F238E27FC236}">
                <a16:creationId xmlns:a16="http://schemas.microsoft.com/office/drawing/2014/main" id="{90E225BC-EBD9-47E6-8A6D-CD5F43BC1361}"/>
              </a:ext>
            </a:extLst>
          </p:cNvPr>
          <p:cNvSpPr/>
          <p:nvPr/>
        </p:nvSpPr>
        <p:spPr>
          <a:xfrm>
            <a:off x="2683024" y="3319232"/>
            <a:ext cx="1402080" cy="263698"/>
          </a:xfrm>
          <a:prstGeom prst="flowChartProcess">
            <a:avLst/>
          </a:prstGeom>
          <a:solidFill>
            <a:schemeClr val="bg1"/>
          </a:solidFill>
          <a:ln w="31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志愿活动接触</a:t>
            </a:r>
          </a:p>
        </p:txBody>
      </p:sp>
      <p:sp>
        <p:nvSpPr>
          <p:cNvPr id="32" name="流程图: 过程 31">
            <a:extLst>
              <a:ext uri="{FF2B5EF4-FFF2-40B4-BE49-F238E27FC236}">
                <a16:creationId xmlns:a16="http://schemas.microsoft.com/office/drawing/2014/main" id="{B32A31CD-EDFC-4F33-9463-67C78CC53DC5}"/>
              </a:ext>
            </a:extLst>
          </p:cNvPr>
          <p:cNvSpPr/>
          <p:nvPr/>
        </p:nvSpPr>
        <p:spPr>
          <a:xfrm>
            <a:off x="2683024" y="4009962"/>
            <a:ext cx="1402080" cy="263698"/>
          </a:xfrm>
          <a:prstGeom prst="flowChartProcess">
            <a:avLst/>
          </a:prstGeom>
          <a:solidFill>
            <a:schemeClr val="bg1"/>
          </a:solidFill>
          <a:ln w="31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农产品采购</a:t>
            </a:r>
          </a:p>
        </p:txBody>
      </p:sp>
      <p:sp>
        <p:nvSpPr>
          <p:cNvPr id="33" name="流程图: 过程 32">
            <a:extLst>
              <a:ext uri="{FF2B5EF4-FFF2-40B4-BE49-F238E27FC236}">
                <a16:creationId xmlns:a16="http://schemas.microsoft.com/office/drawing/2014/main" id="{2A751C9B-35B8-4844-BE97-F7663ECC7CC4}"/>
              </a:ext>
            </a:extLst>
          </p:cNvPr>
          <p:cNvSpPr/>
          <p:nvPr/>
        </p:nvSpPr>
        <p:spPr>
          <a:xfrm>
            <a:off x="2683024" y="3664597"/>
            <a:ext cx="1402080" cy="263698"/>
          </a:xfrm>
          <a:prstGeom prst="flowChartProcess">
            <a:avLst/>
          </a:prstGeom>
          <a:solidFill>
            <a:schemeClr val="bg1"/>
          </a:solidFill>
          <a:ln w="31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营销活动参与</a:t>
            </a:r>
          </a:p>
        </p:txBody>
      </p:sp>
      <p:sp>
        <p:nvSpPr>
          <p:cNvPr id="34" name="星形: 五角 33">
            <a:extLst>
              <a:ext uri="{FF2B5EF4-FFF2-40B4-BE49-F238E27FC236}">
                <a16:creationId xmlns:a16="http://schemas.microsoft.com/office/drawing/2014/main" id="{0AD8A357-FEE0-4351-B5E0-86B4369FCE37}"/>
              </a:ext>
            </a:extLst>
          </p:cNvPr>
          <p:cNvSpPr/>
          <p:nvPr/>
        </p:nvSpPr>
        <p:spPr>
          <a:xfrm>
            <a:off x="4176045" y="3000850"/>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星形: 五角 34">
            <a:extLst>
              <a:ext uri="{FF2B5EF4-FFF2-40B4-BE49-F238E27FC236}">
                <a16:creationId xmlns:a16="http://schemas.microsoft.com/office/drawing/2014/main" id="{61DE2556-0989-4837-BF8A-F174658286EC}"/>
              </a:ext>
            </a:extLst>
          </p:cNvPr>
          <p:cNvSpPr/>
          <p:nvPr/>
        </p:nvSpPr>
        <p:spPr>
          <a:xfrm>
            <a:off x="4407463" y="3000850"/>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星形: 五角 35">
            <a:extLst>
              <a:ext uri="{FF2B5EF4-FFF2-40B4-BE49-F238E27FC236}">
                <a16:creationId xmlns:a16="http://schemas.microsoft.com/office/drawing/2014/main" id="{EE93C5AD-D208-4B58-8E11-188AAB9507AF}"/>
              </a:ext>
            </a:extLst>
          </p:cNvPr>
          <p:cNvSpPr/>
          <p:nvPr/>
        </p:nvSpPr>
        <p:spPr>
          <a:xfrm>
            <a:off x="4623990" y="3000850"/>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星形: 五角 38">
            <a:extLst>
              <a:ext uri="{FF2B5EF4-FFF2-40B4-BE49-F238E27FC236}">
                <a16:creationId xmlns:a16="http://schemas.microsoft.com/office/drawing/2014/main" id="{0BF052B4-D2A9-47D0-AD3D-1FBC9AFBE4EC}"/>
              </a:ext>
            </a:extLst>
          </p:cNvPr>
          <p:cNvSpPr/>
          <p:nvPr/>
        </p:nvSpPr>
        <p:spPr>
          <a:xfrm>
            <a:off x="4179156" y="3698582"/>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星形: 五角 39">
            <a:extLst>
              <a:ext uri="{FF2B5EF4-FFF2-40B4-BE49-F238E27FC236}">
                <a16:creationId xmlns:a16="http://schemas.microsoft.com/office/drawing/2014/main" id="{1673BB29-753F-409A-9582-9FC56B7B861E}"/>
              </a:ext>
            </a:extLst>
          </p:cNvPr>
          <p:cNvSpPr/>
          <p:nvPr/>
        </p:nvSpPr>
        <p:spPr>
          <a:xfrm>
            <a:off x="4179156" y="4009962"/>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星形: 五角 40">
            <a:extLst>
              <a:ext uri="{FF2B5EF4-FFF2-40B4-BE49-F238E27FC236}">
                <a16:creationId xmlns:a16="http://schemas.microsoft.com/office/drawing/2014/main" id="{A8BDAF9A-EC4A-472A-AE90-C02374C7984E}"/>
              </a:ext>
            </a:extLst>
          </p:cNvPr>
          <p:cNvSpPr/>
          <p:nvPr/>
        </p:nvSpPr>
        <p:spPr>
          <a:xfrm>
            <a:off x="4176045" y="3349716"/>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星形: 五角 41">
            <a:extLst>
              <a:ext uri="{FF2B5EF4-FFF2-40B4-BE49-F238E27FC236}">
                <a16:creationId xmlns:a16="http://schemas.microsoft.com/office/drawing/2014/main" id="{69DF7BED-2149-4538-8860-0B703D233A51}"/>
              </a:ext>
            </a:extLst>
          </p:cNvPr>
          <p:cNvSpPr/>
          <p:nvPr/>
        </p:nvSpPr>
        <p:spPr>
          <a:xfrm>
            <a:off x="4407463" y="3349716"/>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星形: 五角 42">
            <a:extLst>
              <a:ext uri="{FF2B5EF4-FFF2-40B4-BE49-F238E27FC236}">
                <a16:creationId xmlns:a16="http://schemas.microsoft.com/office/drawing/2014/main" id="{B2E16BCD-93CE-4FE1-80DF-81E999C40799}"/>
              </a:ext>
            </a:extLst>
          </p:cNvPr>
          <p:cNvSpPr/>
          <p:nvPr/>
        </p:nvSpPr>
        <p:spPr>
          <a:xfrm>
            <a:off x="4623990" y="3349716"/>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星形: 五角 43">
            <a:extLst>
              <a:ext uri="{FF2B5EF4-FFF2-40B4-BE49-F238E27FC236}">
                <a16:creationId xmlns:a16="http://schemas.microsoft.com/office/drawing/2014/main" id="{0EC31A33-2D38-447B-870D-0B413202CBFB}"/>
              </a:ext>
            </a:extLst>
          </p:cNvPr>
          <p:cNvSpPr/>
          <p:nvPr/>
        </p:nvSpPr>
        <p:spPr>
          <a:xfrm>
            <a:off x="4392571" y="3698582"/>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流程图: 过程 45">
            <a:extLst>
              <a:ext uri="{FF2B5EF4-FFF2-40B4-BE49-F238E27FC236}">
                <a16:creationId xmlns:a16="http://schemas.microsoft.com/office/drawing/2014/main" id="{A2625F87-3CD6-40A5-A28A-0F952AC49564}"/>
              </a:ext>
            </a:extLst>
          </p:cNvPr>
          <p:cNvSpPr/>
          <p:nvPr/>
        </p:nvSpPr>
        <p:spPr>
          <a:xfrm>
            <a:off x="2683024" y="4719288"/>
            <a:ext cx="1402080" cy="263698"/>
          </a:xfrm>
          <a:prstGeom prst="flowChartProcess">
            <a:avLst/>
          </a:prstGeom>
          <a:solidFill>
            <a:schemeClr val="bg1"/>
          </a:solidFill>
          <a:ln w="31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自然教育体验</a:t>
            </a:r>
          </a:p>
        </p:txBody>
      </p:sp>
      <p:sp>
        <p:nvSpPr>
          <p:cNvPr id="47" name="流程图: 过程 46">
            <a:extLst>
              <a:ext uri="{FF2B5EF4-FFF2-40B4-BE49-F238E27FC236}">
                <a16:creationId xmlns:a16="http://schemas.microsoft.com/office/drawing/2014/main" id="{997B36D5-074D-4EE9-A0A8-E3436FA20DCE}"/>
              </a:ext>
            </a:extLst>
          </p:cNvPr>
          <p:cNvSpPr/>
          <p:nvPr/>
        </p:nvSpPr>
        <p:spPr>
          <a:xfrm>
            <a:off x="2683024" y="5064806"/>
            <a:ext cx="1402080" cy="263698"/>
          </a:xfrm>
          <a:prstGeom prst="flowChartProcess">
            <a:avLst/>
          </a:prstGeom>
          <a:solidFill>
            <a:schemeClr val="bg1"/>
          </a:solidFill>
          <a:ln w="31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志愿活动接触</a:t>
            </a:r>
          </a:p>
        </p:txBody>
      </p:sp>
      <p:sp>
        <p:nvSpPr>
          <p:cNvPr id="48" name="流程图: 过程 47">
            <a:extLst>
              <a:ext uri="{FF2B5EF4-FFF2-40B4-BE49-F238E27FC236}">
                <a16:creationId xmlns:a16="http://schemas.microsoft.com/office/drawing/2014/main" id="{88CA4D37-B834-4DB5-9AF9-8BB6FBA6691C}"/>
              </a:ext>
            </a:extLst>
          </p:cNvPr>
          <p:cNvSpPr/>
          <p:nvPr/>
        </p:nvSpPr>
        <p:spPr>
          <a:xfrm>
            <a:off x="2683024" y="5755536"/>
            <a:ext cx="1402080" cy="263698"/>
          </a:xfrm>
          <a:prstGeom prst="flowChartProcess">
            <a:avLst/>
          </a:prstGeom>
          <a:solidFill>
            <a:schemeClr val="bg1"/>
          </a:solidFill>
          <a:ln w="31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农产品采购</a:t>
            </a:r>
          </a:p>
        </p:txBody>
      </p:sp>
      <p:sp>
        <p:nvSpPr>
          <p:cNvPr id="49" name="流程图: 过程 48">
            <a:extLst>
              <a:ext uri="{FF2B5EF4-FFF2-40B4-BE49-F238E27FC236}">
                <a16:creationId xmlns:a16="http://schemas.microsoft.com/office/drawing/2014/main" id="{9F0674E2-F357-4D33-AABE-D08E75BD761F}"/>
              </a:ext>
            </a:extLst>
          </p:cNvPr>
          <p:cNvSpPr/>
          <p:nvPr/>
        </p:nvSpPr>
        <p:spPr>
          <a:xfrm>
            <a:off x="2683024" y="5410171"/>
            <a:ext cx="1402080" cy="263698"/>
          </a:xfrm>
          <a:prstGeom prst="flowChartProcess">
            <a:avLst/>
          </a:prstGeom>
          <a:solidFill>
            <a:schemeClr val="bg1"/>
          </a:solidFill>
          <a:ln w="31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营销活动参与</a:t>
            </a:r>
          </a:p>
        </p:txBody>
      </p:sp>
      <p:sp>
        <p:nvSpPr>
          <p:cNvPr id="50" name="星形: 五角 49">
            <a:extLst>
              <a:ext uri="{FF2B5EF4-FFF2-40B4-BE49-F238E27FC236}">
                <a16:creationId xmlns:a16="http://schemas.microsoft.com/office/drawing/2014/main" id="{2C0E747F-A5E6-40A2-84E9-A9F8D5B97FF1}"/>
              </a:ext>
            </a:extLst>
          </p:cNvPr>
          <p:cNvSpPr/>
          <p:nvPr/>
        </p:nvSpPr>
        <p:spPr>
          <a:xfrm>
            <a:off x="4176045" y="4746424"/>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星形: 五角 50">
            <a:extLst>
              <a:ext uri="{FF2B5EF4-FFF2-40B4-BE49-F238E27FC236}">
                <a16:creationId xmlns:a16="http://schemas.microsoft.com/office/drawing/2014/main" id="{6CA16F0A-1DB1-4872-B728-5799BC31BB6B}"/>
              </a:ext>
            </a:extLst>
          </p:cNvPr>
          <p:cNvSpPr/>
          <p:nvPr/>
        </p:nvSpPr>
        <p:spPr>
          <a:xfrm>
            <a:off x="4407463" y="4746424"/>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星形: 五角 51">
            <a:extLst>
              <a:ext uri="{FF2B5EF4-FFF2-40B4-BE49-F238E27FC236}">
                <a16:creationId xmlns:a16="http://schemas.microsoft.com/office/drawing/2014/main" id="{72F52F50-5A59-46BA-9C89-4113755C7B4C}"/>
              </a:ext>
            </a:extLst>
          </p:cNvPr>
          <p:cNvSpPr/>
          <p:nvPr/>
        </p:nvSpPr>
        <p:spPr>
          <a:xfrm>
            <a:off x="4623990" y="4746424"/>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星形: 五角 52">
            <a:extLst>
              <a:ext uri="{FF2B5EF4-FFF2-40B4-BE49-F238E27FC236}">
                <a16:creationId xmlns:a16="http://schemas.microsoft.com/office/drawing/2014/main" id="{EE007934-9BE2-4703-9C68-750861A8ABE6}"/>
              </a:ext>
            </a:extLst>
          </p:cNvPr>
          <p:cNvSpPr/>
          <p:nvPr/>
        </p:nvSpPr>
        <p:spPr>
          <a:xfrm>
            <a:off x="4179156" y="5444156"/>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星形: 五角 53">
            <a:extLst>
              <a:ext uri="{FF2B5EF4-FFF2-40B4-BE49-F238E27FC236}">
                <a16:creationId xmlns:a16="http://schemas.microsoft.com/office/drawing/2014/main" id="{91538582-6913-4DFC-9EBA-C78E49BE38B7}"/>
              </a:ext>
            </a:extLst>
          </p:cNvPr>
          <p:cNvSpPr/>
          <p:nvPr/>
        </p:nvSpPr>
        <p:spPr>
          <a:xfrm>
            <a:off x="4179156" y="5755536"/>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星形: 五角 54">
            <a:extLst>
              <a:ext uri="{FF2B5EF4-FFF2-40B4-BE49-F238E27FC236}">
                <a16:creationId xmlns:a16="http://schemas.microsoft.com/office/drawing/2014/main" id="{9FB445E9-ED3D-4A4E-BD94-A09118672F39}"/>
              </a:ext>
            </a:extLst>
          </p:cNvPr>
          <p:cNvSpPr/>
          <p:nvPr/>
        </p:nvSpPr>
        <p:spPr>
          <a:xfrm>
            <a:off x="4176045" y="5095290"/>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星形: 五角 55">
            <a:extLst>
              <a:ext uri="{FF2B5EF4-FFF2-40B4-BE49-F238E27FC236}">
                <a16:creationId xmlns:a16="http://schemas.microsoft.com/office/drawing/2014/main" id="{3DB74E71-5A24-45FB-90EE-FDB0563A5038}"/>
              </a:ext>
            </a:extLst>
          </p:cNvPr>
          <p:cNvSpPr/>
          <p:nvPr/>
        </p:nvSpPr>
        <p:spPr>
          <a:xfrm>
            <a:off x="4407463" y="5095290"/>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星形: 五角 56">
            <a:extLst>
              <a:ext uri="{FF2B5EF4-FFF2-40B4-BE49-F238E27FC236}">
                <a16:creationId xmlns:a16="http://schemas.microsoft.com/office/drawing/2014/main" id="{60D3D563-67C0-4C24-94DC-67FDABA368FB}"/>
              </a:ext>
            </a:extLst>
          </p:cNvPr>
          <p:cNvSpPr/>
          <p:nvPr/>
        </p:nvSpPr>
        <p:spPr>
          <a:xfrm>
            <a:off x="4623990" y="5095290"/>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星形: 五角 57">
            <a:extLst>
              <a:ext uri="{FF2B5EF4-FFF2-40B4-BE49-F238E27FC236}">
                <a16:creationId xmlns:a16="http://schemas.microsoft.com/office/drawing/2014/main" id="{616A1EB4-1A5A-422C-80E6-CBB02725CB6E}"/>
              </a:ext>
            </a:extLst>
          </p:cNvPr>
          <p:cNvSpPr/>
          <p:nvPr/>
        </p:nvSpPr>
        <p:spPr>
          <a:xfrm>
            <a:off x="4392571" y="5444156"/>
            <a:ext cx="199261" cy="2094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a:extLst>
              <a:ext uri="{FF2B5EF4-FFF2-40B4-BE49-F238E27FC236}">
                <a16:creationId xmlns:a16="http://schemas.microsoft.com/office/drawing/2014/main" id="{68CE3925-58A1-4D9A-B521-A4CD6D8C5239}"/>
              </a:ext>
            </a:extLst>
          </p:cNvPr>
          <p:cNvPicPr>
            <a:picLocks noChangeAspect="1"/>
          </p:cNvPicPr>
          <p:nvPr/>
        </p:nvPicPr>
        <p:blipFill>
          <a:blip r:embed="rId3"/>
          <a:stretch>
            <a:fillRect/>
          </a:stretch>
        </p:blipFill>
        <p:spPr>
          <a:xfrm>
            <a:off x="7354318" y="1185773"/>
            <a:ext cx="2314808" cy="1373401"/>
          </a:xfrm>
          <a:prstGeom prst="rect">
            <a:avLst/>
          </a:prstGeom>
          <a:ln>
            <a:noFill/>
          </a:ln>
          <a:effectLst>
            <a:softEdge rad="112500"/>
          </a:effectLst>
        </p:spPr>
      </p:pic>
      <p:pic>
        <p:nvPicPr>
          <p:cNvPr id="64" name="图片 63">
            <a:extLst>
              <a:ext uri="{FF2B5EF4-FFF2-40B4-BE49-F238E27FC236}">
                <a16:creationId xmlns:a16="http://schemas.microsoft.com/office/drawing/2014/main" id="{F8535F12-9E74-48FD-A20C-EBBCF678DE85}"/>
              </a:ext>
            </a:extLst>
          </p:cNvPr>
          <p:cNvPicPr>
            <a:picLocks noChangeAspect="1"/>
          </p:cNvPicPr>
          <p:nvPr/>
        </p:nvPicPr>
        <p:blipFill>
          <a:blip r:embed="rId4"/>
          <a:stretch>
            <a:fillRect/>
          </a:stretch>
        </p:blipFill>
        <p:spPr>
          <a:xfrm>
            <a:off x="7596076" y="2891592"/>
            <a:ext cx="1831292" cy="1480732"/>
          </a:xfrm>
          <a:prstGeom prst="rect">
            <a:avLst/>
          </a:prstGeom>
          <a:ln>
            <a:noFill/>
          </a:ln>
          <a:effectLst>
            <a:softEdge rad="112500"/>
          </a:effectLst>
        </p:spPr>
      </p:pic>
      <p:pic>
        <p:nvPicPr>
          <p:cNvPr id="65" name="图片 64">
            <a:extLst>
              <a:ext uri="{FF2B5EF4-FFF2-40B4-BE49-F238E27FC236}">
                <a16:creationId xmlns:a16="http://schemas.microsoft.com/office/drawing/2014/main" id="{554BA761-B9C5-48C9-8E19-235CC8441AAD}"/>
              </a:ext>
            </a:extLst>
          </p:cNvPr>
          <p:cNvPicPr>
            <a:picLocks noChangeAspect="1"/>
          </p:cNvPicPr>
          <p:nvPr/>
        </p:nvPicPr>
        <p:blipFill rotWithShape="1">
          <a:blip r:embed="rId5"/>
          <a:srcRect r="513" b="8599"/>
          <a:stretch/>
        </p:blipFill>
        <p:spPr>
          <a:xfrm>
            <a:off x="7516981" y="4604375"/>
            <a:ext cx="2073050" cy="1479094"/>
          </a:xfrm>
          <a:prstGeom prst="rect">
            <a:avLst/>
          </a:prstGeom>
          <a:ln>
            <a:noFill/>
          </a:ln>
          <a:effectLst>
            <a:softEdge rad="112500"/>
          </a:effectLst>
        </p:spPr>
      </p:pic>
    </p:spTree>
    <p:extLst>
      <p:ext uri="{BB962C8B-B14F-4D97-AF65-F5344CB8AC3E}">
        <p14:creationId xmlns:p14="http://schemas.microsoft.com/office/powerpoint/2010/main" val="143990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a:extLst>
              <a:ext uri="{FF2B5EF4-FFF2-40B4-BE49-F238E27FC236}">
                <a16:creationId xmlns:a16="http://schemas.microsoft.com/office/drawing/2014/main" id="{CAA8483B-E50B-449B-8ACF-D69FF54B221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74" name="think-cell 幻灯片" r:id="rId7" imgW="473" imgH="470" progId="TCLayout.ActiveDocument.1">
                  <p:embed/>
                </p:oleObj>
              </mc:Choice>
              <mc:Fallback>
                <p:oleObj name="think-cell 幻灯片" r:id="rId7" imgW="473" imgH="470" progId="TCLayout.ActiveDocument.1">
                  <p:embed/>
                  <p:pic>
                    <p:nvPicPr>
                      <p:cNvPr id="4" name="对象 3" hidden="1">
                        <a:extLst>
                          <a:ext uri="{FF2B5EF4-FFF2-40B4-BE49-F238E27FC236}">
                            <a16:creationId xmlns:a16="http://schemas.microsoft.com/office/drawing/2014/main" id="{CAA8483B-E50B-449B-8ACF-D69FF54B221F}"/>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矩形 2" hidden="1">
            <a:extLst>
              <a:ext uri="{FF2B5EF4-FFF2-40B4-BE49-F238E27FC236}">
                <a16:creationId xmlns:a16="http://schemas.microsoft.com/office/drawing/2014/main" id="{60F7B835-A32D-4B8C-A830-0AF712A0171E}"/>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altLang="zh-CN" sz="2400" b="1" dirty="0">
              <a:cs typeface="+mn-ea"/>
              <a:sym typeface="+mn-lt"/>
            </a:endParaRPr>
          </a:p>
        </p:txBody>
      </p:sp>
      <p:sp>
        <p:nvSpPr>
          <p:cNvPr id="7" name="矩形 6">
            <a:extLst>
              <a:ext uri="{FF2B5EF4-FFF2-40B4-BE49-F238E27FC236}">
                <a16:creationId xmlns:a16="http://schemas.microsoft.com/office/drawing/2014/main" id="{BACA73B6-8771-45EF-8818-423D7FE58B96}"/>
              </a:ext>
            </a:extLst>
          </p:cNvPr>
          <p:cNvSpPr/>
          <p:nvPr/>
        </p:nvSpPr>
        <p:spPr>
          <a:xfrm>
            <a:off x="1112662" y="4488801"/>
            <a:ext cx="10714443" cy="108182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3" name="流程图: 过程 102">
            <a:extLst>
              <a:ext uri="{FF2B5EF4-FFF2-40B4-BE49-F238E27FC236}">
                <a16:creationId xmlns:a16="http://schemas.microsoft.com/office/drawing/2014/main" id="{E3FFB65E-B884-4F34-B4B6-3CEB3F117928}"/>
              </a:ext>
            </a:extLst>
          </p:cNvPr>
          <p:cNvSpPr/>
          <p:nvPr/>
        </p:nvSpPr>
        <p:spPr>
          <a:xfrm>
            <a:off x="3283436" y="4558704"/>
            <a:ext cx="2242760" cy="972737"/>
          </a:xfrm>
          <a:prstGeom prst="flowChartProcess">
            <a:avLst/>
          </a:prstGeom>
          <a:solidFill>
            <a:schemeClr val="bg1">
              <a:alpha val="70000"/>
            </a:schemeClr>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4" name="流程图: 过程 103">
            <a:extLst>
              <a:ext uri="{FF2B5EF4-FFF2-40B4-BE49-F238E27FC236}">
                <a16:creationId xmlns:a16="http://schemas.microsoft.com/office/drawing/2014/main" id="{DD1F2FA7-C556-4FFB-97C9-8A2E9C4C4460}"/>
              </a:ext>
            </a:extLst>
          </p:cNvPr>
          <p:cNvSpPr/>
          <p:nvPr/>
        </p:nvSpPr>
        <p:spPr>
          <a:xfrm>
            <a:off x="5593448" y="4558704"/>
            <a:ext cx="3075146" cy="972737"/>
          </a:xfrm>
          <a:prstGeom prst="flowChartProcess">
            <a:avLst/>
          </a:prstGeom>
          <a:solidFill>
            <a:schemeClr val="bg1">
              <a:alpha val="70000"/>
            </a:schemeClr>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5" name="流程图: 过程 104">
            <a:extLst>
              <a:ext uri="{FF2B5EF4-FFF2-40B4-BE49-F238E27FC236}">
                <a16:creationId xmlns:a16="http://schemas.microsoft.com/office/drawing/2014/main" id="{EC3187CD-5912-4554-A2CA-352ACAE8FA11}"/>
              </a:ext>
            </a:extLst>
          </p:cNvPr>
          <p:cNvSpPr/>
          <p:nvPr/>
        </p:nvSpPr>
        <p:spPr>
          <a:xfrm>
            <a:off x="8718084" y="4558704"/>
            <a:ext cx="3075146" cy="972737"/>
          </a:xfrm>
          <a:prstGeom prst="flowChartProcess">
            <a:avLst/>
          </a:prstGeom>
          <a:solidFill>
            <a:schemeClr val="bg1">
              <a:alpha val="70000"/>
            </a:schemeClr>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8" name="流程图: 过程 17">
            <a:extLst>
              <a:ext uri="{FF2B5EF4-FFF2-40B4-BE49-F238E27FC236}">
                <a16:creationId xmlns:a16="http://schemas.microsoft.com/office/drawing/2014/main" id="{073019D1-5C6A-468F-97DE-B07364AB6B59}"/>
              </a:ext>
            </a:extLst>
          </p:cNvPr>
          <p:cNvSpPr/>
          <p:nvPr/>
        </p:nvSpPr>
        <p:spPr>
          <a:xfrm>
            <a:off x="1186347" y="4558704"/>
            <a:ext cx="2043690" cy="972737"/>
          </a:xfrm>
          <a:prstGeom prst="flowChartProcess">
            <a:avLst/>
          </a:prstGeom>
          <a:solidFill>
            <a:schemeClr val="bg1">
              <a:alpha val="70000"/>
            </a:schemeClr>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任意多边形: 形状 4">
            <a:extLst>
              <a:ext uri="{FF2B5EF4-FFF2-40B4-BE49-F238E27FC236}">
                <a16:creationId xmlns:a16="http://schemas.microsoft.com/office/drawing/2014/main" id="{067039BF-D2EE-449E-ABCD-0E6835DAE470}"/>
              </a:ext>
            </a:extLst>
          </p:cNvPr>
          <p:cNvSpPr/>
          <p:nvPr/>
        </p:nvSpPr>
        <p:spPr>
          <a:xfrm>
            <a:off x="1227209" y="2244002"/>
            <a:ext cx="10457475" cy="1441935"/>
          </a:xfrm>
          <a:custGeom>
            <a:avLst/>
            <a:gdLst>
              <a:gd name="connsiteX0" fmla="*/ 0 w 9934575"/>
              <a:gd name="connsiteY0" fmla="*/ 1466850 h 1466850"/>
              <a:gd name="connsiteX1" fmla="*/ 1371600 w 9934575"/>
              <a:gd name="connsiteY1" fmla="*/ 1143000 h 1466850"/>
              <a:gd name="connsiteX2" fmla="*/ 2657475 w 9934575"/>
              <a:gd name="connsiteY2" fmla="*/ 1247775 h 1466850"/>
              <a:gd name="connsiteX3" fmla="*/ 3981450 w 9934575"/>
              <a:gd name="connsiteY3" fmla="*/ 781050 h 1466850"/>
              <a:gd name="connsiteX4" fmla="*/ 5153025 w 9934575"/>
              <a:gd name="connsiteY4" fmla="*/ 1257300 h 1466850"/>
              <a:gd name="connsiteX5" fmla="*/ 6858000 w 9934575"/>
              <a:gd name="connsiteY5" fmla="*/ 704850 h 1466850"/>
              <a:gd name="connsiteX6" fmla="*/ 8324850 w 9934575"/>
              <a:gd name="connsiteY6" fmla="*/ 790575 h 1466850"/>
              <a:gd name="connsiteX7" fmla="*/ 9934575 w 9934575"/>
              <a:gd name="connsiteY7" fmla="*/ 0 h 1466850"/>
              <a:gd name="connsiteX8" fmla="*/ 9934575 w 9934575"/>
              <a:gd name="connsiteY8" fmla="*/ 0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34575" h="1466850">
                <a:moveTo>
                  <a:pt x="0" y="1466850"/>
                </a:moveTo>
                <a:cubicBezTo>
                  <a:pt x="464344" y="1323181"/>
                  <a:pt x="928688" y="1179512"/>
                  <a:pt x="1371600" y="1143000"/>
                </a:cubicBezTo>
                <a:cubicBezTo>
                  <a:pt x="1814512" y="1106488"/>
                  <a:pt x="2222500" y="1308100"/>
                  <a:pt x="2657475" y="1247775"/>
                </a:cubicBezTo>
                <a:cubicBezTo>
                  <a:pt x="3092450" y="1187450"/>
                  <a:pt x="3565525" y="779462"/>
                  <a:pt x="3981450" y="781050"/>
                </a:cubicBezTo>
                <a:cubicBezTo>
                  <a:pt x="4397375" y="782637"/>
                  <a:pt x="4673600" y="1270000"/>
                  <a:pt x="5153025" y="1257300"/>
                </a:cubicBezTo>
                <a:cubicBezTo>
                  <a:pt x="5632450" y="1244600"/>
                  <a:pt x="6329362" y="782638"/>
                  <a:pt x="6858000" y="704850"/>
                </a:cubicBezTo>
                <a:cubicBezTo>
                  <a:pt x="7386638" y="627062"/>
                  <a:pt x="7812088" y="908050"/>
                  <a:pt x="8324850" y="790575"/>
                </a:cubicBezTo>
                <a:cubicBezTo>
                  <a:pt x="8837612" y="673100"/>
                  <a:pt x="9934575" y="0"/>
                  <a:pt x="9934575" y="0"/>
                </a:cubicBezTo>
                <a:lnTo>
                  <a:pt x="9934575" y="0"/>
                </a:lnTo>
              </a:path>
            </a:pathLst>
          </a:custGeom>
          <a:noFill/>
          <a:ln w="3810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mn-ea"/>
              <a:sym typeface="+mn-lt"/>
            </a:endParaRPr>
          </a:p>
        </p:txBody>
      </p:sp>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zh-CN" altLang="en-US" dirty="0">
                <a:cs typeface="+mn-ea"/>
                <a:sym typeface="+mn-lt"/>
              </a:rPr>
              <a:t>消费者旅程分析：旅游场景</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latin typeface="+mn-ea"/>
                <a:ea typeface="+mn-ea"/>
                <a:cs typeface="+mn-ea"/>
                <a:sym typeface="+mn-lt"/>
              </a:rPr>
              <a:pPr/>
              <a:t>29</a:t>
            </a:fld>
            <a:endParaRPr lang="en-US" dirty="0">
              <a:latin typeface="+mn-ea"/>
              <a:ea typeface="+mn-ea"/>
              <a:cs typeface="+mn-ea"/>
              <a:sym typeface="+mn-lt"/>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cs typeface="+mn-ea"/>
              <a:sym typeface="+mn-lt"/>
            </a:endParaRPr>
          </a:p>
        </p:txBody>
      </p:sp>
      <p:sp>
        <p:nvSpPr>
          <p:cNvPr id="23" name="箭头: 五边形 22">
            <a:extLst>
              <a:ext uri="{FF2B5EF4-FFF2-40B4-BE49-F238E27FC236}">
                <a16:creationId xmlns:a16="http://schemas.microsoft.com/office/drawing/2014/main" id="{C184CD9E-09F2-4036-BDCD-B111B65F4944}"/>
              </a:ext>
            </a:extLst>
          </p:cNvPr>
          <p:cNvSpPr/>
          <p:nvPr/>
        </p:nvSpPr>
        <p:spPr>
          <a:xfrm>
            <a:off x="1223844" y="997905"/>
            <a:ext cx="2028704" cy="361405"/>
          </a:xfrm>
          <a:prstGeom prst="homePlat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600" b="1" dirty="0">
                <a:latin typeface="+mn-ea"/>
                <a:cs typeface="+mn-ea"/>
                <a:sym typeface="+mn-lt"/>
              </a:rPr>
              <a:t>了解</a:t>
            </a:r>
            <a:endParaRPr lang="ca-ES" sz="1600" b="1" dirty="0">
              <a:latin typeface="+mn-ea"/>
              <a:cs typeface="+mn-ea"/>
              <a:sym typeface="+mn-lt"/>
            </a:endParaRPr>
          </a:p>
        </p:txBody>
      </p:sp>
      <p:sp>
        <p:nvSpPr>
          <p:cNvPr id="24" name="箭头: 五边形 23">
            <a:extLst>
              <a:ext uri="{FF2B5EF4-FFF2-40B4-BE49-F238E27FC236}">
                <a16:creationId xmlns:a16="http://schemas.microsoft.com/office/drawing/2014/main" id="{151095A5-9D8B-402F-9740-46CC8578D9D9}"/>
              </a:ext>
            </a:extLst>
          </p:cNvPr>
          <p:cNvSpPr/>
          <p:nvPr/>
        </p:nvSpPr>
        <p:spPr>
          <a:xfrm>
            <a:off x="3306761" y="999697"/>
            <a:ext cx="2219434" cy="359780"/>
          </a:xfrm>
          <a:prstGeom prst="homePlat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1600" b="1" dirty="0">
                <a:latin typeface="+mn-ea"/>
                <a:cs typeface="+mn-ea"/>
                <a:sym typeface="+mn-lt"/>
              </a:rPr>
              <a:t>比较</a:t>
            </a:r>
            <a:endParaRPr lang="ca-ES" sz="1600" b="1" dirty="0">
              <a:latin typeface="+mn-ea"/>
              <a:cs typeface="+mn-ea"/>
              <a:sym typeface="+mn-lt"/>
            </a:endParaRPr>
          </a:p>
        </p:txBody>
      </p:sp>
      <p:sp>
        <p:nvSpPr>
          <p:cNvPr id="25" name="箭头: 五边形 24">
            <a:extLst>
              <a:ext uri="{FF2B5EF4-FFF2-40B4-BE49-F238E27FC236}">
                <a16:creationId xmlns:a16="http://schemas.microsoft.com/office/drawing/2014/main" id="{BD0E6D06-90B9-425E-B3B5-51A68C24C661}"/>
              </a:ext>
            </a:extLst>
          </p:cNvPr>
          <p:cNvSpPr/>
          <p:nvPr/>
        </p:nvSpPr>
        <p:spPr>
          <a:xfrm>
            <a:off x="5593448" y="999018"/>
            <a:ext cx="3075146" cy="372110"/>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latin typeface="+mn-ea"/>
                <a:cs typeface="+mn-ea"/>
                <a:sym typeface="+mn-lt"/>
              </a:rPr>
              <a:t>消费</a:t>
            </a:r>
            <a:endParaRPr lang="ca-ES" sz="1600" b="1" dirty="0">
              <a:latin typeface="+mn-ea"/>
              <a:cs typeface="+mn-ea"/>
              <a:sym typeface="+mn-lt"/>
            </a:endParaRPr>
          </a:p>
        </p:txBody>
      </p:sp>
      <p:sp>
        <p:nvSpPr>
          <p:cNvPr id="26" name="箭头: 五边形 25">
            <a:extLst>
              <a:ext uri="{FF2B5EF4-FFF2-40B4-BE49-F238E27FC236}">
                <a16:creationId xmlns:a16="http://schemas.microsoft.com/office/drawing/2014/main" id="{085DDBB6-E263-4C72-AB90-691B44A5B954}"/>
              </a:ext>
            </a:extLst>
          </p:cNvPr>
          <p:cNvSpPr/>
          <p:nvPr/>
        </p:nvSpPr>
        <p:spPr>
          <a:xfrm>
            <a:off x="8739856" y="992299"/>
            <a:ext cx="3031685" cy="378195"/>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600" b="1" dirty="0">
                <a:latin typeface="+mn-ea"/>
                <a:cs typeface="+mn-ea"/>
                <a:sym typeface="+mn-lt"/>
              </a:rPr>
              <a:t>购买后</a:t>
            </a:r>
            <a:endParaRPr lang="ca-ES" sz="1600" b="1" dirty="0">
              <a:latin typeface="+mn-ea"/>
              <a:cs typeface="+mn-ea"/>
              <a:sym typeface="+mn-lt"/>
            </a:endParaRPr>
          </a:p>
        </p:txBody>
      </p:sp>
      <p:sp>
        <p:nvSpPr>
          <p:cNvPr id="16" name="文本框 15">
            <a:extLst>
              <a:ext uri="{FF2B5EF4-FFF2-40B4-BE49-F238E27FC236}">
                <a16:creationId xmlns:a16="http://schemas.microsoft.com/office/drawing/2014/main" id="{72911EDA-3BB6-4149-BCF4-4E1022D0ADCC}"/>
              </a:ext>
            </a:extLst>
          </p:cNvPr>
          <p:cNvSpPr txBox="1"/>
          <p:nvPr/>
        </p:nvSpPr>
        <p:spPr>
          <a:xfrm>
            <a:off x="1207934" y="5749143"/>
            <a:ext cx="1954416" cy="461665"/>
          </a:xfrm>
          <a:prstGeom prst="rect">
            <a:avLst/>
          </a:prstGeom>
          <a:noFill/>
        </p:spPr>
        <p:txBody>
          <a:bodyPr wrap="square" rtlCol="0">
            <a:spAutoFit/>
          </a:bodyPr>
          <a:lstStyle/>
          <a:p>
            <a:pPr marL="171450" indent="-171450" algn="just">
              <a:buClr>
                <a:srgbClr val="2D97C8"/>
              </a:buClr>
              <a:buFont typeface="Arial" panose="020B0604020202020204" pitchFamily="34" charset="0"/>
              <a:buChar char="•"/>
            </a:pPr>
            <a:r>
              <a:rPr lang="zh-CN" altLang="en-US" sz="1200" dirty="0">
                <a:latin typeface="+mn-ea"/>
                <a:cs typeface="+mn-ea"/>
                <a:sym typeface="+mn-lt"/>
              </a:rPr>
              <a:t>旅游类垂直自媒体</a:t>
            </a:r>
            <a:r>
              <a:rPr lang="en-US" altLang="zh-CN" sz="1200" dirty="0">
                <a:latin typeface="+mn-ea"/>
                <a:cs typeface="+mn-ea"/>
                <a:sym typeface="+mn-lt"/>
              </a:rPr>
              <a:t>/APP</a:t>
            </a:r>
          </a:p>
          <a:p>
            <a:pPr marL="171450" indent="-171450" algn="just">
              <a:buClr>
                <a:srgbClr val="2D97C8"/>
              </a:buClr>
              <a:buFont typeface="Arial" panose="020B0604020202020204" pitchFamily="34" charset="0"/>
              <a:buChar char="•"/>
            </a:pPr>
            <a:r>
              <a:rPr lang="zh-CN" altLang="en-US" sz="1200" dirty="0">
                <a:latin typeface="+mn-ea"/>
                <a:cs typeface="+mn-ea"/>
                <a:sym typeface="+mn-lt"/>
              </a:rPr>
              <a:t>旅游点评</a:t>
            </a:r>
            <a:r>
              <a:rPr lang="en-US" altLang="zh-CN" sz="1200" dirty="0">
                <a:latin typeface="+mn-ea"/>
                <a:cs typeface="+mn-ea"/>
                <a:sym typeface="+mn-lt"/>
              </a:rPr>
              <a:t>/</a:t>
            </a:r>
            <a:r>
              <a:rPr lang="zh-CN" altLang="en-US" sz="1200" dirty="0">
                <a:latin typeface="+mn-ea"/>
                <a:cs typeface="+mn-ea"/>
                <a:sym typeface="+mn-lt"/>
              </a:rPr>
              <a:t>攻略网站</a:t>
            </a:r>
            <a:endParaRPr lang="en-US" altLang="zh-CN" sz="1200" dirty="0">
              <a:latin typeface="+mn-ea"/>
              <a:cs typeface="+mn-ea"/>
              <a:sym typeface="+mn-lt"/>
            </a:endParaRPr>
          </a:p>
        </p:txBody>
      </p:sp>
      <p:sp>
        <p:nvSpPr>
          <p:cNvPr id="28" name="矩形 27">
            <a:extLst>
              <a:ext uri="{FF2B5EF4-FFF2-40B4-BE49-F238E27FC236}">
                <a16:creationId xmlns:a16="http://schemas.microsoft.com/office/drawing/2014/main" id="{6E2889AA-47FC-4D4D-9097-296917BC6958}"/>
              </a:ext>
            </a:extLst>
          </p:cNvPr>
          <p:cNvSpPr/>
          <p:nvPr/>
        </p:nvSpPr>
        <p:spPr>
          <a:xfrm>
            <a:off x="718386" y="4479955"/>
            <a:ext cx="392159" cy="1092640"/>
          </a:xfrm>
          <a:prstGeom prst="rect">
            <a:avLst/>
          </a:prstGeom>
          <a:gradFill flip="none" rotWithShape="1">
            <a:gsLst>
              <a:gs pos="0">
                <a:schemeClr val="accent3">
                  <a:lumMod val="40000"/>
                  <a:lumOff val="60000"/>
                </a:schemeClr>
              </a:gs>
              <a:gs pos="37000">
                <a:schemeClr val="accent3">
                  <a:lumMod val="75000"/>
                </a:schemeClr>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n-ea"/>
                <a:cs typeface="+mn-ea"/>
                <a:sym typeface="+mn-lt"/>
              </a:rPr>
              <a:t>机会</a:t>
            </a:r>
            <a:endParaRPr lang="ca-ES" sz="1600" b="1" dirty="0">
              <a:latin typeface="+mn-ea"/>
              <a:cs typeface="+mn-ea"/>
              <a:sym typeface="+mn-lt"/>
            </a:endParaRPr>
          </a:p>
        </p:txBody>
      </p:sp>
      <p:sp>
        <p:nvSpPr>
          <p:cNvPr id="29" name="矩形 28">
            <a:extLst>
              <a:ext uri="{FF2B5EF4-FFF2-40B4-BE49-F238E27FC236}">
                <a16:creationId xmlns:a16="http://schemas.microsoft.com/office/drawing/2014/main" id="{93624762-B609-409E-B3DD-F243B0C67107}"/>
              </a:ext>
            </a:extLst>
          </p:cNvPr>
          <p:cNvSpPr/>
          <p:nvPr/>
        </p:nvSpPr>
        <p:spPr>
          <a:xfrm>
            <a:off x="721270" y="1459066"/>
            <a:ext cx="389764" cy="2978194"/>
          </a:xfrm>
          <a:prstGeom prst="rect">
            <a:avLst/>
          </a:prstGeom>
          <a:gradFill flip="none" rotWithShape="1">
            <a:gsLst>
              <a:gs pos="0">
                <a:schemeClr val="accent3">
                  <a:lumMod val="40000"/>
                  <a:lumOff val="60000"/>
                </a:schemeClr>
              </a:gs>
              <a:gs pos="37000">
                <a:schemeClr val="accent3">
                  <a:lumMod val="75000"/>
                </a:schemeClr>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n-ea"/>
                <a:cs typeface="+mn-ea"/>
                <a:sym typeface="+mn-lt"/>
              </a:rPr>
              <a:t>情绪与</a:t>
            </a:r>
            <a:endParaRPr lang="en-US" altLang="zh-CN" sz="1600" b="1" dirty="0">
              <a:latin typeface="+mn-ea"/>
              <a:cs typeface="+mn-ea"/>
              <a:sym typeface="+mn-lt"/>
            </a:endParaRPr>
          </a:p>
          <a:p>
            <a:pPr algn="ctr"/>
            <a:r>
              <a:rPr lang="zh-CN" altLang="en-US" sz="1600" b="1" dirty="0">
                <a:latin typeface="+mn-ea"/>
                <a:cs typeface="+mn-ea"/>
                <a:sym typeface="+mn-lt"/>
              </a:rPr>
              <a:t>行为</a:t>
            </a:r>
            <a:endParaRPr lang="ca-ES" sz="1600" b="1" dirty="0">
              <a:latin typeface="+mn-ea"/>
              <a:cs typeface="+mn-ea"/>
              <a:sym typeface="+mn-lt"/>
            </a:endParaRPr>
          </a:p>
        </p:txBody>
      </p:sp>
      <p:sp>
        <p:nvSpPr>
          <p:cNvPr id="30" name="矩形 29">
            <a:extLst>
              <a:ext uri="{FF2B5EF4-FFF2-40B4-BE49-F238E27FC236}">
                <a16:creationId xmlns:a16="http://schemas.microsoft.com/office/drawing/2014/main" id="{78C8566F-0081-4407-A408-B821FC5014C8}"/>
              </a:ext>
            </a:extLst>
          </p:cNvPr>
          <p:cNvSpPr/>
          <p:nvPr/>
        </p:nvSpPr>
        <p:spPr>
          <a:xfrm>
            <a:off x="718386" y="5615854"/>
            <a:ext cx="392159" cy="735657"/>
          </a:xfrm>
          <a:prstGeom prst="rect">
            <a:avLst/>
          </a:prstGeom>
          <a:gradFill flip="none" rotWithShape="1">
            <a:gsLst>
              <a:gs pos="0">
                <a:schemeClr val="accent3">
                  <a:lumMod val="40000"/>
                  <a:lumOff val="60000"/>
                </a:schemeClr>
              </a:gs>
              <a:gs pos="37000">
                <a:schemeClr val="accent3">
                  <a:lumMod val="75000"/>
                </a:schemeClr>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n-ea"/>
                <a:cs typeface="+mn-ea"/>
                <a:sym typeface="+mn-lt"/>
              </a:rPr>
              <a:t>渠道</a:t>
            </a:r>
            <a:endParaRPr lang="ca-ES" sz="1600" b="1" dirty="0">
              <a:latin typeface="+mn-ea"/>
              <a:cs typeface="+mn-ea"/>
              <a:sym typeface="+mn-lt"/>
            </a:endParaRPr>
          </a:p>
        </p:txBody>
      </p:sp>
      <p:sp>
        <p:nvSpPr>
          <p:cNvPr id="31" name="文本框 30">
            <a:extLst>
              <a:ext uri="{FF2B5EF4-FFF2-40B4-BE49-F238E27FC236}">
                <a16:creationId xmlns:a16="http://schemas.microsoft.com/office/drawing/2014/main" id="{21800233-4BFF-44E0-9AF0-48B582A6530D}"/>
              </a:ext>
            </a:extLst>
          </p:cNvPr>
          <p:cNvSpPr txBox="1"/>
          <p:nvPr/>
        </p:nvSpPr>
        <p:spPr>
          <a:xfrm>
            <a:off x="2103025" y="3011819"/>
            <a:ext cx="1092688" cy="1194259"/>
          </a:xfrm>
          <a:prstGeom prst="rect">
            <a:avLst/>
          </a:prstGeom>
          <a:solidFill>
            <a:schemeClr val="bg1">
              <a:alpha val="75000"/>
            </a:schemeClr>
          </a:solidFill>
          <a:ln w="3175">
            <a:solidFill>
              <a:schemeClr val="accent1"/>
            </a:solidFill>
          </a:ln>
        </p:spPr>
        <p:txBody>
          <a:bodyPr wrap="square" lIns="72000" tIns="36000" rIns="72000" bIns="36000" rtlCol="0">
            <a:noAutofit/>
          </a:bodyPr>
          <a:lstStyle/>
          <a:p>
            <a:pPr>
              <a:buClr>
                <a:srgbClr val="2D97C8"/>
              </a:buClr>
            </a:pPr>
            <a:r>
              <a:rPr lang="zh-CN" altLang="en-US" sz="1400" b="1" dirty="0">
                <a:solidFill>
                  <a:schemeClr val="accent1"/>
                </a:solidFill>
                <a:latin typeface="+mn-ea"/>
                <a:cs typeface="+mn-ea"/>
                <a:sym typeface="+mn-lt"/>
              </a:rPr>
              <a:t>兴趣：</a:t>
            </a:r>
            <a:r>
              <a:rPr lang="zh-CN" altLang="en-US" sz="1200" dirty="0">
                <a:latin typeface="+mn-ea"/>
                <a:cs typeface="+mn-ea"/>
                <a:sym typeface="+mn-lt"/>
              </a:rPr>
              <a:t>发现千岛湖水源洁净的典型性和意义，对自然体验</a:t>
            </a:r>
            <a:r>
              <a:rPr lang="en-US" altLang="zh-CN" sz="1200" dirty="0">
                <a:latin typeface="+mn-ea"/>
                <a:cs typeface="+mn-ea"/>
                <a:sym typeface="+mn-lt"/>
              </a:rPr>
              <a:t>/</a:t>
            </a:r>
            <a:r>
              <a:rPr lang="zh-CN" altLang="en-US" sz="1200" dirty="0">
                <a:latin typeface="+mn-ea"/>
                <a:cs typeface="+mn-ea"/>
                <a:sym typeface="+mn-lt"/>
              </a:rPr>
              <a:t>生态旅游产生兴趣</a:t>
            </a:r>
            <a:endParaRPr lang="en-US" altLang="zh-CN" sz="1200" dirty="0">
              <a:latin typeface="+mn-ea"/>
              <a:cs typeface="+mn-ea"/>
              <a:sym typeface="+mn-lt"/>
            </a:endParaRPr>
          </a:p>
        </p:txBody>
      </p:sp>
      <p:sp>
        <p:nvSpPr>
          <p:cNvPr id="32" name="文本框 31">
            <a:extLst>
              <a:ext uri="{FF2B5EF4-FFF2-40B4-BE49-F238E27FC236}">
                <a16:creationId xmlns:a16="http://schemas.microsoft.com/office/drawing/2014/main" id="{B51CB67D-10EA-4688-A932-58315E61CD96}"/>
              </a:ext>
            </a:extLst>
          </p:cNvPr>
          <p:cNvSpPr txBox="1"/>
          <p:nvPr/>
        </p:nvSpPr>
        <p:spPr>
          <a:xfrm>
            <a:off x="1174316" y="3167953"/>
            <a:ext cx="878746" cy="1213261"/>
          </a:xfrm>
          <a:prstGeom prst="rect">
            <a:avLst/>
          </a:prstGeom>
          <a:solidFill>
            <a:schemeClr val="bg1">
              <a:alpha val="75000"/>
            </a:schemeClr>
          </a:solidFill>
          <a:ln w="3175">
            <a:solidFill>
              <a:schemeClr val="tx1">
                <a:lumMod val="65000"/>
                <a:lumOff val="35000"/>
              </a:schemeClr>
            </a:solidFill>
          </a:ln>
        </p:spPr>
        <p:txBody>
          <a:bodyPr wrap="square" rtlCol="0">
            <a:noAutofit/>
          </a:bodyPr>
          <a:lstStyle/>
          <a:p>
            <a:pPr>
              <a:buClr>
                <a:srgbClr val="2D97C8"/>
              </a:buClr>
            </a:pPr>
            <a:r>
              <a:rPr lang="zh-CN" altLang="en-US" sz="1400" b="1" dirty="0">
                <a:solidFill>
                  <a:schemeClr val="tx1">
                    <a:lumMod val="65000"/>
                    <a:lumOff val="35000"/>
                  </a:schemeClr>
                </a:solidFill>
                <a:latin typeface="+mn-ea"/>
                <a:cs typeface="+mn-ea"/>
                <a:sym typeface="+mn-lt"/>
              </a:rPr>
              <a:t>困惑：</a:t>
            </a:r>
            <a:r>
              <a:rPr lang="zh-CN" altLang="en-US" sz="1200" dirty="0">
                <a:solidFill>
                  <a:schemeClr val="tx1">
                    <a:lumMod val="65000"/>
                    <a:lumOff val="35000"/>
                  </a:schemeClr>
                </a:solidFill>
                <a:latin typeface="+mn-ea"/>
                <a:cs typeface="+mn-ea"/>
                <a:sym typeface="+mn-lt"/>
              </a:rPr>
              <a:t>对旅游安排迷茫，没有挖掘到千岛湖的环境意义</a:t>
            </a:r>
            <a:endParaRPr lang="en-US" altLang="zh-CN" sz="1200" dirty="0">
              <a:solidFill>
                <a:schemeClr val="tx1">
                  <a:lumMod val="65000"/>
                  <a:lumOff val="35000"/>
                </a:schemeClr>
              </a:solidFill>
              <a:latin typeface="+mn-ea"/>
              <a:cs typeface="+mn-ea"/>
              <a:sym typeface="+mn-lt"/>
            </a:endParaRPr>
          </a:p>
        </p:txBody>
      </p:sp>
      <p:sp>
        <p:nvSpPr>
          <p:cNvPr id="38" name="文本框 37">
            <a:extLst>
              <a:ext uri="{FF2B5EF4-FFF2-40B4-BE49-F238E27FC236}">
                <a16:creationId xmlns:a16="http://schemas.microsoft.com/office/drawing/2014/main" id="{4C0E2D30-67B7-4C90-83E9-E84EDE858B21}"/>
              </a:ext>
            </a:extLst>
          </p:cNvPr>
          <p:cNvSpPr txBox="1"/>
          <p:nvPr/>
        </p:nvSpPr>
        <p:spPr>
          <a:xfrm>
            <a:off x="1174444" y="4537241"/>
            <a:ext cx="2021397" cy="1015663"/>
          </a:xfrm>
          <a:prstGeom prst="rect">
            <a:avLst/>
          </a:prstGeom>
          <a:noFill/>
        </p:spPr>
        <p:txBody>
          <a:bodyPr wrap="square" rtlCol="0">
            <a:spAutoFit/>
          </a:bodyPr>
          <a:lstStyle/>
          <a:p>
            <a:pPr algn="just">
              <a:buClr>
                <a:srgbClr val="2D97C8"/>
              </a:buClr>
            </a:pPr>
            <a:r>
              <a:rPr lang="zh-CN" altLang="en-US" sz="1200" dirty="0">
                <a:latin typeface="+mn-ea"/>
                <a:cs typeface="+mn-ea"/>
                <a:sym typeface="+mn-lt"/>
              </a:rPr>
              <a:t>聚焦青少年家庭和年轻新潮人群，通过公益教育帮助旅客理解千岛湖优质水源的价值，激发潜在茶园游或自然体验需求</a:t>
            </a:r>
            <a:endParaRPr lang="en-US" altLang="zh-CN" sz="1200" dirty="0">
              <a:latin typeface="+mn-ea"/>
              <a:cs typeface="+mn-ea"/>
              <a:sym typeface="+mn-lt"/>
            </a:endParaRPr>
          </a:p>
        </p:txBody>
      </p:sp>
      <p:sp>
        <p:nvSpPr>
          <p:cNvPr id="39" name="矩形 38">
            <a:extLst>
              <a:ext uri="{FF2B5EF4-FFF2-40B4-BE49-F238E27FC236}">
                <a16:creationId xmlns:a16="http://schemas.microsoft.com/office/drawing/2014/main" id="{C1756203-96EE-49FD-94BE-77A1EFA192D5}"/>
              </a:ext>
            </a:extLst>
          </p:cNvPr>
          <p:cNvSpPr/>
          <p:nvPr/>
        </p:nvSpPr>
        <p:spPr>
          <a:xfrm>
            <a:off x="4511376" y="2365117"/>
            <a:ext cx="1014818" cy="1745061"/>
          </a:xfrm>
          <a:prstGeom prst="rect">
            <a:avLst/>
          </a:prstGeom>
          <a:solidFill>
            <a:schemeClr val="bg1">
              <a:alpha val="7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oAutofit/>
          </a:bodyPr>
          <a:lstStyle/>
          <a:p>
            <a:pPr>
              <a:buClr>
                <a:srgbClr val="2EA9DF"/>
              </a:buClr>
            </a:pPr>
            <a:r>
              <a:rPr lang="zh-CN" altLang="en-US" sz="1400" b="1" dirty="0">
                <a:solidFill>
                  <a:schemeClr val="accent1"/>
                </a:solidFill>
                <a:latin typeface="+mn-ea"/>
                <a:cs typeface="+mn-ea"/>
                <a:sym typeface="+mn-lt"/>
              </a:rPr>
              <a:t>信任：</a:t>
            </a:r>
            <a:r>
              <a:rPr lang="zh-CN" altLang="en-US" sz="1200" dirty="0">
                <a:solidFill>
                  <a:schemeClr val="tx1"/>
                </a:solidFill>
                <a:latin typeface="+mn-ea"/>
                <a:cs typeface="+mn-ea"/>
                <a:sym typeface="+mn-lt"/>
              </a:rPr>
              <a:t>意识到千岛湖水基金是水源保护领域优质的公益机构，对相关农产品和体验服务初步产生信任感</a:t>
            </a:r>
          </a:p>
        </p:txBody>
      </p:sp>
      <p:sp>
        <p:nvSpPr>
          <p:cNvPr id="43" name="矩形 42">
            <a:extLst>
              <a:ext uri="{FF2B5EF4-FFF2-40B4-BE49-F238E27FC236}">
                <a16:creationId xmlns:a16="http://schemas.microsoft.com/office/drawing/2014/main" id="{2401E083-08F4-4DF3-85D7-09184D50CC68}"/>
              </a:ext>
            </a:extLst>
          </p:cNvPr>
          <p:cNvSpPr/>
          <p:nvPr/>
        </p:nvSpPr>
        <p:spPr>
          <a:xfrm>
            <a:off x="3252548" y="3071107"/>
            <a:ext cx="1212253" cy="1097417"/>
          </a:xfrm>
          <a:prstGeom prst="rect">
            <a:avLst/>
          </a:prstGeom>
          <a:solidFill>
            <a:schemeClr val="bg1">
              <a:alpha val="75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oAutofit/>
          </a:bodyPr>
          <a:lstStyle/>
          <a:p>
            <a:pPr>
              <a:buClr>
                <a:srgbClr val="2EA9DF"/>
              </a:buClr>
            </a:pPr>
            <a:r>
              <a:rPr lang="zh-CN" altLang="en-US" sz="1400" b="1" dirty="0">
                <a:solidFill>
                  <a:schemeClr val="tx1">
                    <a:lumMod val="65000"/>
                    <a:lumOff val="35000"/>
                  </a:schemeClr>
                </a:solidFill>
                <a:latin typeface="+mn-ea"/>
                <a:cs typeface="+mn-ea"/>
                <a:sym typeface="+mn-lt"/>
              </a:rPr>
              <a:t>迷茫</a:t>
            </a:r>
            <a:r>
              <a:rPr lang="en-US" altLang="zh-CN" sz="1400" b="1" dirty="0">
                <a:solidFill>
                  <a:schemeClr val="tx1">
                    <a:lumMod val="65000"/>
                    <a:lumOff val="35000"/>
                  </a:schemeClr>
                </a:solidFill>
                <a:latin typeface="+mn-ea"/>
                <a:cs typeface="+mn-ea"/>
                <a:sym typeface="+mn-lt"/>
              </a:rPr>
              <a:t>/</a:t>
            </a:r>
            <a:r>
              <a:rPr lang="zh-CN" altLang="en-US" sz="1400" b="1" dirty="0">
                <a:solidFill>
                  <a:schemeClr val="tx1">
                    <a:lumMod val="65000"/>
                    <a:lumOff val="35000"/>
                  </a:schemeClr>
                </a:solidFill>
                <a:latin typeface="+mn-ea"/>
                <a:cs typeface="+mn-ea"/>
                <a:sym typeface="+mn-lt"/>
              </a:rPr>
              <a:t>放弃：</a:t>
            </a:r>
            <a:r>
              <a:rPr lang="zh-CN" altLang="en-US" sz="1200" dirty="0">
                <a:solidFill>
                  <a:schemeClr val="tx1">
                    <a:lumMod val="65000"/>
                    <a:lumOff val="35000"/>
                  </a:schemeClr>
                </a:solidFill>
                <a:latin typeface="+mn-ea"/>
                <a:cs typeface="+mn-ea"/>
                <a:sym typeface="+mn-lt"/>
              </a:rPr>
              <a:t>被大量素质教育商业机构迷惑，对选择合适的公益机构无从下手</a:t>
            </a:r>
          </a:p>
        </p:txBody>
      </p:sp>
      <p:sp>
        <p:nvSpPr>
          <p:cNvPr id="68" name="矩形 67">
            <a:extLst>
              <a:ext uri="{FF2B5EF4-FFF2-40B4-BE49-F238E27FC236}">
                <a16:creationId xmlns:a16="http://schemas.microsoft.com/office/drawing/2014/main" id="{4E7CF34A-B842-443B-9F90-A874DAD86FFA}"/>
              </a:ext>
            </a:extLst>
          </p:cNvPr>
          <p:cNvSpPr/>
          <p:nvPr/>
        </p:nvSpPr>
        <p:spPr>
          <a:xfrm>
            <a:off x="6849432" y="1948363"/>
            <a:ext cx="1819162" cy="1388934"/>
          </a:xfrm>
          <a:prstGeom prst="rect">
            <a:avLst/>
          </a:prstGeom>
          <a:solidFill>
            <a:schemeClr val="bg1">
              <a:alpha val="7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oAutofit/>
          </a:bodyPr>
          <a:lstStyle/>
          <a:p>
            <a:pPr>
              <a:buClr>
                <a:srgbClr val="2EA9DF"/>
              </a:buClr>
            </a:pPr>
            <a:r>
              <a:rPr lang="zh-CN" altLang="en-US" sz="1400" b="1" dirty="0">
                <a:solidFill>
                  <a:schemeClr val="accent1"/>
                </a:solidFill>
                <a:latin typeface="+mn-ea"/>
                <a:cs typeface="+mn-ea"/>
                <a:sym typeface="+mn-lt"/>
              </a:rPr>
              <a:t>付费：</a:t>
            </a:r>
            <a:r>
              <a:rPr lang="zh-CN" altLang="en-US" sz="1200" dirty="0">
                <a:solidFill>
                  <a:schemeClr val="tx1"/>
                </a:solidFill>
                <a:latin typeface="+mn-ea"/>
                <a:cs typeface="+mn-ea"/>
                <a:sym typeface="+mn-lt"/>
              </a:rPr>
              <a:t>安排了自然体验的行程，以家庭或个人单位参加水基金的自然教育课程；或安排了茶园游</a:t>
            </a:r>
            <a:r>
              <a:rPr lang="en-US" altLang="zh-CN" sz="1200" dirty="0">
                <a:solidFill>
                  <a:schemeClr val="tx1"/>
                </a:solidFill>
                <a:latin typeface="+mn-ea"/>
                <a:cs typeface="+mn-ea"/>
                <a:sym typeface="+mn-lt"/>
              </a:rPr>
              <a:t>/</a:t>
            </a:r>
            <a:r>
              <a:rPr lang="zh-CN" altLang="en-US" sz="1200" dirty="0">
                <a:solidFill>
                  <a:schemeClr val="tx1"/>
                </a:solidFill>
                <a:latin typeface="+mn-ea"/>
                <a:cs typeface="+mn-ea"/>
                <a:sym typeface="+mn-lt"/>
              </a:rPr>
              <a:t>生态游的行程，游玩后购买了水基金旗下农产品或周边产品</a:t>
            </a:r>
          </a:p>
        </p:txBody>
      </p:sp>
      <p:sp>
        <p:nvSpPr>
          <p:cNvPr id="69" name="矩形 68">
            <a:extLst>
              <a:ext uri="{FF2B5EF4-FFF2-40B4-BE49-F238E27FC236}">
                <a16:creationId xmlns:a16="http://schemas.microsoft.com/office/drawing/2014/main" id="{5D982810-8B34-4248-95B8-3EB0E9D95D77}"/>
              </a:ext>
            </a:extLst>
          </p:cNvPr>
          <p:cNvSpPr/>
          <p:nvPr/>
        </p:nvSpPr>
        <p:spPr>
          <a:xfrm>
            <a:off x="6846384" y="3375013"/>
            <a:ext cx="1822210" cy="836431"/>
          </a:xfrm>
          <a:prstGeom prst="rect">
            <a:avLst/>
          </a:prstGeom>
          <a:solidFill>
            <a:schemeClr val="bg1">
              <a:alpha val="7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oAutofit/>
          </a:bodyPr>
          <a:lstStyle/>
          <a:p>
            <a:pPr>
              <a:buClr>
                <a:srgbClr val="2EA9DF"/>
              </a:buClr>
            </a:pPr>
            <a:r>
              <a:rPr lang="zh-CN" altLang="en-US" sz="1400" b="1" dirty="0">
                <a:solidFill>
                  <a:schemeClr val="accent1"/>
                </a:solidFill>
                <a:latin typeface="+mn-ea"/>
                <a:cs typeface="+mn-ea"/>
                <a:sym typeface="+mn-lt"/>
              </a:rPr>
              <a:t>兴趣：</a:t>
            </a:r>
            <a:r>
              <a:rPr lang="zh-CN" altLang="en-US" sz="1200" dirty="0">
                <a:solidFill>
                  <a:schemeClr val="tx1"/>
                </a:solidFill>
                <a:latin typeface="+mn-ea"/>
                <a:cs typeface="+mn-ea"/>
                <a:sym typeface="+mn-lt"/>
              </a:rPr>
              <a:t>在旅行过程中了解了水基金的存在，成为潜在消费者或潜在志愿者，但没有产生实际购买行为</a:t>
            </a:r>
          </a:p>
        </p:txBody>
      </p:sp>
      <p:sp>
        <p:nvSpPr>
          <p:cNvPr id="89" name="矩形 88">
            <a:extLst>
              <a:ext uri="{FF2B5EF4-FFF2-40B4-BE49-F238E27FC236}">
                <a16:creationId xmlns:a16="http://schemas.microsoft.com/office/drawing/2014/main" id="{F0157EA1-975D-4658-A9DE-FFB6A017CCF2}"/>
              </a:ext>
            </a:extLst>
          </p:cNvPr>
          <p:cNvSpPr/>
          <p:nvPr/>
        </p:nvSpPr>
        <p:spPr>
          <a:xfrm>
            <a:off x="9781468" y="1605695"/>
            <a:ext cx="1990073" cy="1778640"/>
          </a:xfrm>
          <a:prstGeom prst="rect">
            <a:avLst/>
          </a:prstGeom>
          <a:solidFill>
            <a:schemeClr val="bg1">
              <a:alpha val="7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oAutofit/>
          </a:bodyPr>
          <a:lstStyle/>
          <a:p>
            <a:pPr algn="just">
              <a:buClr>
                <a:srgbClr val="2D97C8"/>
              </a:buClr>
            </a:pPr>
            <a:r>
              <a:rPr lang="zh-CN" altLang="en-US" sz="1400" b="1" dirty="0">
                <a:solidFill>
                  <a:schemeClr val="accent1"/>
                </a:solidFill>
                <a:latin typeface="+mn-ea"/>
                <a:cs typeface="+mn-ea"/>
                <a:sym typeface="+mn-lt"/>
              </a:rPr>
              <a:t>非常满意：</a:t>
            </a:r>
            <a:r>
              <a:rPr lang="zh-CN" altLang="en-US" sz="1200" dirty="0">
                <a:solidFill>
                  <a:schemeClr val="tx1"/>
                </a:solidFill>
                <a:latin typeface="+mn-ea"/>
                <a:cs typeface="+mn-ea"/>
                <a:sym typeface="+mn-lt"/>
              </a:rPr>
              <a:t>推荐</a:t>
            </a:r>
            <a:r>
              <a:rPr lang="en-US" altLang="zh-CN" sz="1200" dirty="0">
                <a:solidFill>
                  <a:schemeClr val="tx1"/>
                </a:solidFill>
                <a:latin typeface="+mn-ea"/>
                <a:cs typeface="+mn-ea"/>
                <a:sym typeface="+mn-lt"/>
              </a:rPr>
              <a:t>——</a:t>
            </a:r>
            <a:r>
              <a:rPr lang="zh-CN" altLang="en-US" sz="1200" dirty="0">
                <a:solidFill>
                  <a:schemeClr val="tx1"/>
                </a:solidFill>
                <a:latin typeface="+mn-ea"/>
                <a:cs typeface="+mn-ea"/>
                <a:sym typeface="+mn-lt"/>
              </a:rPr>
              <a:t>在社交媒体分享或聊及产品</a:t>
            </a:r>
            <a:r>
              <a:rPr lang="en-US" altLang="zh-CN" sz="1200" dirty="0">
                <a:solidFill>
                  <a:schemeClr val="tx1"/>
                </a:solidFill>
                <a:latin typeface="+mn-ea"/>
                <a:cs typeface="+mn-ea"/>
                <a:sym typeface="+mn-lt"/>
              </a:rPr>
              <a:t>/</a:t>
            </a:r>
            <a:r>
              <a:rPr lang="zh-CN" altLang="en-US" sz="1200" dirty="0">
                <a:solidFill>
                  <a:schemeClr val="tx1"/>
                </a:solidFill>
                <a:latin typeface="+mn-ea"/>
                <a:cs typeface="+mn-ea"/>
                <a:sym typeface="+mn-lt"/>
              </a:rPr>
              <a:t>服务体验；赠送购买的产品；写好评</a:t>
            </a:r>
            <a:r>
              <a:rPr lang="en-US" altLang="zh-CN" sz="1200" dirty="0">
                <a:solidFill>
                  <a:schemeClr val="tx1"/>
                </a:solidFill>
                <a:latin typeface="+mn-ea"/>
                <a:cs typeface="+mn-ea"/>
                <a:sym typeface="+mn-lt"/>
              </a:rPr>
              <a:t>/</a:t>
            </a:r>
            <a:r>
              <a:rPr lang="zh-CN" altLang="en-US" sz="1200" dirty="0">
                <a:solidFill>
                  <a:schemeClr val="tx1"/>
                </a:solidFill>
                <a:latin typeface="+mn-ea"/>
                <a:cs typeface="+mn-ea"/>
                <a:sym typeface="+mn-lt"/>
              </a:rPr>
              <a:t>攻略</a:t>
            </a:r>
            <a:endParaRPr lang="en-US" altLang="zh-CN" sz="1200" dirty="0">
              <a:solidFill>
                <a:schemeClr val="tx1"/>
              </a:solidFill>
              <a:latin typeface="+mn-ea"/>
              <a:cs typeface="+mn-ea"/>
              <a:sym typeface="+mn-lt"/>
            </a:endParaRPr>
          </a:p>
          <a:p>
            <a:pPr algn="just">
              <a:buClr>
                <a:srgbClr val="2D97C8"/>
              </a:buClr>
            </a:pPr>
            <a:r>
              <a:rPr lang="zh-CN" altLang="en-US" sz="1400" b="1" dirty="0">
                <a:solidFill>
                  <a:schemeClr val="accent1"/>
                </a:solidFill>
                <a:latin typeface="+mn-ea"/>
                <a:cs typeface="+mn-ea"/>
                <a:sym typeface="+mn-lt"/>
              </a:rPr>
              <a:t>非常满意：</a:t>
            </a:r>
            <a:r>
              <a:rPr lang="zh-CN" altLang="en-US" sz="1200" dirty="0">
                <a:solidFill>
                  <a:schemeClr val="tx1"/>
                </a:solidFill>
                <a:latin typeface="+mn-ea"/>
                <a:cs typeface="+mn-ea"/>
                <a:sym typeface="+mn-lt"/>
              </a:rPr>
              <a:t>复购</a:t>
            </a:r>
            <a:r>
              <a:rPr lang="en-US" altLang="zh-CN" sz="1200" dirty="0">
                <a:solidFill>
                  <a:schemeClr val="tx1"/>
                </a:solidFill>
                <a:latin typeface="+mn-ea"/>
                <a:cs typeface="+mn-ea"/>
                <a:sym typeface="+mn-lt"/>
              </a:rPr>
              <a:t>——</a:t>
            </a:r>
            <a:r>
              <a:rPr lang="zh-CN" altLang="en-US" sz="1200" dirty="0">
                <a:solidFill>
                  <a:schemeClr val="tx1"/>
                </a:solidFill>
                <a:latin typeface="+mn-ea"/>
                <a:cs typeface="+mn-ea"/>
                <a:sym typeface="+mn-lt"/>
              </a:rPr>
              <a:t>旅行后通过线上等渠道继续购买水基金产品；对水基金冠名产或附加产品产生好感，愿意购买</a:t>
            </a:r>
            <a:endParaRPr lang="en-US" altLang="zh-CN" sz="1200" dirty="0">
              <a:solidFill>
                <a:schemeClr val="tx1"/>
              </a:solidFill>
              <a:latin typeface="+mn-ea"/>
              <a:cs typeface="+mn-ea"/>
              <a:sym typeface="+mn-lt"/>
            </a:endParaRPr>
          </a:p>
        </p:txBody>
      </p:sp>
      <p:sp>
        <p:nvSpPr>
          <p:cNvPr id="93" name="矩形 92">
            <a:extLst>
              <a:ext uri="{FF2B5EF4-FFF2-40B4-BE49-F238E27FC236}">
                <a16:creationId xmlns:a16="http://schemas.microsoft.com/office/drawing/2014/main" id="{7C612C3B-A767-49D7-94C2-0FD2A2F6F216}"/>
              </a:ext>
            </a:extLst>
          </p:cNvPr>
          <p:cNvSpPr/>
          <p:nvPr/>
        </p:nvSpPr>
        <p:spPr>
          <a:xfrm>
            <a:off x="8726544" y="2125357"/>
            <a:ext cx="1008349" cy="1422007"/>
          </a:xfrm>
          <a:prstGeom prst="rect">
            <a:avLst/>
          </a:prstGeom>
          <a:solidFill>
            <a:schemeClr val="bg1">
              <a:alpha val="75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oAutofit/>
          </a:bodyPr>
          <a:lstStyle/>
          <a:p>
            <a:pPr>
              <a:buClr>
                <a:srgbClr val="2EA9DF"/>
              </a:buClr>
            </a:pPr>
            <a:r>
              <a:rPr lang="zh-CN" altLang="en-US" sz="1400" b="1" dirty="0">
                <a:solidFill>
                  <a:schemeClr val="tx1">
                    <a:lumMod val="65000"/>
                    <a:lumOff val="35000"/>
                  </a:schemeClr>
                </a:solidFill>
                <a:latin typeface="+mn-ea"/>
                <a:cs typeface="+mn-ea"/>
                <a:sym typeface="+mn-lt"/>
              </a:rPr>
              <a:t>无感：</a:t>
            </a:r>
            <a:r>
              <a:rPr lang="zh-CN" altLang="en-US" sz="1200" dirty="0">
                <a:solidFill>
                  <a:schemeClr val="tx1">
                    <a:lumMod val="65000"/>
                    <a:lumOff val="35000"/>
                  </a:schemeClr>
                </a:solidFill>
                <a:latin typeface="+mn-ea"/>
                <a:cs typeface="+mn-ea"/>
                <a:sym typeface="+mn-lt"/>
              </a:rPr>
              <a:t>被亲人朋友问及时会给出好评，但没有足够的动力主动分享或发布好评</a:t>
            </a:r>
          </a:p>
        </p:txBody>
      </p:sp>
      <p:sp>
        <p:nvSpPr>
          <p:cNvPr id="114" name="文本框 113">
            <a:extLst>
              <a:ext uri="{FF2B5EF4-FFF2-40B4-BE49-F238E27FC236}">
                <a16:creationId xmlns:a16="http://schemas.microsoft.com/office/drawing/2014/main" id="{F932B102-DCCE-4369-90B9-DDCD30B42570}"/>
              </a:ext>
            </a:extLst>
          </p:cNvPr>
          <p:cNvSpPr txBox="1"/>
          <p:nvPr/>
        </p:nvSpPr>
        <p:spPr>
          <a:xfrm>
            <a:off x="3399758" y="4629574"/>
            <a:ext cx="2082894" cy="830997"/>
          </a:xfrm>
          <a:prstGeom prst="rect">
            <a:avLst/>
          </a:prstGeom>
          <a:noFill/>
        </p:spPr>
        <p:txBody>
          <a:bodyPr wrap="square" rtlCol="0">
            <a:spAutoFit/>
          </a:bodyPr>
          <a:lstStyle/>
          <a:p>
            <a:pPr algn="just">
              <a:buClr>
                <a:srgbClr val="2D97C8"/>
              </a:buClr>
            </a:pPr>
            <a:r>
              <a:rPr lang="zh-CN" altLang="en-US" sz="1200" dirty="0">
                <a:latin typeface="+mn-ea"/>
                <a:cs typeface="+mn-ea"/>
                <a:sym typeface="+mn-lt"/>
              </a:rPr>
              <a:t>树立业界标杆形象，多渠道触达游客宣传环保和公益意识、介绍产品服务，初步带给旅客好感</a:t>
            </a:r>
            <a:endParaRPr lang="en-US" altLang="zh-CN" sz="1200" dirty="0">
              <a:latin typeface="+mn-ea"/>
              <a:cs typeface="+mn-ea"/>
              <a:sym typeface="+mn-lt"/>
            </a:endParaRPr>
          </a:p>
        </p:txBody>
      </p:sp>
      <p:sp>
        <p:nvSpPr>
          <p:cNvPr id="128" name="文本框 127">
            <a:extLst>
              <a:ext uri="{FF2B5EF4-FFF2-40B4-BE49-F238E27FC236}">
                <a16:creationId xmlns:a16="http://schemas.microsoft.com/office/drawing/2014/main" id="{72C981F0-13D2-4354-A9DD-9A7B20C4B3B0}"/>
              </a:ext>
            </a:extLst>
          </p:cNvPr>
          <p:cNvSpPr txBox="1"/>
          <p:nvPr/>
        </p:nvSpPr>
        <p:spPr>
          <a:xfrm>
            <a:off x="5661605" y="5841476"/>
            <a:ext cx="2694176" cy="276999"/>
          </a:xfrm>
          <a:prstGeom prst="rect">
            <a:avLst/>
          </a:prstGeom>
          <a:noFill/>
        </p:spPr>
        <p:txBody>
          <a:bodyPr wrap="square" rtlCol="0">
            <a:spAutoFit/>
          </a:bodyPr>
          <a:lstStyle/>
          <a:p>
            <a:pPr marL="285750" indent="-285750" algn="just">
              <a:buClr>
                <a:srgbClr val="2D97C8"/>
              </a:buClr>
              <a:buFont typeface="Arial" panose="020B0604020202020204" pitchFamily="34" charset="0"/>
              <a:buChar char="•"/>
            </a:pPr>
            <a:r>
              <a:rPr lang="zh-CN" altLang="en-US" sz="1200" dirty="0">
                <a:latin typeface="+mn-ea"/>
                <a:cs typeface="+mn-ea"/>
                <a:sym typeface="+mn-lt"/>
              </a:rPr>
              <a:t>旅游目的地的线上线下营销传播</a:t>
            </a:r>
            <a:endParaRPr lang="en-US" altLang="zh-CN" sz="1200" dirty="0">
              <a:latin typeface="+mn-ea"/>
              <a:cs typeface="+mn-ea"/>
              <a:sym typeface="+mn-lt"/>
            </a:endParaRPr>
          </a:p>
        </p:txBody>
      </p:sp>
      <p:sp>
        <p:nvSpPr>
          <p:cNvPr id="130" name="矩形 129">
            <a:extLst>
              <a:ext uri="{FF2B5EF4-FFF2-40B4-BE49-F238E27FC236}">
                <a16:creationId xmlns:a16="http://schemas.microsoft.com/office/drawing/2014/main" id="{5C9FD223-E62D-4098-9A3B-E620B7F96008}"/>
              </a:ext>
            </a:extLst>
          </p:cNvPr>
          <p:cNvSpPr/>
          <p:nvPr/>
        </p:nvSpPr>
        <p:spPr>
          <a:xfrm>
            <a:off x="5584917" y="2750732"/>
            <a:ext cx="1212253" cy="1564645"/>
          </a:xfrm>
          <a:prstGeom prst="rect">
            <a:avLst/>
          </a:prstGeom>
          <a:solidFill>
            <a:schemeClr val="bg1">
              <a:alpha val="75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oAutofit/>
          </a:bodyPr>
          <a:lstStyle/>
          <a:p>
            <a:pPr>
              <a:buClr>
                <a:srgbClr val="2EA9DF"/>
              </a:buClr>
            </a:pPr>
            <a:r>
              <a:rPr lang="zh-CN" altLang="en-US" sz="1400" b="1" dirty="0">
                <a:solidFill>
                  <a:schemeClr val="tx1">
                    <a:lumMod val="65000"/>
                    <a:lumOff val="35000"/>
                  </a:schemeClr>
                </a:solidFill>
                <a:latin typeface="+mn-ea"/>
                <a:cs typeface="+mn-ea"/>
                <a:sym typeface="+mn-lt"/>
              </a:rPr>
              <a:t>否定：</a:t>
            </a:r>
            <a:r>
              <a:rPr lang="zh-CN" altLang="en-US" sz="1200" dirty="0">
                <a:solidFill>
                  <a:schemeClr val="tx1">
                    <a:lumMod val="65000"/>
                    <a:lumOff val="35000"/>
                  </a:schemeClr>
                </a:solidFill>
                <a:latin typeface="+mn-ea"/>
                <a:cs typeface="+mn-ea"/>
                <a:sym typeface="+mn-lt"/>
              </a:rPr>
              <a:t>认为自然教育</a:t>
            </a:r>
            <a:r>
              <a:rPr lang="en-US" altLang="zh-CN" sz="1200" dirty="0">
                <a:solidFill>
                  <a:schemeClr val="tx1">
                    <a:lumMod val="65000"/>
                    <a:lumOff val="35000"/>
                  </a:schemeClr>
                </a:solidFill>
                <a:latin typeface="+mn-ea"/>
                <a:cs typeface="+mn-ea"/>
                <a:sym typeface="+mn-lt"/>
              </a:rPr>
              <a:t>/</a:t>
            </a:r>
            <a:r>
              <a:rPr lang="zh-CN" altLang="en-US" sz="1200" dirty="0">
                <a:solidFill>
                  <a:schemeClr val="tx1">
                    <a:lumMod val="65000"/>
                    <a:lumOff val="35000"/>
                  </a:schemeClr>
                </a:solidFill>
                <a:latin typeface="+mn-ea"/>
                <a:cs typeface="+mn-ea"/>
                <a:sym typeface="+mn-lt"/>
              </a:rPr>
              <a:t>生态游不能带来良好旅行体验，不想将其纳入行程；因产品吸引力</a:t>
            </a:r>
            <a:r>
              <a:rPr lang="en-US" altLang="zh-CN" sz="1200" dirty="0">
                <a:solidFill>
                  <a:schemeClr val="tx1">
                    <a:lumMod val="65000"/>
                    <a:lumOff val="35000"/>
                  </a:schemeClr>
                </a:solidFill>
                <a:latin typeface="+mn-ea"/>
                <a:cs typeface="+mn-ea"/>
                <a:sym typeface="+mn-lt"/>
              </a:rPr>
              <a:t>/</a:t>
            </a:r>
            <a:r>
              <a:rPr lang="zh-CN" altLang="en-US" sz="1200" dirty="0">
                <a:solidFill>
                  <a:schemeClr val="tx1">
                    <a:lumMod val="65000"/>
                    <a:lumOff val="35000"/>
                  </a:schemeClr>
                </a:solidFill>
                <a:latin typeface="+mn-ea"/>
                <a:cs typeface="+mn-ea"/>
                <a:sym typeface="+mn-lt"/>
              </a:rPr>
              <a:t>价格等不愿购买水基金旗下产品</a:t>
            </a:r>
          </a:p>
        </p:txBody>
      </p:sp>
      <p:sp>
        <p:nvSpPr>
          <p:cNvPr id="132" name="文本框 131">
            <a:extLst>
              <a:ext uri="{FF2B5EF4-FFF2-40B4-BE49-F238E27FC236}">
                <a16:creationId xmlns:a16="http://schemas.microsoft.com/office/drawing/2014/main" id="{C9087111-94A8-4273-9BD4-8E57925155F1}"/>
              </a:ext>
            </a:extLst>
          </p:cNvPr>
          <p:cNvSpPr txBox="1"/>
          <p:nvPr/>
        </p:nvSpPr>
        <p:spPr>
          <a:xfrm>
            <a:off x="5763240" y="4721907"/>
            <a:ext cx="2711065" cy="646331"/>
          </a:xfrm>
          <a:prstGeom prst="rect">
            <a:avLst/>
          </a:prstGeom>
          <a:noFill/>
        </p:spPr>
        <p:txBody>
          <a:bodyPr wrap="square" rtlCol="0">
            <a:spAutoFit/>
          </a:bodyPr>
          <a:lstStyle/>
          <a:p>
            <a:pPr algn="just">
              <a:buClr>
                <a:srgbClr val="2D97C8"/>
              </a:buClr>
            </a:pPr>
            <a:r>
              <a:rPr lang="zh-CN" altLang="en-US" sz="1200" dirty="0">
                <a:latin typeface="+mn-ea"/>
                <a:cs typeface="+mn-ea"/>
                <a:sym typeface="+mn-lt"/>
              </a:rPr>
              <a:t>完善迭代自然教育服务和环保农产品，提升课程的趣味性，提高农产品或联名产品的新奇性，优化消费者体验</a:t>
            </a:r>
            <a:endParaRPr lang="en-US" altLang="zh-CN" sz="1200" dirty="0">
              <a:latin typeface="+mn-ea"/>
              <a:cs typeface="+mn-ea"/>
              <a:sym typeface="+mn-lt"/>
            </a:endParaRPr>
          </a:p>
        </p:txBody>
      </p:sp>
      <p:sp>
        <p:nvSpPr>
          <p:cNvPr id="143" name="文本框 142">
            <a:extLst>
              <a:ext uri="{FF2B5EF4-FFF2-40B4-BE49-F238E27FC236}">
                <a16:creationId xmlns:a16="http://schemas.microsoft.com/office/drawing/2014/main" id="{8E90391C-A253-4FC3-B1D4-D7E16B4A20CB}"/>
              </a:ext>
            </a:extLst>
          </p:cNvPr>
          <p:cNvSpPr txBox="1"/>
          <p:nvPr/>
        </p:nvSpPr>
        <p:spPr>
          <a:xfrm>
            <a:off x="8693643" y="4542115"/>
            <a:ext cx="3103260" cy="1015663"/>
          </a:xfrm>
          <a:prstGeom prst="rect">
            <a:avLst/>
          </a:prstGeom>
          <a:noFill/>
        </p:spPr>
        <p:txBody>
          <a:bodyPr wrap="square" rtlCol="0">
            <a:spAutoFit/>
          </a:bodyPr>
          <a:lstStyle/>
          <a:p>
            <a:pPr marL="171450" indent="-171450" algn="just">
              <a:buClr>
                <a:srgbClr val="2D97C8"/>
              </a:buClr>
              <a:buFont typeface="Arial" panose="020B0604020202020204" pitchFamily="34" charset="0"/>
              <a:buChar char="•"/>
            </a:pPr>
            <a:r>
              <a:rPr lang="zh-CN" altLang="en-US" sz="1200" dirty="0">
                <a:latin typeface="+mn-ea"/>
                <a:cs typeface="+mn-ea"/>
                <a:sym typeface="+mn-lt"/>
              </a:rPr>
              <a:t>激发口碑传播，通过课程认证</a:t>
            </a:r>
            <a:r>
              <a:rPr lang="en-US" altLang="zh-CN" sz="1200" dirty="0">
                <a:latin typeface="+mn-ea"/>
                <a:cs typeface="+mn-ea"/>
                <a:sym typeface="+mn-lt"/>
              </a:rPr>
              <a:t>/</a:t>
            </a:r>
            <a:r>
              <a:rPr lang="zh-CN" altLang="en-US" sz="1200" dirty="0">
                <a:latin typeface="+mn-ea"/>
                <a:cs typeface="+mn-ea"/>
                <a:sym typeface="+mn-lt"/>
              </a:rPr>
              <a:t>公益产品购买证明等方式给予消费者认同感，刺激消费者分享传播水基金产品服务；</a:t>
            </a:r>
            <a:endParaRPr lang="en-US" altLang="zh-CN" sz="1200" dirty="0">
              <a:latin typeface="+mn-ea"/>
              <a:cs typeface="+mn-ea"/>
              <a:sym typeface="+mn-lt"/>
            </a:endParaRPr>
          </a:p>
          <a:p>
            <a:pPr marL="171450" indent="-171450" algn="just">
              <a:buClr>
                <a:srgbClr val="2D97C8"/>
              </a:buClr>
              <a:buFont typeface="Arial" panose="020B0604020202020204" pitchFamily="34" charset="0"/>
              <a:buChar char="•"/>
            </a:pPr>
            <a:r>
              <a:rPr lang="zh-CN" altLang="en-US" sz="1200" dirty="0">
                <a:latin typeface="+mn-ea"/>
                <a:cs typeface="+mn-ea"/>
                <a:sym typeface="+mn-lt"/>
              </a:rPr>
              <a:t>完善产品销售网络，与企业在各地合作开展活动增加与消费者继续持续交互的场景</a:t>
            </a:r>
            <a:endParaRPr lang="en-US" altLang="zh-CN" sz="1200" dirty="0">
              <a:latin typeface="+mn-ea"/>
              <a:cs typeface="+mn-ea"/>
              <a:sym typeface="+mn-lt"/>
            </a:endParaRPr>
          </a:p>
        </p:txBody>
      </p:sp>
      <p:sp>
        <p:nvSpPr>
          <p:cNvPr id="144" name="文本框 143">
            <a:extLst>
              <a:ext uri="{FF2B5EF4-FFF2-40B4-BE49-F238E27FC236}">
                <a16:creationId xmlns:a16="http://schemas.microsoft.com/office/drawing/2014/main" id="{C76AAFC2-9895-4A7F-A1D2-0059C2B48B1A}"/>
              </a:ext>
            </a:extLst>
          </p:cNvPr>
          <p:cNvSpPr txBox="1"/>
          <p:nvPr/>
        </p:nvSpPr>
        <p:spPr>
          <a:xfrm>
            <a:off x="9153304" y="5749143"/>
            <a:ext cx="2603343" cy="461665"/>
          </a:xfrm>
          <a:prstGeom prst="rect">
            <a:avLst/>
          </a:prstGeom>
          <a:noFill/>
        </p:spPr>
        <p:txBody>
          <a:bodyPr wrap="square" rtlCol="0">
            <a:spAutoFit/>
          </a:bodyPr>
          <a:lstStyle/>
          <a:p>
            <a:pPr marL="285750" indent="-285750" algn="just">
              <a:buClr>
                <a:srgbClr val="2D97C8"/>
              </a:buClr>
              <a:buFont typeface="Arial" panose="020B0604020202020204" pitchFamily="34" charset="0"/>
              <a:buChar char="•"/>
            </a:pPr>
            <a:r>
              <a:rPr lang="en-US" altLang="zh-CN" sz="1200" dirty="0">
                <a:latin typeface="+mn-ea"/>
                <a:cs typeface="+mn-ea"/>
                <a:sym typeface="+mn-lt"/>
              </a:rPr>
              <a:t>UGC</a:t>
            </a:r>
            <a:r>
              <a:rPr lang="zh-CN" altLang="en-US" sz="1200" dirty="0">
                <a:latin typeface="+mn-ea"/>
                <a:cs typeface="+mn-ea"/>
                <a:sym typeface="+mn-lt"/>
              </a:rPr>
              <a:t>：私域</a:t>
            </a:r>
            <a:endParaRPr lang="en-US" altLang="zh-CN" sz="1200" dirty="0">
              <a:latin typeface="+mn-ea"/>
              <a:cs typeface="+mn-ea"/>
              <a:sym typeface="+mn-lt"/>
            </a:endParaRPr>
          </a:p>
          <a:p>
            <a:pPr marL="285750" indent="-285750" algn="just">
              <a:buClr>
                <a:srgbClr val="2D97C8"/>
              </a:buClr>
              <a:buFont typeface="Arial" panose="020B0604020202020204" pitchFamily="34" charset="0"/>
              <a:buChar char="•"/>
            </a:pPr>
            <a:r>
              <a:rPr lang="en-US" altLang="zh-CN" sz="1200" dirty="0">
                <a:latin typeface="+mn-ea"/>
                <a:cs typeface="+mn-ea"/>
                <a:sym typeface="+mn-lt"/>
              </a:rPr>
              <a:t>PGC</a:t>
            </a:r>
            <a:r>
              <a:rPr lang="zh-CN" altLang="en-US" sz="1200" dirty="0">
                <a:latin typeface="+mn-ea"/>
                <a:cs typeface="+mn-ea"/>
                <a:sym typeface="+mn-lt"/>
              </a:rPr>
              <a:t>：旅游类博主，垂类</a:t>
            </a:r>
            <a:r>
              <a:rPr lang="en-US" altLang="zh-CN" sz="1200" dirty="0">
                <a:latin typeface="+mn-ea"/>
                <a:cs typeface="+mn-ea"/>
                <a:sym typeface="+mn-lt"/>
              </a:rPr>
              <a:t>app</a:t>
            </a:r>
          </a:p>
        </p:txBody>
      </p:sp>
      <p:sp>
        <p:nvSpPr>
          <p:cNvPr id="15" name="箭头: 下 14">
            <a:extLst>
              <a:ext uri="{FF2B5EF4-FFF2-40B4-BE49-F238E27FC236}">
                <a16:creationId xmlns:a16="http://schemas.microsoft.com/office/drawing/2014/main" id="{322A298A-29A3-432A-A368-ABB0E83312E0}"/>
              </a:ext>
            </a:extLst>
          </p:cNvPr>
          <p:cNvSpPr/>
          <p:nvPr/>
        </p:nvSpPr>
        <p:spPr>
          <a:xfrm>
            <a:off x="1513388" y="4376468"/>
            <a:ext cx="144379" cy="17903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4" name="箭头: 下 83">
            <a:extLst>
              <a:ext uri="{FF2B5EF4-FFF2-40B4-BE49-F238E27FC236}">
                <a16:creationId xmlns:a16="http://schemas.microsoft.com/office/drawing/2014/main" id="{CDA1BF0C-E997-4630-ACD9-23D8F85B100B}"/>
              </a:ext>
            </a:extLst>
          </p:cNvPr>
          <p:cNvSpPr/>
          <p:nvPr/>
        </p:nvSpPr>
        <p:spPr>
          <a:xfrm rot="10800000">
            <a:off x="2577180" y="4237096"/>
            <a:ext cx="144379" cy="28955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5" name="箭头: 下 84">
            <a:extLst>
              <a:ext uri="{FF2B5EF4-FFF2-40B4-BE49-F238E27FC236}">
                <a16:creationId xmlns:a16="http://schemas.microsoft.com/office/drawing/2014/main" id="{1BDEDC2D-DD82-4121-B680-3372677647A9}"/>
              </a:ext>
            </a:extLst>
          </p:cNvPr>
          <p:cNvSpPr/>
          <p:nvPr/>
        </p:nvSpPr>
        <p:spPr>
          <a:xfrm>
            <a:off x="3786484" y="4184131"/>
            <a:ext cx="144379" cy="38378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6" name="箭头: 下 85">
            <a:extLst>
              <a:ext uri="{FF2B5EF4-FFF2-40B4-BE49-F238E27FC236}">
                <a16:creationId xmlns:a16="http://schemas.microsoft.com/office/drawing/2014/main" id="{B8A3797B-FD8D-49DE-945E-CDC7AA8FA943}"/>
              </a:ext>
            </a:extLst>
          </p:cNvPr>
          <p:cNvSpPr/>
          <p:nvPr/>
        </p:nvSpPr>
        <p:spPr>
          <a:xfrm rot="10800000">
            <a:off x="4911065" y="4096894"/>
            <a:ext cx="144379" cy="423931"/>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8" name="箭头: 下 87">
            <a:extLst>
              <a:ext uri="{FF2B5EF4-FFF2-40B4-BE49-F238E27FC236}">
                <a16:creationId xmlns:a16="http://schemas.microsoft.com/office/drawing/2014/main" id="{330FDB4C-F07F-440A-83BD-A5AC2FF6D048}"/>
              </a:ext>
            </a:extLst>
          </p:cNvPr>
          <p:cNvSpPr/>
          <p:nvPr/>
        </p:nvSpPr>
        <p:spPr>
          <a:xfrm>
            <a:off x="6120310" y="4328334"/>
            <a:ext cx="144379" cy="17903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0" name="箭头: 下 89">
            <a:extLst>
              <a:ext uri="{FF2B5EF4-FFF2-40B4-BE49-F238E27FC236}">
                <a16:creationId xmlns:a16="http://schemas.microsoft.com/office/drawing/2014/main" id="{3B438950-29BC-445D-B4BD-1661CD9CD6CB}"/>
              </a:ext>
            </a:extLst>
          </p:cNvPr>
          <p:cNvSpPr/>
          <p:nvPr/>
        </p:nvSpPr>
        <p:spPr>
          <a:xfrm rot="10800000">
            <a:off x="7685300" y="4230152"/>
            <a:ext cx="144379" cy="28955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1" name="箭头: 下 90">
            <a:extLst>
              <a:ext uri="{FF2B5EF4-FFF2-40B4-BE49-F238E27FC236}">
                <a16:creationId xmlns:a16="http://schemas.microsoft.com/office/drawing/2014/main" id="{429A2016-FAB5-4D38-BA23-874D82563FDC}"/>
              </a:ext>
            </a:extLst>
          </p:cNvPr>
          <p:cNvSpPr/>
          <p:nvPr/>
        </p:nvSpPr>
        <p:spPr>
          <a:xfrm>
            <a:off x="9167803" y="3557584"/>
            <a:ext cx="144379" cy="96060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2" name="箭头: 下 91">
            <a:extLst>
              <a:ext uri="{FF2B5EF4-FFF2-40B4-BE49-F238E27FC236}">
                <a16:creationId xmlns:a16="http://schemas.microsoft.com/office/drawing/2014/main" id="{480B6CFD-AB38-4981-95C6-B2E4B51F6450}"/>
              </a:ext>
            </a:extLst>
          </p:cNvPr>
          <p:cNvSpPr/>
          <p:nvPr/>
        </p:nvSpPr>
        <p:spPr>
          <a:xfrm rot="10800000">
            <a:off x="10704314" y="3417827"/>
            <a:ext cx="144379" cy="106723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6" name="文本框 105">
            <a:extLst>
              <a:ext uri="{FF2B5EF4-FFF2-40B4-BE49-F238E27FC236}">
                <a16:creationId xmlns:a16="http://schemas.microsoft.com/office/drawing/2014/main" id="{51A4B16F-9C02-44D6-9AC0-3B51B71DBEBA}"/>
              </a:ext>
            </a:extLst>
          </p:cNvPr>
          <p:cNvSpPr txBox="1"/>
          <p:nvPr/>
        </p:nvSpPr>
        <p:spPr>
          <a:xfrm>
            <a:off x="3511926" y="5656810"/>
            <a:ext cx="1954416" cy="646331"/>
          </a:xfrm>
          <a:prstGeom prst="rect">
            <a:avLst/>
          </a:prstGeom>
          <a:noFill/>
        </p:spPr>
        <p:txBody>
          <a:bodyPr wrap="square" rtlCol="0">
            <a:spAutoFit/>
          </a:bodyPr>
          <a:lstStyle/>
          <a:p>
            <a:pPr marL="171450" indent="-171450" algn="just">
              <a:buClr>
                <a:srgbClr val="2D97C8"/>
              </a:buClr>
              <a:buFont typeface="Arial" panose="020B0604020202020204" pitchFamily="34" charset="0"/>
              <a:buChar char="•"/>
            </a:pPr>
            <a:r>
              <a:rPr lang="zh-CN" altLang="en-US" sz="1200" dirty="0">
                <a:latin typeface="+mn-ea"/>
                <a:cs typeface="+mn-ea"/>
                <a:sym typeface="+mn-lt"/>
              </a:rPr>
              <a:t>政府媒体宣传</a:t>
            </a:r>
            <a:endParaRPr lang="en-US" altLang="zh-CN" sz="1200" dirty="0">
              <a:latin typeface="+mn-ea"/>
              <a:cs typeface="+mn-ea"/>
              <a:sym typeface="+mn-lt"/>
            </a:endParaRPr>
          </a:p>
          <a:p>
            <a:pPr marL="171450" indent="-171450" algn="just">
              <a:buClr>
                <a:srgbClr val="2D97C8"/>
              </a:buClr>
              <a:buFont typeface="Arial" panose="020B0604020202020204" pitchFamily="34" charset="0"/>
              <a:buChar char="•"/>
            </a:pPr>
            <a:r>
              <a:rPr lang="zh-CN" altLang="en-US" sz="1200" dirty="0">
                <a:latin typeface="+mn-ea"/>
                <a:cs typeface="+mn-ea"/>
                <a:sym typeface="+mn-lt"/>
              </a:rPr>
              <a:t>权威的旅游行业媒体</a:t>
            </a:r>
            <a:r>
              <a:rPr lang="en-US" altLang="zh-CN" sz="1200" dirty="0">
                <a:latin typeface="+mn-ea"/>
                <a:cs typeface="+mn-ea"/>
                <a:sym typeface="+mn-lt"/>
              </a:rPr>
              <a:t>/</a:t>
            </a:r>
            <a:r>
              <a:rPr lang="zh-CN" altLang="en-US" sz="1200" dirty="0">
                <a:latin typeface="+mn-ea"/>
                <a:cs typeface="+mn-ea"/>
                <a:sym typeface="+mn-lt"/>
              </a:rPr>
              <a:t>权威素质教育类自媒体</a:t>
            </a:r>
          </a:p>
        </p:txBody>
      </p:sp>
      <p:pic>
        <p:nvPicPr>
          <p:cNvPr id="107" name="图片 106">
            <a:extLst>
              <a:ext uri="{FF2B5EF4-FFF2-40B4-BE49-F238E27FC236}">
                <a16:creationId xmlns:a16="http://schemas.microsoft.com/office/drawing/2014/main" id="{67E8D170-6D17-431B-9494-FB20176056C3}"/>
              </a:ext>
            </a:extLst>
          </p:cNvPr>
          <p:cNvPicPr>
            <a:picLocks noChangeAspect="1"/>
          </p:cNvPicPr>
          <p:nvPr/>
        </p:nvPicPr>
        <p:blipFill>
          <a:blip r:embed="rId9"/>
          <a:stretch>
            <a:fillRect/>
          </a:stretch>
        </p:blipFill>
        <p:spPr>
          <a:xfrm>
            <a:off x="1095150" y="2918853"/>
            <a:ext cx="348411" cy="348411"/>
          </a:xfrm>
          <a:prstGeom prst="rect">
            <a:avLst/>
          </a:prstGeom>
        </p:spPr>
      </p:pic>
      <p:pic>
        <p:nvPicPr>
          <p:cNvPr id="108" name="图片 107">
            <a:extLst>
              <a:ext uri="{FF2B5EF4-FFF2-40B4-BE49-F238E27FC236}">
                <a16:creationId xmlns:a16="http://schemas.microsoft.com/office/drawing/2014/main" id="{4BC1ED4B-86E1-477A-93D3-9951D8840396}"/>
              </a:ext>
            </a:extLst>
          </p:cNvPr>
          <p:cNvPicPr>
            <a:picLocks noChangeAspect="1"/>
          </p:cNvPicPr>
          <p:nvPr/>
        </p:nvPicPr>
        <p:blipFill>
          <a:blip r:embed="rId10"/>
          <a:stretch>
            <a:fillRect/>
          </a:stretch>
        </p:blipFill>
        <p:spPr>
          <a:xfrm>
            <a:off x="1915312" y="2760058"/>
            <a:ext cx="396748" cy="396748"/>
          </a:xfrm>
          <a:prstGeom prst="rect">
            <a:avLst/>
          </a:prstGeom>
        </p:spPr>
      </p:pic>
      <p:pic>
        <p:nvPicPr>
          <p:cNvPr id="109" name="图片 108">
            <a:extLst>
              <a:ext uri="{FF2B5EF4-FFF2-40B4-BE49-F238E27FC236}">
                <a16:creationId xmlns:a16="http://schemas.microsoft.com/office/drawing/2014/main" id="{DA431989-E1DF-4B9E-879B-8C2E60FC3D5D}"/>
              </a:ext>
            </a:extLst>
          </p:cNvPr>
          <p:cNvPicPr>
            <a:picLocks noChangeAspect="1"/>
          </p:cNvPicPr>
          <p:nvPr/>
        </p:nvPicPr>
        <p:blipFill>
          <a:blip r:embed="rId10"/>
          <a:stretch>
            <a:fillRect/>
          </a:stretch>
        </p:blipFill>
        <p:spPr>
          <a:xfrm>
            <a:off x="4277358" y="2147539"/>
            <a:ext cx="396748" cy="396748"/>
          </a:xfrm>
          <a:prstGeom prst="rect">
            <a:avLst/>
          </a:prstGeom>
        </p:spPr>
      </p:pic>
      <p:pic>
        <p:nvPicPr>
          <p:cNvPr id="110" name="图片 109">
            <a:extLst>
              <a:ext uri="{FF2B5EF4-FFF2-40B4-BE49-F238E27FC236}">
                <a16:creationId xmlns:a16="http://schemas.microsoft.com/office/drawing/2014/main" id="{9DDA7EB9-B4C1-4770-8FF3-5906E69B2DF9}"/>
              </a:ext>
            </a:extLst>
          </p:cNvPr>
          <p:cNvPicPr>
            <a:picLocks noChangeAspect="1"/>
          </p:cNvPicPr>
          <p:nvPr/>
        </p:nvPicPr>
        <p:blipFill>
          <a:blip r:embed="rId10"/>
          <a:stretch>
            <a:fillRect/>
          </a:stretch>
        </p:blipFill>
        <p:spPr>
          <a:xfrm>
            <a:off x="6649965" y="1684127"/>
            <a:ext cx="396748" cy="396748"/>
          </a:xfrm>
          <a:prstGeom prst="rect">
            <a:avLst/>
          </a:prstGeom>
        </p:spPr>
      </p:pic>
      <p:pic>
        <p:nvPicPr>
          <p:cNvPr id="111" name="图片 110">
            <a:extLst>
              <a:ext uri="{FF2B5EF4-FFF2-40B4-BE49-F238E27FC236}">
                <a16:creationId xmlns:a16="http://schemas.microsoft.com/office/drawing/2014/main" id="{818DC1F4-FA31-4981-A6C9-BB37762D686D}"/>
              </a:ext>
            </a:extLst>
          </p:cNvPr>
          <p:cNvPicPr>
            <a:picLocks noChangeAspect="1"/>
          </p:cNvPicPr>
          <p:nvPr/>
        </p:nvPicPr>
        <p:blipFill>
          <a:blip r:embed="rId9"/>
          <a:stretch>
            <a:fillRect/>
          </a:stretch>
        </p:blipFill>
        <p:spPr>
          <a:xfrm>
            <a:off x="3164318" y="2809883"/>
            <a:ext cx="348411" cy="348411"/>
          </a:xfrm>
          <a:prstGeom prst="rect">
            <a:avLst/>
          </a:prstGeom>
        </p:spPr>
      </p:pic>
      <p:pic>
        <p:nvPicPr>
          <p:cNvPr id="112" name="图片 111">
            <a:extLst>
              <a:ext uri="{FF2B5EF4-FFF2-40B4-BE49-F238E27FC236}">
                <a16:creationId xmlns:a16="http://schemas.microsoft.com/office/drawing/2014/main" id="{927818C4-4DA2-48D9-B45F-F184A0F0E14F}"/>
              </a:ext>
            </a:extLst>
          </p:cNvPr>
          <p:cNvPicPr>
            <a:picLocks noChangeAspect="1"/>
          </p:cNvPicPr>
          <p:nvPr/>
        </p:nvPicPr>
        <p:blipFill>
          <a:blip r:embed="rId9"/>
          <a:stretch>
            <a:fillRect/>
          </a:stretch>
        </p:blipFill>
        <p:spPr>
          <a:xfrm>
            <a:off x="5495854" y="2503033"/>
            <a:ext cx="348411" cy="348411"/>
          </a:xfrm>
          <a:prstGeom prst="rect">
            <a:avLst/>
          </a:prstGeom>
        </p:spPr>
      </p:pic>
      <p:pic>
        <p:nvPicPr>
          <p:cNvPr id="113" name="图片 112">
            <a:extLst>
              <a:ext uri="{FF2B5EF4-FFF2-40B4-BE49-F238E27FC236}">
                <a16:creationId xmlns:a16="http://schemas.microsoft.com/office/drawing/2014/main" id="{D26475A0-A2DF-4A74-970A-0C3C0E59BDF9}"/>
              </a:ext>
            </a:extLst>
          </p:cNvPr>
          <p:cNvPicPr>
            <a:picLocks noChangeAspect="1"/>
          </p:cNvPicPr>
          <p:nvPr/>
        </p:nvPicPr>
        <p:blipFill>
          <a:blip r:embed="rId9"/>
          <a:stretch>
            <a:fillRect/>
          </a:stretch>
        </p:blipFill>
        <p:spPr>
          <a:xfrm>
            <a:off x="8641882" y="1874071"/>
            <a:ext cx="348411" cy="348411"/>
          </a:xfrm>
          <a:prstGeom prst="rect">
            <a:avLst/>
          </a:prstGeom>
        </p:spPr>
      </p:pic>
      <p:pic>
        <p:nvPicPr>
          <p:cNvPr id="115" name="图片 114">
            <a:extLst>
              <a:ext uri="{FF2B5EF4-FFF2-40B4-BE49-F238E27FC236}">
                <a16:creationId xmlns:a16="http://schemas.microsoft.com/office/drawing/2014/main" id="{C55A019E-BAB8-4E3E-9706-3FBEE2115C2E}"/>
              </a:ext>
            </a:extLst>
          </p:cNvPr>
          <p:cNvPicPr>
            <a:picLocks noChangeAspect="1"/>
          </p:cNvPicPr>
          <p:nvPr/>
        </p:nvPicPr>
        <p:blipFill>
          <a:blip r:embed="rId10"/>
          <a:stretch>
            <a:fillRect/>
          </a:stretch>
        </p:blipFill>
        <p:spPr>
          <a:xfrm>
            <a:off x="9593951" y="1347635"/>
            <a:ext cx="396748" cy="396748"/>
          </a:xfrm>
          <a:prstGeom prst="rect">
            <a:avLst/>
          </a:prstGeom>
        </p:spPr>
      </p:pic>
    </p:spTree>
    <p:custDataLst>
      <p:tags r:id="rId2"/>
    </p:custDataLst>
    <p:extLst>
      <p:ext uri="{BB962C8B-B14F-4D97-AF65-F5344CB8AC3E}">
        <p14:creationId xmlns:p14="http://schemas.microsoft.com/office/powerpoint/2010/main" val="2674694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p:txBody>
          <a:bodyPr/>
          <a:lstStyle/>
          <a:p>
            <a:r>
              <a:rPr lang="zh-CN" altLang="en-US" dirty="0"/>
              <a:t>项目目标</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latin typeface="+mn-ea"/>
                <a:ea typeface="+mn-ea"/>
              </a:rPr>
              <a:pPr/>
              <a:t>3</a:t>
            </a:fld>
            <a:endParaRPr lang="en-US" dirty="0">
              <a:latin typeface="+mn-ea"/>
              <a:ea typeface="+mn-ea"/>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cxnSp>
        <p:nvCxnSpPr>
          <p:cNvPr id="7" name="直接连接符 6">
            <a:extLst>
              <a:ext uri="{FF2B5EF4-FFF2-40B4-BE49-F238E27FC236}">
                <a16:creationId xmlns:a16="http://schemas.microsoft.com/office/drawing/2014/main" id="{48F3FF5D-F590-46CA-8796-0AB1195BA0F9}"/>
              </a:ext>
            </a:extLst>
          </p:cNvPr>
          <p:cNvCxnSpPr>
            <a:cxnSpLocks/>
          </p:cNvCxnSpPr>
          <p:nvPr/>
        </p:nvCxnSpPr>
        <p:spPr>
          <a:xfrm>
            <a:off x="589669" y="3129147"/>
            <a:ext cx="239387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DD0372B-2C5F-45C2-9FA1-8A9F4A8B9502}"/>
              </a:ext>
            </a:extLst>
          </p:cNvPr>
          <p:cNvCxnSpPr>
            <a:cxnSpLocks/>
          </p:cNvCxnSpPr>
          <p:nvPr/>
        </p:nvCxnSpPr>
        <p:spPr>
          <a:xfrm>
            <a:off x="3438785" y="3129145"/>
            <a:ext cx="239387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82969EE-6BE3-46DF-8411-6E72B8409177}"/>
              </a:ext>
            </a:extLst>
          </p:cNvPr>
          <p:cNvCxnSpPr>
            <a:cxnSpLocks/>
          </p:cNvCxnSpPr>
          <p:nvPr/>
        </p:nvCxnSpPr>
        <p:spPr>
          <a:xfrm>
            <a:off x="6292489" y="3129145"/>
            <a:ext cx="239387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9783D12-550A-4098-A742-EE54D80D94D9}"/>
              </a:ext>
            </a:extLst>
          </p:cNvPr>
          <p:cNvCxnSpPr>
            <a:cxnSpLocks/>
          </p:cNvCxnSpPr>
          <p:nvPr/>
        </p:nvCxnSpPr>
        <p:spPr>
          <a:xfrm>
            <a:off x="9137016" y="3129145"/>
            <a:ext cx="239387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1F410AA6-83DF-4027-BC22-1E691810427A}"/>
              </a:ext>
            </a:extLst>
          </p:cNvPr>
          <p:cNvSpPr/>
          <p:nvPr/>
        </p:nvSpPr>
        <p:spPr>
          <a:xfrm>
            <a:off x="587375" y="3162183"/>
            <a:ext cx="2398466" cy="163367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65000"/>
                    <a:lumOff val="35000"/>
                  </a:schemeClr>
                </a:solidFill>
                <a:latin typeface="+mn-ea"/>
              </a:rPr>
              <a:t>明确品牌定位</a:t>
            </a:r>
            <a:endParaRPr lang="en-US" altLang="zh-CN" b="1" dirty="0">
              <a:solidFill>
                <a:schemeClr val="tx1">
                  <a:lumMod val="65000"/>
                  <a:lumOff val="35000"/>
                </a:schemeClr>
              </a:solidFill>
              <a:latin typeface="+mn-ea"/>
            </a:endParaRPr>
          </a:p>
          <a:p>
            <a:pPr algn="ctr"/>
            <a:endParaRPr lang="en-US" b="1" dirty="0">
              <a:solidFill>
                <a:schemeClr val="tx1">
                  <a:lumMod val="65000"/>
                  <a:lumOff val="35000"/>
                </a:schemeClr>
              </a:solidFill>
              <a:latin typeface="+mn-ea"/>
            </a:endParaRPr>
          </a:p>
          <a:p>
            <a:pPr algn="ctr"/>
            <a:r>
              <a:rPr lang="zh-CN" altLang="en-US" b="1" dirty="0">
                <a:solidFill>
                  <a:schemeClr val="tx1">
                    <a:lumMod val="65000"/>
                    <a:lumOff val="35000"/>
                  </a:schemeClr>
                </a:solidFill>
                <a:latin typeface="+mn-ea"/>
              </a:rPr>
              <a:t>塑造品牌形象</a:t>
            </a:r>
            <a:endParaRPr lang="ca-ES" b="1" dirty="0">
              <a:solidFill>
                <a:schemeClr val="tx1">
                  <a:lumMod val="65000"/>
                  <a:lumOff val="35000"/>
                </a:schemeClr>
              </a:solidFill>
              <a:latin typeface="+mn-ea"/>
            </a:endParaRPr>
          </a:p>
        </p:txBody>
      </p:sp>
      <p:sp>
        <p:nvSpPr>
          <p:cNvPr id="32" name="矩形 31">
            <a:extLst>
              <a:ext uri="{FF2B5EF4-FFF2-40B4-BE49-F238E27FC236}">
                <a16:creationId xmlns:a16="http://schemas.microsoft.com/office/drawing/2014/main" id="{1701D79B-CB51-42E0-86A1-51BD37BC2D05}"/>
              </a:ext>
            </a:extLst>
          </p:cNvPr>
          <p:cNvSpPr/>
          <p:nvPr/>
        </p:nvSpPr>
        <p:spPr>
          <a:xfrm>
            <a:off x="3436491" y="3162183"/>
            <a:ext cx="2398466" cy="163367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65000"/>
                    <a:lumOff val="35000"/>
                  </a:schemeClr>
                </a:solidFill>
                <a:latin typeface="+mn-ea"/>
              </a:rPr>
              <a:t>识别对标及受众</a:t>
            </a:r>
            <a:endParaRPr lang="en-US" altLang="zh-CN" b="1" dirty="0">
              <a:solidFill>
                <a:schemeClr val="tx1">
                  <a:lumMod val="65000"/>
                  <a:lumOff val="35000"/>
                </a:schemeClr>
              </a:solidFill>
              <a:latin typeface="+mn-ea"/>
            </a:endParaRPr>
          </a:p>
          <a:p>
            <a:pPr algn="ctr"/>
            <a:endParaRPr lang="en-US" b="1" dirty="0">
              <a:solidFill>
                <a:schemeClr val="tx1">
                  <a:lumMod val="65000"/>
                  <a:lumOff val="35000"/>
                </a:schemeClr>
              </a:solidFill>
              <a:latin typeface="+mn-ea"/>
            </a:endParaRPr>
          </a:p>
          <a:p>
            <a:pPr algn="ctr"/>
            <a:r>
              <a:rPr lang="zh-CN" altLang="en-US" b="1" dirty="0">
                <a:solidFill>
                  <a:schemeClr val="tx1">
                    <a:lumMod val="65000"/>
                    <a:lumOff val="35000"/>
                  </a:schemeClr>
                </a:solidFill>
                <a:latin typeface="+mn-ea"/>
              </a:rPr>
              <a:t>输出内容差异化</a:t>
            </a:r>
          </a:p>
        </p:txBody>
      </p:sp>
      <p:sp>
        <p:nvSpPr>
          <p:cNvPr id="33" name="矩形 32">
            <a:extLst>
              <a:ext uri="{FF2B5EF4-FFF2-40B4-BE49-F238E27FC236}">
                <a16:creationId xmlns:a16="http://schemas.microsoft.com/office/drawing/2014/main" id="{4967D240-0C35-485D-AD21-31FEC4CC18D0}"/>
              </a:ext>
            </a:extLst>
          </p:cNvPr>
          <p:cNvSpPr/>
          <p:nvPr/>
        </p:nvSpPr>
        <p:spPr>
          <a:xfrm>
            <a:off x="6290195" y="3162183"/>
            <a:ext cx="2398466" cy="163367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65000"/>
                    <a:lumOff val="35000"/>
                  </a:schemeClr>
                </a:solidFill>
                <a:latin typeface="+mn-ea"/>
              </a:rPr>
              <a:t>打造沟通策略</a:t>
            </a:r>
            <a:endParaRPr lang="en-US" altLang="zh-CN" b="1" dirty="0">
              <a:solidFill>
                <a:schemeClr val="tx1">
                  <a:lumMod val="65000"/>
                  <a:lumOff val="35000"/>
                </a:schemeClr>
              </a:solidFill>
              <a:latin typeface="+mn-ea"/>
            </a:endParaRPr>
          </a:p>
          <a:p>
            <a:pPr algn="ctr"/>
            <a:endParaRPr lang="en-US" b="1" dirty="0">
              <a:solidFill>
                <a:schemeClr val="tx1">
                  <a:lumMod val="65000"/>
                  <a:lumOff val="35000"/>
                </a:schemeClr>
              </a:solidFill>
              <a:latin typeface="+mn-ea"/>
            </a:endParaRPr>
          </a:p>
          <a:p>
            <a:pPr algn="ctr"/>
            <a:r>
              <a:rPr lang="zh-CN" altLang="en-US" b="1" dirty="0">
                <a:solidFill>
                  <a:schemeClr val="tx1">
                    <a:lumMod val="65000"/>
                    <a:lumOff val="35000"/>
                  </a:schemeClr>
                </a:solidFill>
                <a:latin typeface="+mn-ea"/>
              </a:rPr>
              <a:t>完善品牌名片</a:t>
            </a:r>
            <a:endParaRPr lang="ca-ES" b="1" dirty="0">
              <a:solidFill>
                <a:schemeClr val="tx1">
                  <a:lumMod val="65000"/>
                  <a:lumOff val="35000"/>
                </a:schemeClr>
              </a:solidFill>
              <a:latin typeface="+mn-ea"/>
            </a:endParaRPr>
          </a:p>
        </p:txBody>
      </p:sp>
      <p:sp>
        <p:nvSpPr>
          <p:cNvPr id="34" name="矩形 33">
            <a:extLst>
              <a:ext uri="{FF2B5EF4-FFF2-40B4-BE49-F238E27FC236}">
                <a16:creationId xmlns:a16="http://schemas.microsoft.com/office/drawing/2014/main" id="{4E560E7F-A111-43E1-BA29-7DAE05CA77F4}"/>
              </a:ext>
            </a:extLst>
          </p:cNvPr>
          <p:cNvSpPr/>
          <p:nvPr/>
        </p:nvSpPr>
        <p:spPr>
          <a:xfrm>
            <a:off x="9134722" y="3162183"/>
            <a:ext cx="2398466" cy="163367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65000"/>
                    <a:lumOff val="35000"/>
                  </a:schemeClr>
                </a:solidFill>
                <a:latin typeface="+mn-ea"/>
              </a:rPr>
              <a:t>建立短期传播</a:t>
            </a:r>
            <a:endParaRPr lang="en-US" altLang="zh-CN" b="1" dirty="0">
              <a:solidFill>
                <a:schemeClr val="tx1">
                  <a:lumMod val="65000"/>
                  <a:lumOff val="35000"/>
                </a:schemeClr>
              </a:solidFill>
              <a:latin typeface="+mn-ea"/>
            </a:endParaRPr>
          </a:p>
          <a:p>
            <a:pPr algn="ctr"/>
            <a:endParaRPr lang="en-US" b="1" dirty="0">
              <a:solidFill>
                <a:schemeClr val="tx1">
                  <a:lumMod val="65000"/>
                  <a:lumOff val="35000"/>
                </a:schemeClr>
              </a:solidFill>
              <a:latin typeface="+mn-ea"/>
            </a:endParaRPr>
          </a:p>
          <a:p>
            <a:pPr algn="ctr"/>
            <a:r>
              <a:rPr lang="zh-CN" altLang="en-US" b="1" dirty="0">
                <a:solidFill>
                  <a:schemeClr val="tx1">
                    <a:lumMod val="65000"/>
                    <a:lumOff val="35000"/>
                  </a:schemeClr>
                </a:solidFill>
                <a:latin typeface="+mn-ea"/>
              </a:rPr>
              <a:t>快速连接记忆</a:t>
            </a:r>
            <a:endParaRPr lang="ca-ES" b="1" dirty="0">
              <a:solidFill>
                <a:schemeClr val="tx1">
                  <a:lumMod val="65000"/>
                  <a:lumOff val="35000"/>
                </a:schemeClr>
              </a:solidFill>
              <a:latin typeface="+mn-ea"/>
            </a:endParaRPr>
          </a:p>
        </p:txBody>
      </p:sp>
      <p:pic>
        <p:nvPicPr>
          <p:cNvPr id="11" name="图形 10">
            <a:extLst>
              <a:ext uri="{FF2B5EF4-FFF2-40B4-BE49-F238E27FC236}">
                <a16:creationId xmlns:a16="http://schemas.microsoft.com/office/drawing/2014/main" id="{2754287A-6AFE-4B2D-9EFF-196BCB70D3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95707" y="1862446"/>
            <a:ext cx="876497" cy="876497"/>
          </a:xfrm>
          <a:prstGeom prst="rect">
            <a:avLst/>
          </a:prstGeom>
        </p:spPr>
      </p:pic>
      <p:pic>
        <p:nvPicPr>
          <p:cNvPr id="13" name="图形 12">
            <a:extLst>
              <a:ext uri="{FF2B5EF4-FFF2-40B4-BE49-F238E27FC236}">
                <a16:creationId xmlns:a16="http://schemas.microsoft.com/office/drawing/2014/main" id="{EF6EC6F7-8DF3-4648-B56C-F70F7E9C5A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72787" y="1784053"/>
            <a:ext cx="1033282" cy="1033282"/>
          </a:xfrm>
          <a:prstGeom prst="rect">
            <a:avLst/>
          </a:prstGeom>
        </p:spPr>
      </p:pic>
      <p:pic>
        <p:nvPicPr>
          <p:cNvPr id="15" name="图形 14">
            <a:extLst>
              <a:ext uri="{FF2B5EF4-FFF2-40B4-BE49-F238E27FC236}">
                <a16:creationId xmlns:a16="http://schemas.microsoft.com/office/drawing/2014/main" id="{E9537D36-AABD-40E5-AD3E-C42C485397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9083" y="1784053"/>
            <a:ext cx="1033282" cy="1033282"/>
          </a:xfrm>
          <a:prstGeom prst="rect">
            <a:avLst/>
          </a:prstGeom>
        </p:spPr>
      </p:pic>
      <p:pic>
        <p:nvPicPr>
          <p:cNvPr id="42" name="图形 41">
            <a:extLst>
              <a:ext uri="{FF2B5EF4-FFF2-40B4-BE49-F238E27FC236}">
                <a16:creationId xmlns:a16="http://schemas.microsoft.com/office/drawing/2014/main" id="{CEA45C73-0E97-4018-A120-68CE8416BB3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3320" y="1787406"/>
            <a:ext cx="1026576" cy="1026576"/>
          </a:xfrm>
          <a:prstGeom prst="rect">
            <a:avLst/>
          </a:prstGeom>
        </p:spPr>
      </p:pic>
    </p:spTree>
    <p:extLst>
      <p:ext uri="{BB962C8B-B14F-4D97-AF65-F5344CB8AC3E}">
        <p14:creationId xmlns:p14="http://schemas.microsoft.com/office/powerpoint/2010/main" val="2110163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a:extLst>
              <a:ext uri="{FF2B5EF4-FFF2-40B4-BE49-F238E27FC236}">
                <a16:creationId xmlns:a16="http://schemas.microsoft.com/office/drawing/2014/main" id="{51049472-80CB-4C39-B00A-B86ECA28DFC8}"/>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96" name="think-cell 幻灯片" r:id="rId6" imgW="473" imgH="470" progId="TCLayout.ActiveDocument.1">
                  <p:embed/>
                </p:oleObj>
              </mc:Choice>
              <mc:Fallback>
                <p:oleObj name="think-cell 幻灯片" r:id="rId6" imgW="473" imgH="470" progId="TCLayout.ActiveDocument.1">
                  <p:embed/>
                  <p:pic>
                    <p:nvPicPr>
                      <p:cNvPr id="4" name="对象 3" hidden="1">
                        <a:extLst>
                          <a:ext uri="{FF2B5EF4-FFF2-40B4-BE49-F238E27FC236}">
                            <a16:creationId xmlns:a16="http://schemas.microsoft.com/office/drawing/2014/main" id="{51049472-80CB-4C39-B00A-B86ECA28DFC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0" name="等腰三角形 19">
            <a:extLst>
              <a:ext uri="{FF2B5EF4-FFF2-40B4-BE49-F238E27FC236}">
                <a16:creationId xmlns:a16="http://schemas.microsoft.com/office/drawing/2014/main" id="{F49208ED-7554-47AB-89CE-0676ADC2AB79}"/>
              </a:ext>
            </a:extLst>
          </p:cNvPr>
          <p:cNvSpPr/>
          <p:nvPr/>
        </p:nvSpPr>
        <p:spPr>
          <a:xfrm rot="10800000">
            <a:off x="4910545" y="3257229"/>
            <a:ext cx="2588106" cy="201920"/>
          </a:xfrm>
          <a:prstGeom prst="triangle">
            <a:avLst/>
          </a:prstGeom>
          <a:solidFill>
            <a:schemeClr val="accent4">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cs typeface="+mn-ea"/>
              <a:sym typeface="+mn-lt"/>
            </a:endParaRPr>
          </a:p>
        </p:txBody>
      </p:sp>
      <p:sp>
        <p:nvSpPr>
          <p:cNvPr id="14" name="Rectangle 22">
            <a:extLst>
              <a:ext uri="{FF2B5EF4-FFF2-40B4-BE49-F238E27FC236}">
                <a16:creationId xmlns:a16="http://schemas.microsoft.com/office/drawing/2014/main" id="{68C9A755-034B-46DD-BE1E-6ABED8BB8981}"/>
              </a:ext>
            </a:extLst>
          </p:cNvPr>
          <p:cNvSpPr>
            <a:spLocks/>
          </p:cNvSpPr>
          <p:nvPr/>
        </p:nvSpPr>
        <p:spPr bwMode="auto">
          <a:xfrm>
            <a:off x="7800975" y="1484970"/>
            <a:ext cx="3860307" cy="733438"/>
          </a:xfrm>
          <a:prstGeom prst="rect">
            <a:avLst/>
          </a:prstGeom>
          <a:solidFill>
            <a:schemeClr val="accent3">
              <a:lumMod val="20000"/>
              <a:lumOff val="80000"/>
            </a:schemeClr>
          </a:solidFill>
          <a:ln w="19050">
            <a:noFill/>
            <a:prstDash val="solid"/>
          </a:ln>
          <a:effectLst>
            <a:outerShdw sx="0" sy="0" algn="t" rotWithShape="0">
              <a:prstClr val="black">
                <a:alpha val="40000"/>
              </a:prstClr>
            </a:outerShdw>
          </a:effectLst>
        </p:spPr>
        <p:txBody>
          <a:bodyPr vert="horz" wrap="square" lIns="80440" tIns="0" rIns="80440" bIns="0" anchor="ctr" anchorCtr="0">
            <a:noAutofit/>
          </a:bodyPr>
          <a:lstStyle/>
          <a:p>
            <a:pPr algn="ctr" defTabSz="1072504" fontAlgn="base">
              <a:spcBef>
                <a:spcPct val="0"/>
              </a:spcBef>
              <a:spcAft>
                <a:spcPct val="0"/>
              </a:spcAft>
            </a:pPr>
            <a:r>
              <a:rPr lang="en-US" altLang="zh-CN" sz="1400" kern="0">
                <a:cs typeface="+mn-ea"/>
                <a:sym typeface="+mn-lt"/>
              </a:rPr>
              <a:t>TNC</a:t>
            </a:r>
            <a:endParaRPr lang="en-US" altLang="zh-CN" sz="1400" kern="0" dirty="0">
              <a:cs typeface="+mn-ea"/>
              <a:sym typeface="+mn-lt"/>
            </a:endParaRPr>
          </a:p>
        </p:txBody>
      </p:sp>
      <p:sp>
        <p:nvSpPr>
          <p:cNvPr id="3" name="矩形 2">
            <a:extLst>
              <a:ext uri="{FF2B5EF4-FFF2-40B4-BE49-F238E27FC236}">
                <a16:creationId xmlns:a16="http://schemas.microsoft.com/office/drawing/2014/main" id="{78DBB665-72B3-49B7-9EE2-4C6D05D0C483}"/>
              </a:ext>
            </a:extLst>
          </p:cNvPr>
          <p:cNvSpPr/>
          <p:nvPr/>
        </p:nvSpPr>
        <p:spPr>
          <a:xfrm>
            <a:off x="747916" y="1106474"/>
            <a:ext cx="6900659" cy="1123531"/>
          </a:xfrm>
          <a:prstGeom prst="rect">
            <a:avLst/>
          </a:prstGeom>
          <a:pattFill prst="dkUpDiag">
            <a:fgClr>
              <a:schemeClr val="accent4">
                <a:lumMod val="20000"/>
                <a:lumOff val="8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zh-CN" altLang="en-US" dirty="0">
                <a:latin typeface="+mn-lt"/>
                <a:cs typeface="+mn-ea"/>
                <a:sym typeface="+mn-lt"/>
              </a:rPr>
              <a:t>利益相关者分析：上游包括出资方及</a:t>
            </a:r>
            <a:r>
              <a:rPr lang="en-US" altLang="zh-CN" dirty="0">
                <a:latin typeface="+mn-lt"/>
                <a:cs typeface="+mn-ea"/>
                <a:sym typeface="+mn-lt"/>
              </a:rPr>
              <a:t>TNC</a:t>
            </a:r>
            <a:r>
              <a:rPr lang="zh-CN" altLang="en-US" dirty="0">
                <a:latin typeface="+mn-lt"/>
                <a:cs typeface="+mn-ea"/>
                <a:sym typeface="+mn-lt"/>
              </a:rPr>
              <a:t>，下游面向</a:t>
            </a:r>
            <a:r>
              <a:rPr lang="en-US" altLang="zh-CN" dirty="0">
                <a:latin typeface="+mn-lt"/>
                <a:cs typeface="+mn-ea"/>
                <a:sym typeface="+mn-lt"/>
              </a:rPr>
              <a:t>C</a:t>
            </a:r>
            <a:r>
              <a:rPr lang="zh-CN" altLang="en-US" dirty="0">
                <a:latin typeface="+mn-lt"/>
                <a:cs typeface="+mn-ea"/>
                <a:sym typeface="+mn-lt"/>
              </a:rPr>
              <a:t>端、</a:t>
            </a:r>
            <a:r>
              <a:rPr lang="en-US" altLang="zh-CN" dirty="0">
                <a:latin typeface="+mn-lt"/>
                <a:cs typeface="+mn-ea"/>
                <a:sym typeface="+mn-lt"/>
              </a:rPr>
              <a:t>B</a:t>
            </a:r>
            <a:r>
              <a:rPr lang="zh-CN" altLang="en-US" dirty="0">
                <a:latin typeface="+mn-lt"/>
                <a:cs typeface="+mn-ea"/>
                <a:sym typeface="+mn-lt"/>
              </a:rPr>
              <a:t>端和</a:t>
            </a:r>
            <a:r>
              <a:rPr lang="en-US" altLang="zh-CN" dirty="0">
                <a:latin typeface="+mn-lt"/>
                <a:cs typeface="+mn-ea"/>
                <a:sym typeface="+mn-lt"/>
              </a:rPr>
              <a:t>G</a:t>
            </a:r>
            <a:r>
              <a:rPr lang="zh-CN" altLang="en-US" dirty="0">
                <a:latin typeface="+mn-lt"/>
                <a:cs typeface="+mn-ea"/>
                <a:sym typeface="+mn-lt"/>
              </a:rPr>
              <a:t>端客户</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latin typeface="+mn-lt"/>
                <a:ea typeface="+mn-ea"/>
                <a:cs typeface="+mn-ea"/>
                <a:sym typeface="+mn-lt"/>
              </a:rPr>
              <a:pPr/>
              <a:t>30</a:t>
            </a:fld>
            <a:endParaRPr lang="en-US" dirty="0">
              <a:latin typeface="+mn-lt"/>
              <a:ea typeface="+mn-ea"/>
              <a:cs typeface="+mn-ea"/>
              <a:sym typeface="+mn-lt"/>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latin typeface="+mn-lt"/>
              <a:cs typeface="+mn-ea"/>
              <a:sym typeface="+mn-lt"/>
            </a:endParaRPr>
          </a:p>
        </p:txBody>
      </p:sp>
      <p:sp>
        <p:nvSpPr>
          <p:cNvPr id="5" name="矩形 4">
            <a:extLst>
              <a:ext uri="{FF2B5EF4-FFF2-40B4-BE49-F238E27FC236}">
                <a16:creationId xmlns:a16="http://schemas.microsoft.com/office/drawing/2014/main" id="{8792D382-A6A4-49CC-BB04-8B008294A77D}"/>
              </a:ext>
            </a:extLst>
          </p:cNvPr>
          <p:cNvSpPr/>
          <p:nvPr/>
        </p:nvSpPr>
        <p:spPr>
          <a:xfrm>
            <a:off x="747916" y="1085356"/>
            <a:ext cx="6900659" cy="407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cs typeface="+mn-ea"/>
                <a:sym typeface="+mn-lt"/>
              </a:rPr>
              <a:t>出资方</a:t>
            </a:r>
          </a:p>
        </p:txBody>
      </p:sp>
      <p:sp>
        <p:nvSpPr>
          <p:cNvPr id="8" name="矩形 7">
            <a:extLst>
              <a:ext uri="{FF2B5EF4-FFF2-40B4-BE49-F238E27FC236}">
                <a16:creationId xmlns:a16="http://schemas.microsoft.com/office/drawing/2014/main" id="{BA7B5D9C-5E03-4ACE-903D-1558C2D1C962}"/>
              </a:ext>
            </a:extLst>
          </p:cNvPr>
          <p:cNvSpPr/>
          <p:nvPr/>
        </p:nvSpPr>
        <p:spPr>
          <a:xfrm>
            <a:off x="747916" y="2573148"/>
            <a:ext cx="10913365" cy="677319"/>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cs typeface="+mn-ea"/>
                <a:sym typeface="+mn-lt"/>
              </a:rPr>
              <a:t>千岛湖水基金</a:t>
            </a:r>
          </a:p>
        </p:txBody>
      </p:sp>
      <p:sp>
        <p:nvSpPr>
          <p:cNvPr id="12" name="Rectangle 22">
            <a:extLst>
              <a:ext uri="{FF2B5EF4-FFF2-40B4-BE49-F238E27FC236}">
                <a16:creationId xmlns:a16="http://schemas.microsoft.com/office/drawing/2014/main" id="{580CD41A-6B77-4995-A84F-E5C920B1FCB2}"/>
              </a:ext>
            </a:extLst>
          </p:cNvPr>
          <p:cNvSpPr>
            <a:spLocks/>
          </p:cNvSpPr>
          <p:nvPr/>
        </p:nvSpPr>
        <p:spPr bwMode="auto">
          <a:xfrm>
            <a:off x="4390869" y="1587274"/>
            <a:ext cx="3043393" cy="522598"/>
          </a:xfrm>
          <a:prstGeom prst="rect">
            <a:avLst/>
          </a:prstGeom>
          <a:solidFill>
            <a:schemeClr val="bg1"/>
          </a:solidFill>
          <a:ln w="6350">
            <a:solidFill>
              <a:schemeClr val="accent2">
                <a:lumMod val="50000"/>
              </a:schemeClr>
            </a:solidFill>
            <a:prstDash val="sysDot"/>
          </a:ln>
          <a:effectLst>
            <a:outerShdw sx="0" sy="0" algn="t" rotWithShape="0">
              <a:prstClr val="black">
                <a:alpha val="40000"/>
              </a:prstClr>
            </a:outerShdw>
          </a:effectLst>
        </p:spPr>
        <p:txBody>
          <a:bodyPr vert="horz" wrap="square" lIns="80440" tIns="0" rIns="80440" bIns="0" anchor="ctr" anchorCtr="0">
            <a:noAutofit/>
          </a:bodyPr>
          <a:lstStyle/>
          <a:p>
            <a:pPr lvl="0" algn="ctr" defTabSz="1072504" fontAlgn="base">
              <a:spcBef>
                <a:spcPct val="0"/>
              </a:spcBef>
              <a:spcAft>
                <a:spcPct val="0"/>
              </a:spcAft>
              <a:defRPr/>
            </a:pPr>
            <a:r>
              <a:rPr lang="zh-CN" altLang="en-US" sz="1400" kern="0" dirty="0">
                <a:cs typeface="+mn-ea"/>
                <a:sym typeface="+mn-lt"/>
              </a:rPr>
              <a:t>投资机构</a:t>
            </a:r>
            <a:endParaRPr lang="en-US" altLang="zh-CN" sz="1400" kern="0" dirty="0">
              <a:cs typeface="+mn-ea"/>
              <a:sym typeface="+mn-lt"/>
            </a:endParaRPr>
          </a:p>
          <a:p>
            <a:pPr lvl="0" algn="ctr" defTabSz="1072504" fontAlgn="base">
              <a:spcBef>
                <a:spcPct val="0"/>
              </a:spcBef>
              <a:spcAft>
                <a:spcPct val="0"/>
              </a:spcAft>
              <a:defRPr/>
            </a:pPr>
            <a:r>
              <a:rPr lang="zh-CN" altLang="en-US" sz="1400" kern="0" dirty="0">
                <a:cs typeface="+mn-ea"/>
                <a:sym typeface="+mn-lt"/>
              </a:rPr>
              <a:t>（阿里、民生人寿）</a:t>
            </a:r>
            <a:endParaRPr lang="en-US" altLang="zh-CN" sz="1400" kern="0" dirty="0">
              <a:cs typeface="+mn-ea"/>
              <a:sym typeface="+mn-lt"/>
            </a:endParaRPr>
          </a:p>
        </p:txBody>
      </p:sp>
      <p:sp>
        <p:nvSpPr>
          <p:cNvPr id="13" name="Rectangle 22">
            <a:extLst>
              <a:ext uri="{FF2B5EF4-FFF2-40B4-BE49-F238E27FC236}">
                <a16:creationId xmlns:a16="http://schemas.microsoft.com/office/drawing/2014/main" id="{F3451006-4F26-4937-98D7-E7C51F3DCE96}"/>
              </a:ext>
            </a:extLst>
          </p:cNvPr>
          <p:cNvSpPr>
            <a:spLocks/>
          </p:cNvSpPr>
          <p:nvPr/>
        </p:nvSpPr>
        <p:spPr bwMode="auto">
          <a:xfrm>
            <a:off x="1048414" y="1585023"/>
            <a:ext cx="2991531" cy="522598"/>
          </a:xfrm>
          <a:prstGeom prst="rect">
            <a:avLst/>
          </a:prstGeom>
          <a:solidFill>
            <a:schemeClr val="bg1"/>
          </a:solidFill>
          <a:ln w="6350">
            <a:solidFill>
              <a:schemeClr val="accent2">
                <a:lumMod val="50000"/>
              </a:schemeClr>
            </a:solidFill>
            <a:prstDash val="sysDot"/>
          </a:ln>
          <a:effectLst>
            <a:outerShdw sx="0" sy="0" algn="t" rotWithShape="0">
              <a:prstClr val="black">
                <a:alpha val="40000"/>
              </a:prstClr>
            </a:outerShdw>
          </a:effectLst>
        </p:spPr>
        <p:txBody>
          <a:bodyPr vert="horz" wrap="square" lIns="80440" tIns="0" rIns="80440" bIns="0" anchor="ctr" anchorCtr="0">
            <a:noAutofit/>
          </a:bodyPr>
          <a:lstStyle/>
          <a:p>
            <a:pPr algn="ctr" defTabSz="1072504" fontAlgn="base">
              <a:spcBef>
                <a:spcPct val="0"/>
              </a:spcBef>
              <a:spcAft>
                <a:spcPct val="0"/>
              </a:spcAft>
            </a:pPr>
            <a:r>
              <a:rPr lang="zh-CN" altLang="en-US" sz="1400" kern="0" dirty="0">
                <a:cs typeface="+mn-ea"/>
                <a:sym typeface="+mn-lt"/>
              </a:rPr>
              <a:t>万向信托</a:t>
            </a:r>
            <a:endParaRPr lang="en-US" altLang="zh-CN" sz="1400" kern="0" dirty="0">
              <a:cs typeface="+mn-ea"/>
              <a:sym typeface="+mn-lt"/>
            </a:endParaRPr>
          </a:p>
        </p:txBody>
      </p:sp>
      <p:sp>
        <p:nvSpPr>
          <p:cNvPr id="15" name="矩形 14">
            <a:extLst>
              <a:ext uri="{FF2B5EF4-FFF2-40B4-BE49-F238E27FC236}">
                <a16:creationId xmlns:a16="http://schemas.microsoft.com/office/drawing/2014/main" id="{34B89AA0-AFE5-4623-8BD8-6C770B9E3D46}"/>
              </a:ext>
            </a:extLst>
          </p:cNvPr>
          <p:cNvSpPr/>
          <p:nvPr/>
        </p:nvSpPr>
        <p:spPr>
          <a:xfrm>
            <a:off x="7800975" y="1081744"/>
            <a:ext cx="3860307" cy="407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cs typeface="+mn-ea"/>
                <a:sym typeface="+mn-lt"/>
              </a:rPr>
              <a:t>    专家顾问与评估</a:t>
            </a:r>
          </a:p>
        </p:txBody>
      </p:sp>
      <p:sp>
        <p:nvSpPr>
          <p:cNvPr id="7" name="等腰三角形 6">
            <a:extLst>
              <a:ext uri="{FF2B5EF4-FFF2-40B4-BE49-F238E27FC236}">
                <a16:creationId xmlns:a16="http://schemas.microsoft.com/office/drawing/2014/main" id="{974558E6-7150-4FF7-816B-9DF18C482572}"/>
              </a:ext>
            </a:extLst>
          </p:cNvPr>
          <p:cNvSpPr/>
          <p:nvPr/>
        </p:nvSpPr>
        <p:spPr>
          <a:xfrm rot="10800000">
            <a:off x="4884535" y="2233754"/>
            <a:ext cx="2640127" cy="217081"/>
          </a:xfrm>
          <a:prstGeom prst="triangle">
            <a:avLst/>
          </a:prstGeom>
          <a:solidFill>
            <a:schemeClr val="accent4">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cs typeface="+mn-ea"/>
              <a:sym typeface="+mn-lt"/>
            </a:endParaRPr>
          </a:p>
        </p:txBody>
      </p:sp>
      <p:sp>
        <p:nvSpPr>
          <p:cNvPr id="25" name="iconfont-11261-3517184">
            <a:extLst>
              <a:ext uri="{FF2B5EF4-FFF2-40B4-BE49-F238E27FC236}">
                <a16:creationId xmlns:a16="http://schemas.microsoft.com/office/drawing/2014/main" id="{2B0A113E-C405-49AC-96A9-B1DF7556A585}"/>
              </a:ext>
            </a:extLst>
          </p:cNvPr>
          <p:cNvSpPr>
            <a:spLocks noChangeAspect="1"/>
          </p:cNvSpPr>
          <p:nvPr/>
        </p:nvSpPr>
        <p:spPr bwMode="auto">
          <a:xfrm>
            <a:off x="3358974" y="1146709"/>
            <a:ext cx="290379" cy="290425"/>
          </a:xfrm>
          <a:custGeom>
            <a:avLst/>
            <a:gdLst>
              <a:gd name="T0" fmla="*/ 3443 w 12800"/>
              <a:gd name="T1" fmla="*/ 1497 h 12800"/>
              <a:gd name="T2" fmla="*/ 2944 w 12800"/>
              <a:gd name="T3" fmla="*/ 499 h 12800"/>
              <a:gd name="T4" fmla="*/ 12301 w 12800"/>
              <a:gd name="T5" fmla="*/ 0 h 12800"/>
              <a:gd name="T6" fmla="*/ 12800 w 12800"/>
              <a:gd name="T7" fmla="*/ 998 h 12800"/>
              <a:gd name="T8" fmla="*/ 12301 w 12800"/>
              <a:gd name="T9" fmla="*/ 11303 h 12800"/>
              <a:gd name="T10" fmla="*/ 7564 w 12800"/>
              <a:gd name="T11" fmla="*/ 12800 h 12800"/>
              <a:gd name="T12" fmla="*/ 12800 w 12800"/>
              <a:gd name="T13" fmla="*/ 12301 h 12800"/>
              <a:gd name="T14" fmla="*/ 12301 w 12800"/>
              <a:gd name="T15" fmla="*/ 11303 h 12800"/>
              <a:gd name="T16" fmla="*/ 10565 w 12800"/>
              <a:gd name="T17" fmla="*/ 8477 h 12800"/>
              <a:gd name="T18" fmla="*/ 12301 w 12800"/>
              <a:gd name="T19" fmla="*/ 9974 h 12800"/>
              <a:gd name="T20" fmla="*/ 12800 w 12800"/>
              <a:gd name="T21" fmla="*/ 8976 h 12800"/>
              <a:gd name="T22" fmla="*/ 12301 w 12800"/>
              <a:gd name="T23" fmla="*/ 5651 h 12800"/>
              <a:gd name="T24" fmla="*/ 10566 w 12800"/>
              <a:gd name="T25" fmla="*/ 7149 h 12800"/>
              <a:gd name="T26" fmla="*/ 12800 w 12800"/>
              <a:gd name="T27" fmla="*/ 6650 h 12800"/>
              <a:gd name="T28" fmla="*/ 12301 w 12800"/>
              <a:gd name="T29" fmla="*/ 5651 h 12800"/>
              <a:gd name="T30" fmla="*/ 7577 w 12800"/>
              <a:gd name="T31" fmla="*/ 2826 h 12800"/>
              <a:gd name="T32" fmla="*/ 12301 w 12800"/>
              <a:gd name="T33" fmla="*/ 4323 h 12800"/>
              <a:gd name="T34" fmla="*/ 12800 w 12800"/>
              <a:gd name="T35" fmla="*/ 3325 h 12800"/>
              <a:gd name="T36" fmla="*/ 4990 w 12800"/>
              <a:gd name="T37" fmla="*/ 2819 h 12800"/>
              <a:gd name="T38" fmla="*/ 4990 w 12800"/>
              <a:gd name="T39" fmla="*/ 12800 h 12800"/>
              <a:gd name="T40" fmla="*/ 4990 w 12800"/>
              <a:gd name="T41" fmla="*/ 2819 h 12800"/>
              <a:gd name="T42" fmla="*/ 6562 w 12800"/>
              <a:gd name="T43" fmla="*/ 8196 h 12800"/>
              <a:gd name="T44" fmla="*/ 5423 w 12800"/>
              <a:gd name="T45" fmla="*/ 8203 h 12800"/>
              <a:gd name="T46" fmla="*/ 6562 w 12800"/>
              <a:gd name="T47" fmla="*/ 8773 h 12800"/>
              <a:gd name="T48" fmla="*/ 5423 w 12800"/>
              <a:gd name="T49" fmla="*/ 9226 h 12800"/>
              <a:gd name="T50" fmla="*/ 4559 w 12800"/>
              <a:gd name="T51" fmla="*/ 10255 h 12800"/>
              <a:gd name="T52" fmla="*/ 3426 w 12800"/>
              <a:gd name="T53" fmla="*/ 9226 h 12800"/>
              <a:gd name="T54" fmla="*/ 4558 w 12800"/>
              <a:gd name="T55" fmla="*/ 8773 h 12800"/>
              <a:gd name="T56" fmla="*/ 4551 w 12800"/>
              <a:gd name="T57" fmla="*/ 8196 h 12800"/>
              <a:gd name="T58" fmla="*/ 3426 w 12800"/>
              <a:gd name="T59" fmla="*/ 7744 h 12800"/>
              <a:gd name="T60" fmla="*/ 2980 w 12800"/>
              <a:gd name="T61" fmla="*/ 5356 h 12800"/>
              <a:gd name="T62" fmla="*/ 4990 w 12800"/>
              <a:gd name="T63" fmla="*/ 7421 h 12800"/>
              <a:gd name="T64" fmla="*/ 7001 w 12800"/>
              <a:gd name="T65" fmla="*/ 5356 h 12800"/>
              <a:gd name="T66" fmla="*/ 6562 w 12800"/>
              <a:gd name="T67" fmla="*/ 774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00" h="12800">
                <a:moveTo>
                  <a:pt x="12301" y="1497"/>
                </a:moveTo>
                <a:lnTo>
                  <a:pt x="3443" y="1497"/>
                </a:lnTo>
                <a:cubicBezTo>
                  <a:pt x="3168" y="1497"/>
                  <a:pt x="2944" y="1274"/>
                  <a:pt x="2944" y="998"/>
                </a:cubicBezTo>
                <a:lnTo>
                  <a:pt x="2944" y="499"/>
                </a:lnTo>
                <a:cubicBezTo>
                  <a:pt x="2944" y="223"/>
                  <a:pt x="3168" y="0"/>
                  <a:pt x="3443" y="0"/>
                </a:cubicBezTo>
                <a:lnTo>
                  <a:pt x="12301" y="0"/>
                </a:lnTo>
                <a:cubicBezTo>
                  <a:pt x="12577" y="0"/>
                  <a:pt x="12800" y="223"/>
                  <a:pt x="12800" y="499"/>
                </a:cubicBezTo>
                <a:lnTo>
                  <a:pt x="12800" y="998"/>
                </a:lnTo>
                <a:cubicBezTo>
                  <a:pt x="12800" y="1274"/>
                  <a:pt x="12577" y="1497"/>
                  <a:pt x="12301" y="1497"/>
                </a:cubicBezTo>
                <a:close/>
                <a:moveTo>
                  <a:pt x="12301" y="11303"/>
                </a:moveTo>
                <a:lnTo>
                  <a:pt x="9385" y="11303"/>
                </a:lnTo>
                <a:cubicBezTo>
                  <a:pt x="8891" y="11925"/>
                  <a:pt x="8270" y="12435"/>
                  <a:pt x="7564" y="12800"/>
                </a:cubicBezTo>
                <a:lnTo>
                  <a:pt x="12301" y="12800"/>
                </a:lnTo>
                <a:cubicBezTo>
                  <a:pt x="12577" y="12800"/>
                  <a:pt x="12800" y="12577"/>
                  <a:pt x="12800" y="12301"/>
                </a:cubicBezTo>
                <a:lnTo>
                  <a:pt x="12800" y="11802"/>
                </a:lnTo>
                <a:cubicBezTo>
                  <a:pt x="12800" y="11526"/>
                  <a:pt x="12577" y="11303"/>
                  <a:pt x="12301" y="11303"/>
                </a:cubicBezTo>
                <a:close/>
                <a:moveTo>
                  <a:pt x="12301" y="8477"/>
                </a:moveTo>
                <a:lnTo>
                  <a:pt x="10565" y="8477"/>
                </a:lnTo>
                <a:cubicBezTo>
                  <a:pt x="10504" y="8992"/>
                  <a:pt x="10372" y="9496"/>
                  <a:pt x="10172" y="9974"/>
                </a:cubicBezTo>
                <a:lnTo>
                  <a:pt x="12301" y="9974"/>
                </a:lnTo>
                <a:cubicBezTo>
                  <a:pt x="12577" y="9974"/>
                  <a:pt x="12800" y="9751"/>
                  <a:pt x="12800" y="9475"/>
                </a:cubicBezTo>
                <a:lnTo>
                  <a:pt x="12800" y="8976"/>
                </a:lnTo>
                <a:cubicBezTo>
                  <a:pt x="12800" y="8701"/>
                  <a:pt x="12577" y="8477"/>
                  <a:pt x="12301" y="8477"/>
                </a:cubicBezTo>
                <a:close/>
                <a:moveTo>
                  <a:pt x="12301" y="5651"/>
                </a:moveTo>
                <a:lnTo>
                  <a:pt x="10174" y="5651"/>
                </a:lnTo>
                <a:cubicBezTo>
                  <a:pt x="10374" y="6130"/>
                  <a:pt x="10505" y="6634"/>
                  <a:pt x="10566" y="7149"/>
                </a:cubicBezTo>
                <a:lnTo>
                  <a:pt x="12301" y="7149"/>
                </a:lnTo>
                <a:cubicBezTo>
                  <a:pt x="12577" y="7149"/>
                  <a:pt x="12800" y="6925"/>
                  <a:pt x="12800" y="6650"/>
                </a:cubicBezTo>
                <a:lnTo>
                  <a:pt x="12800" y="6150"/>
                </a:lnTo>
                <a:cubicBezTo>
                  <a:pt x="12800" y="5875"/>
                  <a:pt x="12577" y="5651"/>
                  <a:pt x="12301" y="5651"/>
                </a:cubicBezTo>
                <a:close/>
                <a:moveTo>
                  <a:pt x="12301" y="2826"/>
                </a:moveTo>
                <a:lnTo>
                  <a:pt x="7577" y="2826"/>
                </a:lnTo>
                <a:cubicBezTo>
                  <a:pt x="8280" y="3192"/>
                  <a:pt x="8898" y="3702"/>
                  <a:pt x="9390" y="4323"/>
                </a:cubicBezTo>
                <a:lnTo>
                  <a:pt x="12301" y="4323"/>
                </a:lnTo>
                <a:cubicBezTo>
                  <a:pt x="12577" y="4323"/>
                  <a:pt x="12800" y="4099"/>
                  <a:pt x="12800" y="3824"/>
                </a:cubicBezTo>
                <a:lnTo>
                  <a:pt x="12800" y="3325"/>
                </a:lnTo>
                <a:cubicBezTo>
                  <a:pt x="12800" y="3049"/>
                  <a:pt x="12577" y="2826"/>
                  <a:pt x="12301" y="2826"/>
                </a:cubicBezTo>
                <a:close/>
                <a:moveTo>
                  <a:pt x="4990" y="2819"/>
                </a:moveTo>
                <a:cubicBezTo>
                  <a:pt x="2234" y="2819"/>
                  <a:pt x="0" y="5054"/>
                  <a:pt x="0" y="7810"/>
                </a:cubicBezTo>
                <a:cubicBezTo>
                  <a:pt x="0" y="10566"/>
                  <a:pt x="2234" y="12800"/>
                  <a:pt x="4990" y="12800"/>
                </a:cubicBezTo>
                <a:cubicBezTo>
                  <a:pt x="7746" y="12800"/>
                  <a:pt x="9981" y="10566"/>
                  <a:pt x="9981" y="7810"/>
                </a:cubicBezTo>
                <a:cubicBezTo>
                  <a:pt x="9981" y="5054"/>
                  <a:pt x="7746" y="2819"/>
                  <a:pt x="4990" y="2819"/>
                </a:cubicBezTo>
                <a:close/>
                <a:moveTo>
                  <a:pt x="6562" y="7744"/>
                </a:moveTo>
                <a:lnTo>
                  <a:pt x="6562" y="8196"/>
                </a:lnTo>
                <a:lnTo>
                  <a:pt x="5429" y="8196"/>
                </a:lnTo>
                <a:lnTo>
                  <a:pt x="5423" y="8203"/>
                </a:lnTo>
                <a:lnTo>
                  <a:pt x="5423" y="8773"/>
                </a:lnTo>
                <a:lnTo>
                  <a:pt x="6562" y="8773"/>
                </a:lnTo>
                <a:lnTo>
                  <a:pt x="6562" y="9226"/>
                </a:lnTo>
                <a:lnTo>
                  <a:pt x="5423" y="9226"/>
                </a:lnTo>
                <a:lnTo>
                  <a:pt x="5423" y="10255"/>
                </a:lnTo>
                <a:lnTo>
                  <a:pt x="4559" y="10255"/>
                </a:lnTo>
                <a:lnTo>
                  <a:pt x="4559" y="9226"/>
                </a:lnTo>
                <a:lnTo>
                  <a:pt x="3426" y="9226"/>
                </a:lnTo>
                <a:lnTo>
                  <a:pt x="3426" y="8773"/>
                </a:lnTo>
                <a:lnTo>
                  <a:pt x="4558" y="8773"/>
                </a:lnTo>
                <a:lnTo>
                  <a:pt x="4558" y="8203"/>
                </a:lnTo>
                <a:lnTo>
                  <a:pt x="4551" y="8196"/>
                </a:lnTo>
                <a:lnTo>
                  <a:pt x="3426" y="8196"/>
                </a:lnTo>
                <a:lnTo>
                  <a:pt x="3426" y="7744"/>
                </a:lnTo>
                <a:lnTo>
                  <a:pt x="4297" y="7744"/>
                </a:lnTo>
                <a:lnTo>
                  <a:pt x="2980" y="5356"/>
                </a:lnTo>
                <a:lnTo>
                  <a:pt x="3955" y="5356"/>
                </a:lnTo>
                <a:lnTo>
                  <a:pt x="4990" y="7421"/>
                </a:lnTo>
                <a:lnTo>
                  <a:pt x="6026" y="5356"/>
                </a:lnTo>
                <a:lnTo>
                  <a:pt x="7001" y="5356"/>
                </a:lnTo>
                <a:lnTo>
                  <a:pt x="5683" y="7744"/>
                </a:lnTo>
                <a:lnTo>
                  <a:pt x="6562" y="7744"/>
                </a:lnTo>
                <a:close/>
              </a:path>
            </a:pathLst>
          </a:custGeom>
          <a:solidFill>
            <a:schemeClr val="bg1"/>
          </a:solidFill>
          <a:ln>
            <a:noFill/>
          </a:ln>
        </p:spPr>
        <p:txBody>
          <a:bodyPr/>
          <a:lstStyle/>
          <a:p>
            <a:endParaRPr lang="zh-CN" altLang="en-US">
              <a:cs typeface="+mn-ea"/>
              <a:sym typeface="+mn-lt"/>
            </a:endParaRPr>
          </a:p>
        </p:txBody>
      </p:sp>
      <p:sp>
        <p:nvSpPr>
          <p:cNvPr id="29" name="seo-specialist-bald-head-male-symbol-with-puzzle-pieces-inside_48629">
            <a:extLst>
              <a:ext uri="{FF2B5EF4-FFF2-40B4-BE49-F238E27FC236}">
                <a16:creationId xmlns:a16="http://schemas.microsoft.com/office/drawing/2014/main" id="{925F84E6-55B9-4FC7-B9E2-99116C867E04}"/>
              </a:ext>
            </a:extLst>
          </p:cNvPr>
          <p:cNvSpPr>
            <a:spLocks noChangeAspect="1"/>
          </p:cNvSpPr>
          <p:nvPr/>
        </p:nvSpPr>
        <p:spPr bwMode="auto">
          <a:xfrm>
            <a:off x="8571193" y="1120483"/>
            <a:ext cx="276773" cy="351116"/>
          </a:xfrm>
          <a:custGeom>
            <a:avLst/>
            <a:gdLst>
              <a:gd name="T0" fmla="*/ 836 w 839"/>
              <a:gd name="T1" fmla="*/ 358 h 1066"/>
              <a:gd name="T2" fmla="*/ 95 w 839"/>
              <a:gd name="T3" fmla="*/ 460 h 1066"/>
              <a:gd name="T4" fmla="*/ 104 w 839"/>
              <a:gd name="T5" fmla="*/ 800 h 1066"/>
              <a:gd name="T6" fmla="*/ 254 w 839"/>
              <a:gd name="T7" fmla="*/ 1066 h 1066"/>
              <a:gd name="T8" fmla="*/ 523 w 839"/>
              <a:gd name="T9" fmla="*/ 501 h 1066"/>
              <a:gd name="T10" fmla="*/ 490 w 839"/>
              <a:gd name="T11" fmla="*/ 558 h 1066"/>
              <a:gd name="T12" fmla="*/ 394 w 839"/>
              <a:gd name="T13" fmla="*/ 528 h 1066"/>
              <a:gd name="T14" fmla="*/ 346 w 839"/>
              <a:gd name="T15" fmla="*/ 543 h 1066"/>
              <a:gd name="T16" fmla="*/ 373 w 839"/>
              <a:gd name="T17" fmla="*/ 522 h 1066"/>
              <a:gd name="T18" fmla="*/ 358 w 839"/>
              <a:gd name="T19" fmla="*/ 448 h 1066"/>
              <a:gd name="T20" fmla="*/ 400 w 839"/>
              <a:gd name="T21" fmla="*/ 382 h 1066"/>
              <a:gd name="T22" fmla="*/ 424 w 839"/>
              <a:gd name="T23" fmla="*/ 370 h 1066"/>
              <a:gd name="T24" fmla="*/ 526 w 839"/>
              <a:gd name="T25" fmla="*/ 403 h 1066"/>
              <a:gd name="T26" fmla="*/ 490 w 839"/>
              <a:gd name="T27" fmla="*/ 456 h 1066"/>
              <a:gd name="T28" fmla="*/ 561 w 839"/>
              <a:gd name="T29" fmla="*/ 459 h 1066"/>
              <a:gd name="T30" fmla="*/ 678 w 839"/>
              <a:gd name="T31" fmla="*/ 325 h 1066"/>
              <a:gd name="T32" fmla="*/ 705 w 839"/>
              <a:gd name="T33" fmla="*/ 367 h 1066"/>
              <a:gd name="T34" fmla="*/ 699 w 839"/>
              <a:gd name="T35" fmla="*/ 433 h 1066"/>
              <a:gd name="T36" fmla="*/ 705 w 839"/>
              <a:gd name="T37" fmla="*/ 483 h 1066"/>
              <a:gd name="T38" fmla="*/ 672 w 839"/>
              <a:gd name="T39" fmla="*/ 474 h 1066"/>
              <a:gd name="T40" fmla="*/ 570 w 839"/>
              <a:gd name="T41" fmla="*/ 457 h 1066"/>
              <a:gd name="T42" fmla="*/ 520 w 839"/>
              <a:gd name="T43" fmla="*/ 463 h 1066"/>
              <a:gd name="T44" fmla="*/ 517 w 839"/>
              <a:gd name="T45" fmla="*/ 430 h 1066"/>
              <a:gd name="T46" fmla="*/ 511 w 839"/>
              <a:gd name="T47" fmla="*/ 355 h 1066"/>
              <a:gd name="T48" fmla="*/ 567 w 839"/>
              <a:gd name="T49" fmla="*/ 358 h 1066"/>
              <a:gd name="T50" fmla="*/ 600 w 839"/>
              <a:gd name="T51" fmla="*/ 301 h 1066"/>
              <a:gd name="T52" fmla="*/ 684 w 839"/>
              <a:gd name="T53" fmla="*/ 325 h 1066"/>
              <a:gd name="T54" fmla="*/ 481 w 839"/>
              <a:gd name="T55" fmla="*/ 203 h 1066"/>
              <a:gd name="T56" fmla="*/ 514 w 839"/>
              <a:gd name="T57" fmla="*/ 146 h 1066"/>
              <a:gd name="T58" fmla="*/ 609 w 839"/>
              <a:gd name="T59" fmla="*/ 176 h 1066"/>
              <a:gd name="T60" fmla="*/ 657 w 839"/>
              <a:gd name="T61" fmla="*/ 161 h 1066"/>
              <a:gd name="T62" fmla="*/ 627 w 839"/>
              <a:gd name="T63" fmla="*/ 182 h 1066"/>
              <a:gd name="T64" fmla="*/ 606 w 839"/>
              <a:gd name="T65" fmla="*/ 283 h 1066"/>
              <a:gd name="T66" fmla="*/ 612 w 839"/>
              <a:gd name="T67" fmla="*/ 334 h 1066"/>
              <a:gd name="T68" fmla="*/ 579 w 839"/>
              <a:gd name="T69" fmla="*/ 325 h 1066"/>
              <a:gd name="T70" fmla="*/ 481 w 839"/>
              <a:gd name="T71" fmla="*/ 301 h 1066"/>
              <a:gd name="T72" fmla="*/ 517 w 839"/>
              <a:gd name="T73" fmla="*/ 247 h 1066"/>
              <a:gd name="T74" fmla="*/ 445 w 839"/>
              <a:gd name="T75" fmla="*/ 244 h 1066"/>
              <a:gd name="T76" fmla="*/ 320 w 839"/>
              <a:gd name="T77" fmla="*/ 379 h 1066"/>
              <a:gd name="T78" fmla="*/ 317 w 839"/>
              <a:gd name="T79" fmla="*/ 316 h 1066"/>
              <a:gd name="T80" fmla="*/ 266 w 839"/>
              <a:gd name="T81" fmla="*/ 295 h 1066"/>
              <a:gd name="T82" fmla="*/ 308 w 839"/>
              <a:gd name="T83" fmla="*/ 230 h 1066"/>
              <a:gd name="T84" fmla="*/ 331 w 839"/>
              <a:gd name="T85" fmla="*/ 218 h 1066"/>
              <a:gd name="T86" fmla="*/ 433 w 839"/>
              <a:gd name="T87" fmla="*/ 250 h 1066"/>
              <a:gd name="T88" fmla="*/ 484 w 839"/>
              <a:gd name="T89" fmla="*/ 244 h 1066"/>
              <a:gd name="T90" fmla="*/ 487 w 839"/>
              <a:gd name="T91" fmla="*/ 277 h 1066"/>
              <a:gd name="T92" fmla="*/ 493 w 839"/>
              <a:gd name="T93" fmla="*/ 352 h 1066"/>
              <a:gd name="T94" fmla="*/ 433 w 839"/>
              <a:gd name="T95" fmla="*/ 346 h 1066"/>
              <a:gd name="T96" fmla="*/ 400 w 839"/>
              <a:gd name="T97" fmla="*/ 403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9" h="1066">
                <a:moveTo>
                  <a:pt x="254" y="1066"/>
                </a:moveTo>
                <a:lnTo>
                  <a:pt x="839" y="1066"/>
                </a:lnTo>
                <a:cubicBezTo>
                  <a:pt x="839" y="1066"/>
                  <a:pt x="669" y="928"/>
                  <a:pt x="672" y="779"/>
                </a:cubicBezTo>
                <a:cubicBezTo>
                  <a:pt x="675" y="695"/>
                  <a:pt x="839" y="591"/>
                  <a:pt x="836" y="358"/>
                </a:cubicBezTo>
                <a:cubicBezTo>
                  <a:pt x="836" y="241"/>
                  <a:pt x="723" y="47"/>
                  <a:pt x="532" y="23"/>
                </a:cubicBezTo>
                <a:cubicBezTo>
                  <a:pt x="340" y="0"/>
                  <a:pt x="197" y="41"/>
                  <a:pt x="134" y="161"/>
                </a:cubicBezTo>
                <a:cubicBezTo>
                  <a:pt x="72" y="280"/>
                  <a:pt x="66" y="382"/>
                  <a:pt x="72" y="403"/>
                </a:cubicBezTo>
                <a:cubicBezTo>
                  <a:pt x="78" y="421"/>
                  <a:pt x="95" y="460"/>
                  <a:pt x="95" y="460"/>
                </a:cubicBezTo>
                <a:cubicBezTo>
                  <a:pt x="95" y="460"/>
                  <a:pt x="0" y="609"/>
                  <a:pt x="6" y="633"/>
                </a:cubicBezTo>
                <a:cubicBezTo>
                  <a:pt x="12" y="657"/>
                  <a:pt x="78" y="669"/>
                  <a:pt x="78" y="669"/>
                </a:cubicBezTo>
                <a:cubicBezTo>
                  <a:pt x="78" y="669"/>
                  <a:pt x="84" y="687"/>
                  <a:pt x="72" y="716"/>
                </a:cubicBezTo>
                <a:cubicBezTo>
                  <a:pt x="60" y="746"/>
                  <a:pt x="95" y="788"/>
                  <a:pt x="104" y="800"/>
                </a:cubicBezTo>
                <a:cubicBezTo>
                  <a:pt x="113" y="812"/>
                  <a:pt x="90" y="854"/>
                  <a:pt x="98" y="878"/>
                </a:cubicBezTo>
                <a:cubicBezTo>
                  <a:pt x="107" y="902"/>
                  <a:pt x="146" y="928"/>
                  <a:pt x="191" y="922"/>
                </a:cubicBezTo>
                <a:cubicBezTo>
                  <a:pt x="236" y="916"/>
                  <a:pt x="296" y="904"/>
                  <a:pt x="317" y="902"/>
                </a:cubicBezTo>
                <a:cubicBezTo>
                  <a:pt x="364" y="1012"/>
                  <a:pt x="254" y="1066"/>
                  <a:pt x="254" y="1066"/>
                </a:cubicBezTo>
                <a:close/>
                <a:moveTo>
                  <a:pt x="541" y="528"/>
                </a:moveTo>
                <a:cubicBezTo>
                  <a:pt x="535" y="531"/>
                  <a:pt x="532" y="534"/>
                  <a:pt x="529" y="534"/>
                </a:cubicBezTo>
                <a:lnTo>
                  <a:pt x="529" y="528"/>
                </a:lnTo>
                <a:cubicBezTo>
                  <a:pt x="529" y="522"/>
                  <a:pt x="532" y="513"/>
                  <a:pt x="523" y="501"/>
                </a:cubicBezTo>
                <a:cubicBezTo>
                  <a:pt x="508" y="483"/>
                  <a:pt x="481" y="486"/>
                  <a:pt x="466" y="507"/>
                </a:cubicBezTo>
                <a:cubicBezTo>
                  <a:pt x="460" y="516"/>
                  <a:pt x="460" y="525"/>
                  <a:pt x="463" y="537"/>
                </a:cubicBezTo>
                <a:cubicBezTo>
                  <a:pt x="469" y="549"/>
                  <a:pt x="475" y="552"/>
                  <a:pt x="484" y="555"/>
                </a:cubicBezTo>
                <a:cubicBezTo>
                  <a:pt x="487" y="555"/>
                  <a:pt x="487" y="555"/>
                  <a:pt x="490" y="558"/>
                </a:cubicBezTo>
                <a:cubicBezTo>
                  <a:pt x="487" y="561"/>
                  <a:pt x="484" y="561"/>
                  <a:pt x="481" y="564"/>
                </a:cubicBezTo>
                <a:lnTo>
                  <a:pt x="442" y="588"/>
                </a:lnTo>
                <a:lnTo>
                  <a:pt x="418" y="549"/>
                </a:lnTo>
                <a:cubicBezTo>
                  <a:pt x="409" y="534"/>
                  <a:pt x="403" y="528"/>
                  <a:pt x="394" y="528"/>
                </a:cubicBezTo>
                <a:cubicBezTo>
                  <a:pt x="388" y="528"/>
                  <a:pt x="385" y="531"/>
                  <a:pt x="382" y="534"/>
                </a:cubicBezTo>
                <a:cubicBezTo>
                  <a:pt x="379" y="537"/>
                  <a:pt x="376" y="543"/>
                  <a:pt x="376" y="546"/>
                </a:cubicBezTo>
                <a:cubicBezTo>
                  <a:pt x="373" y="552"/>
                  <a:pt x="373" y="552"/>
                  <a:pt x="367" y="555"/>
                </a:cubicBezTo>
                <a:cubicBezTo>
                  <a:pt x="358" y="558"/>
                  <a:pt x="349" y="552"/>
                  <a:pt x="346" y="543"/>
                </a:cubicBezTo>
                <a:cubicBezTo>
                  <a:pt x="346" y="540"/>
                  <a:pt x="343" y="531"/>
                  <a:pt x="349" y="525"/>
                </a:cubicBezTo>
                <a:cubicBezTo>
                  <a:pt x="352" y="522"/>
                  <a:pt x="355" y="522"/>
                  <a:pt x="358" y="522"/>
                </a:cubicBezTo>
                <a:lnTo>
                  <a:pt x="364" y="522"/>
                </a:lnTo>
                <a:lnTo>
                  <a:pt x="373" y="522"/>
                </a:lnTo>
                <a:lnTo>
                  <a:pt x="376" y="522"/>
                </a:lnTo>
                <a:cubicBezTo>
                  <a:pt x="382" y="522"/>
                  <a:pt x="385" y="519"/>
                  <a:pt x="388" y="516"/>
                </a:cubicBezTo>
                <a:cubicBezTo>
                  <a:pt x="391" y="510"/>
                  <a:pt x="388" y="501"/>
                  <a:pt x="382" y="486"/>
                </a:cubicBezTo>
                <a:lnTo>
                  <a:pt x="358" y="448"/>
                </a:lnTo>
                <a:lnTo>
                  <a:pt x="397" y="424"/>
                </a:lnTo>
                <a:cubicBezTo>
                  <a:pt x="412" y="415"/>
                  <a:pt x="418" y="409"/>
                  <a:pt x="418" y="400"/>
                </a:cubicBezTo>
                <a:cubicBezTo>
                  <a:pt x="418" y="394"/>
                  <a:pt x="415" y="391"/>
                  <a:pt x="412" y="388"/>
                </a:cubicBezTo>
                <a:cubicBezTo>
                  <a:pt x="409" y="385"/>
                  <a:pt x="403" y="382"/>
                  <a:pt x="400" y="382"/>
                </a:cubicBezTo>
                <a:cubicBezTo>
                  <a:pt x="394" y="379"/>
                  <a:pt x="394" y="379"/>
                  <a:pt x="391" y="373"/>
                </a:cubicBezTo>
                <a:cubicBezTo>
                  <a:pt x="388" y="367"/>
                  <a:pt x="391" y="364"/>
                  <a:pt x="394" y="361"/>
                </a:cubicBezTo>
                <a:cubicBezTo>
                  <a:pt x="400" y="352"/>
                  <a:pt x="415" y="349"/>
                  <a:pt x="421" y="358"/>
                </a:cubicBezTo>
                <a:cubicBezTo>
                  <a:pt x="424" y="364"/>
                  <a:pt x="424" y="364"/>
                  <a:pt x="424" y="370"/>
                </a:cubicBezTo>
                <a:lnTo>
                  <a:pt x="424" y="382"/>
                </a:lnTo>
                <a:cubicBezTo>
                  <a:pt x="424" y="397"/>
                  <a:pt x="439" y="400"/>
                  <a:pt x="463" y="388"/>
                </a:cubicBezTo>
                <a:lnTo>
                  <a:pt x="502" y="364"/>
                </a:lnTo>
                <a:lnTo>
                  <a:pt x="526" y="403"/>
                </a:lnTo>
                <a:cubicBezTo>
                  <a:pt x="529" y="409"/>
                  <a:pt x="532" y="412"/>
                  <a:pt x="532" y="415"/>
                </a:cubicBezTo>
                <a:lnTo>
                  <a:pt x="526" y="415"/>
                </a:lnTo>
                <a:cubicBezTo>
                  <a:pt x="517" y="415"/>
                  <a:pt x="508" y="415"/>
                  <a:pt x="499" y="421"/>
                </a:cubicBezTo>
                <a:cubicBezTo>
                  <a:pt x="487" y="430"/>
                  <a:pt x="484" y="445"/>
                  <a:pt x="490" y="456"/>
                </a:cubicBezTo>
                <a:cubicBezTo>
                  <a:pt x="496" y="474"/>
                  <a:pt x="517" y="486"/>
                  <a:pt x="534" y="477"/>
                </a:cubicBezTo>
                <a:cubicBezTo>
                  <a:pt x="546" y="471"/>
                  <a:pt x="549" y="465"/>
                  <a:pt x="552" y="456"/>
                </a:cubicBezTo>
                <a:cubicBezTo>
                  <a:pt x="552" y="453"/>
                  <a:pt x="552" y="453"/>
                  <a:pt x="555" y="451"/>
                </a:cubicBezTo>
                <a:cubicBezTo>
                  <a:pt x="558" y="454"/>
                  <a:pt x="558" y="456"/>
                  <a:pt x="561" y="459"/>
                </a:cubicBezTo>
                <a:lnTo>
                  <a:pt x="585" y="498"/>
                </a:lnTo>
                <a:lnTo>
                  <a:pt x="541" y="528"/>
                </a:lnTo>
                <a:close/>
                <a:moveTo>
                  <a:pt x="684" y="325"/>
                </a:moveTo>
                <a:lnTo>
                  <a:pt x="678" y="325"/>
                </a:lnTo>
                <a:cubicBezTo>
                  <a:pt x="669" y="325"/>
                  <a:pt x="660" y="325"/>
                  <a:pt x="651" y="331"/>
                </a:cubicBezTo>
                <a:cubicBezTo>
                  <a:pt x="639" y="340"/>
                  <a:pt x="636" y="355"/>
                  <a:pt x="642" y="367"/>
                </a:cubicBezTo>
                <a:cubicBezTo>
                  <a:pt x="648" y="385"/>
                  <a:pt x="669" y="397"/>
                  <a:pt x="687" y="388"/>
                </a:cubicBezTo>
                <a:cubicBezTo>
                  <a:pt x="699" y="382"/>
                  <a:pt x="702" y="376"/>
                  <a:pt x="705" y="367"/>
                </a:cubicBezTo>
                <a:cubicBezTo>
                  <a:pt x="705" y="364"/>
                  <a:pt x="705" y="364"/>
                  <a:pt x="708" y="361"/>
                </a:cubicBezTo>
                <a:cubicBezTo>
                  <a:pt x="711" y="364"/>
                  <a:pt x="711" y="367"/>
                  <a:pt x="714" y="370"/>
                </a:cubicBezTo>
                <a:lnTo>
                  <a:pt x="738" y="409"/>
                </a:lnTo>
                <a:lnTo>
                  <a:pt x="699" y="433"/>
                </a:lnTo>
                <a:cubicBezTo>
                  <a:pt x="684" y="442"/>
                  <a:pt x="678" y="448"/>
                  <a:pt x="678" y="457"/>
                </a:cubicBezTo>
                <a:cubicBezTo>
                  <a:pt x="678" y="462"/>
                  <a:pt x="681" y="465"/>
                  <a:pt x="684" y="468"/>
                </a:cubicBezTo>
                <a:cubicBezTo>
                  <a:pt x="687" y="471"/>
                  <a:pt x="693" y="474"/>
                  <a:pt x="696" y="474"/>
                </a:cubicBezTo>
                <a:cubicBezTo>
                  <a:pt x="702" y="477"/>
                  <a:pt x="702" y="477"/>
                  <a:pt x="705" y="483"/>
                </a:cubicBezTo>
                <a:cubicBezTo>
                  <a:pt x="708" y="489"/>
                  <a:pt x="705" y="492"/>
                  <a:pt x="702" y="495"/>
                </a:cubicBezTo>
                <a:cubicBezTo>
                  <a:pt x="696" y="504"/>
                  <a:pt x="681" y="507"/>
                  <a:pt x="675" y="498"/>
                </a:cubicBezTo>
                <a:cubicBezTo>
                  <a:pt x="672" y="492"/>
                  <a:pt x="672" y="492"/>
                  <a:pt x="672" y="486"/>
                </a:cubicBezTo>
                <a:lnTo>
                  <a:pt x="672" y="474"/>
                </a:lnTo>
                <a:cubicBezTo>
                  <a:pt x="672" y="466"/>
                  <a:pt x="666" y="463"/>
                  <a:pt x="657" y="463"/>
                </a:cubicBezTo>
                <a:cubicBezTo>
                  <a:pt x="651" y="463"/>
                  <a:pt x="645" y="466"/>
                  <a:pt x="633" y="471"/>
                </a:cubicBezTo>
                <a:lnTo>
                  <a:pt x="594" y="495"/>
                </a:lnTo>
                <a:lnTo>
                  <a:pt x="570" y="457"/>
                </a:lnTo>
                <a:cubicBezTo>
                  <a:pt x="561" y="442"/>
                  <a:pt x="555" y="436"/>
                  <a:pt x="546" y="436"/>
                </a:cubicBezTo>
                <a:cubicBezTo>
                  <a:pt x="541" y="436"/>
                  <a:pt x="538" y="439"/>
                  <a:pt x="535" y="442"/>
                </a:cubicBezTo>
                <a:cubicBezTo>
                  <a:pt x="532" y="445"/>
                  <a:pt x="529" y="451"/>
                  <a:pt x="529" y="454"/>
                </a:cubicBezTo>
                <a:cubicBezTo>
                  <a:pt x="526" y="460"/>
                  <a:pt x="526" y="460"/>
                  <a:pt x="520" y="463"/>
                </a:cubicBezTo>
                <a:cubicBezTo>
                  <a:pt x="511" y="466"/>
                  <a:pt x="502" y="460"/>
                  <a:pt x="499" y="451"/>
                </a:cubicBezTo>
                <a:cubicBezTo>
                  <a:pt x="499" y="448"/>
                  <a:pt x="496" y="439"/>
                  <a:pt x="502" y="433"/>
                </a:cubicBezTo>
                <a:cubicBezTo>
                  <a:pt x="505" y="430"/>
                  <a:pt x="508" y="430"/>
                  <a:pt x="511" y="430"/>
                </a:cubicBezTo>
                <a:lnTo>
                  <a:pt x="517" y="430"/>
                </a:lnTo>
                <a:lnTo>
                  <a:pt x="529" y="430"/>
                </a:lnTo>
                <a:cubicBezTo>
                  <a:pt x="535" y="430"/>
                  <a:pt x="538" y="427"/>
                  <a:pt x="541" y="424"/>
                </a:cubicBezTo>
                <a:cubicBezTo>
                  <a:pt x="544" y="418"/>
                  <a:pt x="544" y="409"/>
                  <a:pt x="535" y="394"/>
                </a:cubicBezTo>
                <a:lnTo>
                  <a:pt x="511" y="355"/>
                </a:lnTo>
                <a:lnTo>
                  <a:pt x="549" y="331"/>
                </a:lnTo>
                <a:cubicBezTo>
                  <a:pt x="555" y="328"/>
                  <a:pt x="558" y="325"/>
                  <a:pt x="561" y="325"/>
                </a:cubicBezTo>
                <a:lnTo>
                  <a:pt x="561" y="331"/>
                </a:lnTo>
                <a:cubicBezTo>
                  <a:pt x="561" y="337"/>
                  <a:pt x="558" y="346"/>
                  <a:pt x="567" y="358"/>
                </a:cubicBezTo>
                <a:cubicBezTo>
                  <a:pt x="582" y="376"/>
                  <a:pt x="609" y="373"/>
                  <a:pt x="624" y="352"/>
                </a:cubicBezTo>
                <a:cubicBezTo>
                  <a:pt x="630" y="343"/>
                  <a:pt x="630" y="334"/>
                  <a:pt x="627" y="322"/>
                </a:cubicBezTo>
                <a:cubicBezTo>
                  <a:pt x="621" y="310"/>
                  <a:pt x="615" y="307"/>
                  <a:pt x="606" y="304"/>
                </a:cubicBezTo>
                <a:cubicBezTo>
                  <a:pt x="603" y="304"/>
                  <a:pt x="603" y="304"/>
                  <a:pt x="600" y="301"/>
                </a:cubicBezTo>
                <a:cubicBezTo>
                  <a:pt x="603" y="298"/>
                  <a:pt x="606" y="298"/>
                  <a:pt x="609" y="295"/>
                </a:cubicBezTo>
                <a:lnTo>
                  <a:pt x="648" y="271"/>
                </a:lnTo>
                <a:lnTo>
                  <a:pt x="672" y="310"/>
                </a:lnTo>
                <a:cubicBezTo>
                  <a:pt x="681" y="319"/>
                  <a:pt x="684" y="322"/>
                  <a:pt x="684" y="325"/>
                </a:cubicBezTo>
                <a:close/>
                <a:moveTo>
                  <a:pt x="463" y="176"/>
                </a:moveTo>
                <a:cubicBezTo>
                  <a:pt x="469" y="173"/>
                  <a:pt x="472" y="170"/>
                  <a:pt x="475" y="170"/>
                </a:cubicBezTo>
                <a:lnTo>
                  <a:pt x="475" y="176"/>
                </a:lnTo>
                <a:cubicBezTo>
                  <a:pt x="475" y="182"/>
                  <a:pt x="472" y="191"/>
                  <a:pt x="481" y="203"/>
                </a:cubicBezTo>
                <a:cubicBezTo>
                  <a:pt x="496" y="221"/>
                  <a:pt x="523" y="215"/>
                  <a:pt x="538" y="197"/>
                </a:cubicBezTo>
                <a:cubicBezTo>
                  <a:pt x="544" y="188"/>
                  <a:pt x="544" y="179"/>
                  <a:pt x="541" y="167"/>
                </a:cubicBezTo>
                <a:cubicBezTo>
                  <a:pt x="535" y="155"/>
                  <a:pt x="529" y="152"/>
                  <a:pt x="520" y="149"/>
                </a:cubicBezTo>
                <a:cubicBezTo>
                  <a:pt x="517" y="149"/>
                  <a:pt x="517" y="149"/>
                  <a:pt x="514" y="146"/>
                </a:cubicBezTo>
                <a:cubicBezTo>
                  <a:pt x="517" y="143"/>
                  <a:pt x="520" y="143"/>
                  <a:pt x="523" y="140"/>
                </a:cubicBezTo>
                <a:lnTo>
                  <a:pt x="561" y="116"/>
                </a:lnTo>
                <a:lnTo>
                  <a:pt x="585" y="155"/>
                </a:lnTo>
                <a:cubicBezTo>
                  <a:pt x="594" y="170"/>
                  <a:pt x="600" y="176"/>
                  <a:pt x="609" y="176"/>
                </a:cubicBezTo>
                <a:cubicBezTo>
                  <a:pt x="615" y="176"/>
                  <a:pt x="618" y="173"/>
                  <a:pt x="621" y="170"/>
                </a:cubicBezTo>
                <a:cubicBezTo>
                  <a:pt x="624" y="167"/>
                  <a:pt x="627" y="161"/>
                  <a:pt x="627" y="158"/>
                </a:cubicBezTo>
                <a:cubicBezTo>
                  <a:pt x="630" y="152"/>
                  <a:pt x="630" y="152"/>
                  <a:pt x="636" y="149"/>
                </a:cubicBezTo>
                <a:cubicBezTo>
                  <a:pt x="645" y="146"/>
                  <a:pt x="654" y="152"/>
                  <a:pt x="657" y="161"/>
                </a:cubicBezTo>
                <a:cubicBezTo>
                  <a:pt x="657" y="164"/>
                  <a:pt x="660" y="173"/>
                  <a:pt x="654" y="179"/>
                </a:cubicBezTo>
                <a:cubicBezTo>
                  <a:pt x="651" y="182"/>
                  <a:pt x="648" y="182"/>
                  <a:pt x="645" y="182"/>
                </a:cubicBezTo>
                <a:lnTo>
                  <a:pt x="639" y="182"/>
                </a:lnTo>
                <a:lnTo>
                  <a:pt x="627" y="182"/>
                </a:lnTo>
                <a:cubicBezTo>
                  <a:pt x="621" y="182"/>
                  <a:pt x="618" y="185"/>
                  <a:pt x="615" y="191"/>
                </a:cubicBezTo>
                <a:cubicBezTo>
                  <a:pt x="612" y="197"/>
                  <a:pt x="615" y="206"/>
                  <a:pt x="621" y="221"/>
                </a:cubicBezTo>
                <a:lnTo>
                  <a:pt x="645" y="259"/>
                </a:lnTo>
                <a:lnTo>
                  <a:pt x="606" y="283"/>
                </a:lnTo>
                <a:cubicBezTo>
                  <a:pt x="591" y="292"/>
                  <a:pt x="585" y="298"/>
                  <a:pt x="585" y="307"/>
                </a:cubicBezTo>
                <a:cubicBezTo>
                  <a:pt x="585" y="313"/>
                  <a:pt x="588" y="316"/>
                  <a:pt x="591" y="319"/>
                </a:cubicBezTo>
                <a:cubicBezTo>
                  <a:pt x="594" y="322"/>
                  <a:pt x="600" y="325"/>
                  <a:pt x="603" y="325"/>
                </a:cubicBezTo>
                <a:cubicBezTo>
                  <a:pt x="609" y="328"/>
                  <a:pt x="609" y="328"/>
                  <a:pt x="612" y="334"/>
                </a:cubicBezTo>
                <a:cubicBezTo>
                  <a:pt x="615" y="340"/>
                  <a:pt x="612" y="343"/>
                  <a:pt x="609" y="346"/>
                </a:cubicBezTo>
                <a:cubicBezTo>
                  <a:pt x="603" y="355"/>
                  <a:pt x="588" y="358"/>
                  <a:pt x="582" y="349"/>
                </a:cubicBezTo>
                <a:cubicBezTo>
                  <a:pt x="579" y="343"/>
                  <a:pt x="579" y="343"/>
                  <a:pt x="579" y="337"/>
                </a:cubicBezTo>
                <a:lnTo>
                  <a:pt x="579" y="325"/>
                </a:lnTo>
                <a:cubicBezTo>
                  <a:pt x="579" y="316"/>
                  <a:pt x="573" y="313"/>
                  <a:pt x="564" y="313"/>
                </a:cubicBezTo>
                <a:cubicBezTo>
                  <a:pt x="558" y="313"/>
                  <a:pt x="552" y="316"/>
                  <a:pt x="541" y="322"/>
                </a:cubicBezTo>
                <a:lnTo>
                  <a:pt x="502" y="346"/>
                </a:lnTo>
                <a:lnTo>
                  <a:pt x="481" y="301"/>
                </a:lnTo>
                <a:cubicBezTo>
                  <a:pt x="478" y="295"/>
                  <a:pt x="475" y="292"/>
                  <a:pt x="475" y="289"/>
                </a:cubicBezTo>
                <a:lnTo>
                  <a:pt x="481" y="289"/>
                </a:lnTo>
                <a:cubicBezTo>
                  <a:pt x="490" y="289"/>
                  <a:pt x="499" y="289"/>
                  <a:pt x="508" y="283"/>
                </a:cubicBezTo>
                <a:cubicBezTo>
                  <a:pt x="520" y="274"/>
                  <a:pt x="523" y="259"/>
                  <a:pt x="517" y="247"/>
                </a:cubicBezTo>
                <a:cubicBezTo>
                  <a:pt x="511" y="230"/>
                  <a:pt x="490" y="218"/>
                  <a:pt x="472" y="227"/>
                </a:cubicBezTo>
                <a:cubicBezTo>
                  <a:pt x="460" y="233"/>
                  <a:pt x="457" y="239"/>
                  <a:pt x="454" y="247"/>
                </a:cubicBezTo>
                <a:cubicBezTo>
                  <a:pt x="454" y="250"/>
                  <a:pt x="454" y="250"/>
                  <a:pt x="451" y="253"/>
                </a:cubicBezTo>
                <a:cubicBezTo>
                  <a:pt x="448" y="250"/>
                  <a:pt x="448" y="247"/>
                  <a:pt x="445" y="244"/>
                </a:cubicBezTo>
                <a:lnTo>
                  <a:pt x="421" y="206"/>
                </a:lnTo>
                <a:lnTo>
                  <a:pt x="463" y="176"/>
                </a:lnTo>
                <a:close/>
                <a:moveTo>
                  <a:pt x="325" y="391"/>
                </a:moveTo>
                <a:cubicBezTo>
                  <a:pt x="322" y="385"/>
                  <a:pt x="320" y="382"/>
                  <a:pt x="320" y="379"/>
                </a:cubicBezTo>
                <a:lnTo>
                  <a:pt x="325" y="379"/>
                </a:lnTo>
                <a:cubicBezTo>
                  <a:pt x="334" y="382"/>
                  <a:pt x="343" y="379"/>
                  <a:pt x="352" y="373"/>
                </a:cubicBezTo>
                <a:cubicBezTo>
                  <a:pt x="364" y="364"/>
                  <a:pt x="367" y="349"/>
                  <a:pt x="361" y="337"/>
                </a:cubicBezTo>
                <a:cubicBezTo>
                  <a:pt x="355" y="319"/>
                  <a:pt x="334" y="307"/>
                  <a:pt x="317" y="316"/>
                </a:cubicBezTo>
                <a:cubicBezTo>
                  <a:pt x="305" y="322"/>
                  <a:pt x="302" y="328"/>
                  <a:pt x="299" y="337"/>
                </a:cubicBezTo>
                <a:cubicBezTo>
                  <a:pt x="299" y="340"/>
                  <a:pt x="299" y="340"/>
                  <a:pt x="296" y="343"/>
                </a:cubicBezTo>
                <a:cubicBezTo>
                  <a:pt x="293" y="340"/>
                  <a:pt x="293" y="337"/>
                  <a:pt x="290" y="334"/>
                </a:cubicBezTo>
                <a:lnTo>
                  <a:pt x="266" y="295"/>
                </a:lnTo>
                <a:lnTo>
                  <a:pt x="305" y="271"/>
                </a:lnTo>
                <a:cubicBezTo>
                  <a:pt x="320" y="262"/>
                  <a:pt x="325" y="256"/>
                  <a:pt x="325" y="247"/>
                </a:cubicBezTo>
                <a:cubicBezTo>
                  <a:pt x="325" y="241"/>
                  <a:pt x="322" y="238"/>
                  <a:pt x="320" y="236"/>
                </a:cubicBezTo>
                <a:cubicBezTo>
                  <a:pt x="317" y="233"/>
                  <a:pt x="311" y="230"/>
                  <a:pt x="308" y="230"/>
                </a:cubicBezTo>
                <a:cubicBezTo>
                  <a:pt x="302" y="227"/>
                  <a:pt x="302" y="227"/>
                  <a:pt x="299" y="221"/>
                </a:cubicBezTo>
                <a:cubicBezTo>
                  <a:pt x="296" y="215"/>
                  <a:pt x="299" y="212"/>
                  <a:pt x="302" y="209"/>
                </a:cubicBezTo>
                <a:cubicBezTo>
                  <a:pt x="308" y="200"/>
                  <a:pt x="322" y="197"/>
                  <a:pt x="328" y="206"/>
                </a:cubicBezTo>
                <a:cubicBezTo>
                  <a:pt x="331" y="212"/>
                  <a:pt x="331" y="212"/>
                  <a:pt x="331" y="218"/>
                </a:cubicBezTo>
                <a:lnTo>
                  <a:pt x="331" y="230"/>
                </a:lnTo>
                <a:cubicBezTo>
                  <a:pt x="334" y="244"/>
                  <a:pt x="346" y="247"/>
                  <a:pt x="370" y="236"/>
                </a:cubicBezTo>
                <a:lnTo>
                  <a:pt x="409" y="212"/>
                </a:lnTo>
                <a:lnTo>
                  <a:pt x="433" y="250"/>
                </a:lnTo>
                <a:cubicBezTo>
                  <a:pt x="442" y="265"/>
                  <a:pt x="448" y="271"/>
                  <a:pt x="457" y="271"/>
                </a:cubicBezTo>
                <a:cubicBezTo>
                  <a:pt x="463" y="271"/>
                  <a:pt x="466" y="268"/>
                  <a:pt x="469" y="265"/>
                </a:cubicBezTo>
                <a:cubicBezTo>
                  <a:pt x="472" y="262"/>
                  <a:pt x="475" y="256"/>
                  <a:pt x="475" y="253"/>
                </a:cubicBezTo>
                <a:cubicBezTo>
                  <a:pt x="478" y="247"/>
                  <a:pt x="478" y="247"/>
                  <a:pt x="484" y="244"/>
                </a:cubicBezTo>
                <a:cubicBezTo>
                  <a:pt x="493" y="241"/>
                  <a:pt x="502" y="247"/>
                  <a:pt x="505" y="256"/>
                </a:cubicBezTo>
                <a:cubicBezTo>
                  <a:pt x="505" y="259"/>
                  <a:pt x="508" y="268"/>
                  <a:pt x="502" y="274"/>
                </a:cubicBezTo>
                <a:cubicBezTo>
                  <a:pt x="499" y="277"/>
                  <a:pt x="496" y="277"/>
                  <a:pt x="493" y="277"/>
                </a:cubicBezTo>
                <a:lnTo>
                  <a:pt x="487" y="277"/>
                </a:lnTo>
                <a:lnTo>
                  <a:pt x="475" y="277"/>
                </a:lnTo>
                <a:cubicBezTo>
                  <a:pt x="469" y="277"/>
                  <a:pt x="466" y="280"/>
                  <a:pt x="463" y="283"/>
                </a:cubicBezTo>
                <a:cubicBezTo>
                  <a:pt x="460" y="289"/>
                  <a:pt x="460" y="298"/>
                  <a:pt x="469" y="313"/>
                </a:cubicBezTo>
                <a:lnTo>
                  <a:pt x="493" y="352"/>
                </a:lnTo>
                <a:lnTo>
                  <a:pt x="451" y="373"/>
                </a:lnTo>
                <a:cubicBezTo>
                  <a:pt x="445" y="376"/>
                  <a:pt x="442" y="379"/>
                  <a:pt x="439" y="379"/>
                </a:cubicBezTo>
                <a:lnTo>
                  <a:pt x="439" y="373"/>
                </a:lnTo>
                <a:cubicBezTo>
                  <a:pt x="439" y="367"/>
                  <a:pt x="442" y="358"/>
                  <a:pt x="433" y="346"/>
                </a:cubicBezTo>
                <a:cubicBezTo>
                  <a:pt x="418" y="328"/>
                  <a:pt x="391" y="331"/>
                  <a:pt x="376" y="352"/>
                </a:cubicBezTo>
                <a:cubicBezTo>
                  <a:pt x="370" y="361"/>
                  <a:pt x="370" y="370"/>
                  <a:pt x="373" y="382"/>
                </a:cubicBezTo>
                <a:cubicBezTo>
                  <a:pt x="379" y="394"/>
                  <a:pt x="385" y="397"/>
                  <a:pt x="394" y="400"/>
                </a:cubicBezTo>
                <a:cubicBezTo>
                  <a:pt x="397" y="400"/>
                  <a:pt x="397" y="400"/>
                  <a:pt x="400" y="403"/>
                </a:cubicBezTo>
                <a:cubicBezTo>
                  <a:pt x="397" y="406"/>
                  <a:pt x="394" y="406"/>
                  <a:pt x="391" y="409"/>
                </a:cubicBezTo>
                <a:lnTo>
                  <a:pt x="352" y="433"/>
                </a:lnTo>
                <a:lnTo>
                  <a:pt x="325" y="391"/>
                </a:lnTo>
                <a:close/>
              </a:path>
            </a:pathLst>
          </a:custGeom>
          <a:solidFill>
            <a:schemeClr val="bg1"/>
          </a:solidFill>
          <a:ln>
            <a:noFill/>
          </a:ln>
        </p:spPr>
        <p:txBody>
          <a:bodyPr/>
          <a:lstStyle/>
          <a:p>
            <a:endParaRPr lang="zh-CN" altLang="en-US">
              <a:cs typeface="+mn-ea"/>
              <a:sym typeface="+mn-lt"/>
            </a:endParaRPr>
          </a:p>
        </p:txBody>
      </p:sp>
      <p:cxnSp>
        <p:nvCxnSpPr>
          <p:cNvPr id="17" name="直接连接符 16">
            <a:extLst>
              <a:ext uri="{FF2B5EF4-FFF2-40B4-BE49-F238E27FC236}">
                <a16:creationId xmlns:a16="http://schemas.microsoft.com/office/drawing/2014/main" id="{2EC65CC0-7B2D-46D7-9F31-12B7802FEB14}"/>
              </a:ext>
            </a:extLst>
          </p:cNvPr>
          <p:cNvCxnSpPr/>
          <p:nvPr/>
        </p:nvCxnSpPr>
        <p:spPr>
          <a:xfrm>
            <a:off x="747916" y="2227059"/>
            <a:ext cx="1091336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1D5243FC-756B-49AB-ACD5-1C2C25702905}"/>
              </a:ext>
            </a:extLst>
          </p:cNvPr>
          <p:cNvSpPr/>
          <p:nvPr/>
        </p:nvSpPr>
        <p:spPr>
          <a:xfrm>
            <a:off x="747917" y="3617518"/>
            <a:ext cx="3552926" cy="2540388"/>
          </a:xfrm>
          <a:prstGeom prst="rect">
            <a:avLst/>
          </a:prstGeom>
          <a:pattFill prst="dkUpDiag">
            <a:fgClr>
              <a:schemeClr val="accent4">
                <a:lumMod val="20000"/>
                <a:lumOff val="8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矩形 32">
            <a:extLst>
              <a:ext uri="{FF2B5EF4-FFF2-40B4-BE49-F238E27FC236}">
                <a16:creationId xmlns:a16="http://schemas.microsoft.com/office/drawing/2014/main" id="{59C70673-C33B-4C6C-9322-466CCFEA41FC}"/>
              </a:ext>
            </a:extLst>
          </p:cNvPr>
          <p:cNvSpPr/>
          <p:nvPr/>
        </p:nvSpPr>
        <p:spPr>
          <a:xfrm>
            <a:off x="747917" y="3596399"/>
            <a:ext cx="3552926" cy="442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C</a:t>
            </a:r>
            <a:r>
              <a:rPr lang="zh-CN" altLang="en-US" b="1" dirty="0">
                <a:cs typeface="+mn-ea"/>
                <a:sym typeface="+mn-lt"/>
              </a:rPr>
              <a:t>端</a:t>
            </a:r>
          </a:p>
        </p:txBody>
      </p:sp>
      <p:sp>
        <p:nvSpPr>
          <p:cNvPr id="35" name="Rectangle 22">
            <a:extLst>
              <a:ext uri="{FF2B5EF4-FFF2-40B4-BE49-F238E27FC236}">
                <a16:creationId xmlns:a16="http://schemas.microsoft.com/office/drawing/2014/main" id="{E72EDE14-5E97-4C36-A949-539191D560A4}"/>
              </a:ext>
            </a:extLst>
          </p:cNvPr>
          <p:cNvSpPr>
            <a:spLocks/>
          </p:cNvSpPr>
          <p:nvPr/>
        </p:nvSpPr>
        <p:spPr bwMode="auto">
          <a:xfrm>
            <a:off x="980065" y="4226764"/>
            <a:ext cx="3058534" cy="479215"/>
          </a:xfrm>
          <a:prstGeom prst="rect">
            <a:avLst/>
          </a:prstGeom>
          <a:solidFill>
            <a:schemeClr val="bg1"/>
          </a:solidFill>
          <a:ln w="6350">
            <a:solidFill>
              <a:schemeClr val="accent2">
                <a:lumMod val="50000"/>
              </a:schemeClr>
            </a:solidFill>
            <a:prstDash val="sysDot"/>
          </a:ln>
          <a:effectLst>
            <a:outerShdw sx="0" sy="0" algn="t" rotWithShape="0">
              <a:prstClr val="black">
                <a:alpha val="40000"/>
              </a:prstClr>
            </a:outerShdw>
          </a:effectLst>
        </p:spPr>
        <p:txBody>
          <a:bodyPr vert="horz" wrap="square" lIns="80440" tIns="0" rIns="80440" bIns="0" anchor="ctr" anchorCtr="0">
            <a:noAutofit/>
          </a:bodyPr>
          <a:lstStyle/>
          <a:p>
            <a:pPr algn="ctr"/>
            <a:r>
              <a:rPr lang="zh-CN" altLang="en-US" sz="1400" dirty="0">
                <a:cs typeface="+mn-ea"/>
                <a:sym typeface="+mn-lt"/>
              </a:rPr>
              <a:t>年轻潮人</a:t>
            </a:r>
          </a:p>
        </p:txBody>
      </p:sp>
      <p:sp>
        <p:nvSpPr>
          <p:cNvPr id="37" name="users_94970">
            <a:extLst>
              <a:ext uri="{FF2B5EF4-FFF2-40B4-BE49-F238E27FC236}">
                <a16:creationId xmlns:a16="http://schemas.microsoft.com/office/drawing/2014/main" id="{8D7893CF-C374-41C6-AA46-FA78118EF588}"/>
              </a:ext>
            </a:extLst>
          </p:cNvPr>
          <p:cNvSpPr>
            <a:spLocks noChangeAspect="1"/>
          </p:cNvSpPr>
          <p:nvPr/>
        </p:nvSpPr>
        <p:spPr bwMode="auto">
          <a:xfrm>
            <a:off x="1792702" y="3659533"/>
            <a:ext cx="334526" cy="329223"/>
          </a:xfrm>
          <a:custGeom>
            <a:avLst/>
            <a:gdLst>
              <a:gd name="connsiteX0" fmla="*/ 60025 w 605236"/>
              <a:gd name="connsiteY0" fmla="*/ 344571 h 595643"/>
              <a:gd name="connsiteX1" fmla="*/ 290527 w 605236"/>
              <a:gd name="connsiteY1" fmla="*/ 344571 h 595643"/>
              <a:gd name="connsiteX2" fmla="*/ 329370 w 605236"/>
              <a:gd name="connsiteY2" fmla="*/ 376465 h 595643"/>
              <a:gd name="connsiteX3" fmla="*/ 349814 w 605236"/>
              <a:gd name="connsiteY3" fmla="*/ 479931 h 595643"/>
              <a:gd name="connsiteX4" fmla="*/ 331031 w 605236"/>
              <a:gd name="connsiteY4" fmla="*/ 528793 h 595643"/>
              <a:gd name="connsiteX5" fmla="*/ 175276 w 605236"/>
              <a:gd name="connsiteY5" fmla="*/ 595643 h 595643"/>
              <a:gd name="connsiteX6" fmla="*/ 19393 w 605236"/>
              <a:gd name="connsiteY6" fmla="*/ 528793 h 595643"/>
              <a:gd name="connsiteX7" fmla="*/ 738 w 605236"/>
              <a:gd name="connsiteY7" fmla="*/ 479931 h 595643"/>
              <a:gd name="connsiteX8" fmla="*/ 21182 w 605236"/>
              <a:gd name="connsiteY8" fmla="*/ 376465 h 595643"/>
              <a:gd name="connsiteX9" fmla="*/ 60025 w 605236"/>
              <a:gd name="connsiteY9" fmla="*/ 344571 h 595643"/>
              <a:gd name="connsiteX10" fmla="*/ 357987 w 605236"/>
              <a:gd name="connsiteY10" fmla="*/ 252695 h 595643"/>
              <a:gd name="connsiteX11" fmla="*/ 553093 w 605236"/>
              <a:gd name="connsiteY11" fmla="*/ 252695 h 595643"/>
              <a:gd name="connsiteX12" fmla="*/ 587208 w 605236"/>
              <a:gd name="connsiteY12" fmla="*/ 280762 h 595643"/>
              <a:gd name="connsiteX13" fmla="*/ 604585 w 605236"/>
              <a:gd name="connsiteY13" fmla="*/ 368409 h 595643"/>
              <a:gd name="connsiteX14" fmla="*/ 588231 w 605236"/>
              <a:gd name="connsiteY14" fmla="*/ 411020 h 595643"/>
              <a:gd name="connsiteX15" fmla="*/ 455476 w 605236"/>
              <a:gd name="connsiteY15" fmla="*/ 467920 h 595643"/>
              <a:gd name="connsiteX16" fmla="*/ 402323 w 605236"/>
              <a:gd name="connsiteY16" fmla="*/ 455928 h 595643"/>
              <a:gd name="connsiteX17" fmla="*/ 388524 w 605236"/>
              <a:gd name="connsiteY17" fmla="*/ 440618 h 595643"/>
              <a:gd name="connsiteX18" fmla="*/ 388269 w 605236"/>
              <a:gd name="connsiteY18" fmla="*/ 439725 h 595643"/>
              <a:gd name="connsiteX19" fmla="*/ 371403 w 605236"/>
              <a:gd name="connsiteY19" fmla="*/ 354503 h 595643"/>
              <a:gd name="connsiteX20" fmla="*/ 334732 w 605236"/>
              <a:gd name="connsiteY20" fmla="*/ 308064 h 595643"/>
              <a:gd name="connsiteX21" fmla="*/ 322722 w 605236"/>
              <a:gd name="connsiteY21" fmla="*/ 290458 h 595643"/>
              <a:gd name="connsiteX22" fmla="*/ 322722 w 605236"/>
              <a:gd name="connsiteY22" fmla="*/ 289693 h 595643"/>
              <a:gd name="connsiteX23" fmla="*/ 324127 w 605236"/>
              <a:gd name="connsiteY23" fmla="*/ 280762 h 595643"/>
              <a:gd name="connsiteX24" fmla="*/ 357987 w 605236"/>
              <a:gd name="connsiteY24" fmla="*/ 252695 h 595643"/>
              <a:gd name="connsiteX25" fmla="*/ 175276 w 605236"/>
              <a:gd name="connsiteY25" fmla="*/ 50313 h 595643"/>
              <a:gd name="connsiteX26" fmla="*/ 303670 w 605236"/>
              <a:gd name="connsiteY26" fmla="*/ 178531 h 595643"/>
              <a:gd name="connsiteX27" fmla="*/ 175276 w 605236"/>
              <a:gd name="connsiteY27" fmla="*/ 306749 h 595643"/>
              <a:gd name="connsiteX28" fmla="*/ 46882 w 605236"/>
              <a:gd name="connsiteY28" fmla="*/ 178531 h 595643"/>
              <a:gd name="connsiteX29" fmla="*/ 175276 w 605236"/>
              <a:gd name="connsiteY29" fmla="*/ 50313 h 595643"/>
              <a:gd name="connsiteX30" fmla="*/ 455527 w 605236"/>
              <a:gd name="connsiteY30" fmla="*/ 0 h 595643"/>
              <a:gd name="connsiteX31" fmla="*/ 562928 w 605236"/>
              <a:gd name="connsiteY31" fmla="*/ 107260 h 595643"/>
              <a:gd name="connsiteX32" fmla="*/ 455527 w 605236"/>
              <a:gd name="connsiteY32" fmla="*/ 214520 h 595643"/>
              <a:gd name="connsiteX33" fmla="*/ 348126 w 605236"/>
              <a:gd name="connsiteY33" fmla="*/ 107260 h 595643"/>
              <a:gd name="connsiteX34" fmla="*/ 455527 w 605236"/>
              <a:gd name="connsiteY34" fmla="*/ 0 h 59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5236" h="595643">
                <a:moveTo>
                  <a:pt x="60025" y="344571"/>
                </a:moveTo>
                <a:lnTo>
                  <a:pt x="290527" y="344571"/>
                </a:lnTo>
                <a:cubicBezTo>
                  <a:pt x="308671" y="344571"/>
                  <a:pt x="325793" y="358605"/>
                  <a:pt x="329370" y="376465"/>
                </a:cubicBezTo>
                <a:lnTo>
                  <a:pt x="349814" y="479931"/>
                </a:lnTo>
                <a:cubicBezTo>
                  <a:pt x="353136" y="496898"/>
                  <a:pt x="344959" y="518331"/>
                  <a:pt x="331031" y="528793"/>
                </a:cubicBezTo>
                <a:cubicBezTo>
                  <a:pt x="327454" y="531472"/>
                  <a:pt x="241079" y="595643"/>
                  <a:pt x="175276" y="595643"/>
                </a:cubicBezTo>
                <a:cubicBezTo>
                  <a:pt x="109473" y="595643"/>
                  <a:pt x="23098" y="531472"/>
                  <a:pt x="19393" y="528793"/>
                </a:cubicBezTo>
                <a:cubicBezTo>
                  <a:pt x="5593" y="518331"/>
                  <a:pt x="-2584" y="496898"/>
                  <a:pt x="738" y="479931"/>
                </a:cubicBezTo>
                <a:lnTo>
                  <a:pt x="21182" y="376465"/>
                </a:lnTo>
                <a:cubicBezTo>
                  <a:pt x="24759" y="358605"/>
                  <a:pt x="41753" y="344571"/>
                  <a:pt x="60025" y="344571"/>
                </a:cubicBezTo>
                <a:close/>
                <a:moveTo>
                  <a:pt x="357987" y="252695"/>
                </a:moveTo>
                <a:lnTo>
                  <a:pt x="553093" y="252695"/>
                </a:lnTo>
                <a:cubicBezTo>
                  <a:pt x="569065" y="252695"/>
                  <a:pt x="584142" y="265070"/>
                  <a:pt x="587208" y="280762"/>
                </a:cubicBezTo>
                <a:lnTo>
                  <a:pt x="604585" y="368409"/>
                </a:lnTo>
                <a:cubicBezTo>
                  <a:pt x="607524" y="383208"/>
                  <a:pt x="600241" y="401834"/>
                  <a:pt x="588231" y="411020"/>
                </a:cubicBezTo>
                <a:cubicBezTo>
                  <a:pt x="585164" y="413316"/>
                  <a:pt x="511696" y="467920"/>
                  <a:pt x="455476" y="467920"/>
                </a:cubicBezTo>
                <a:cubicBezTo>
                  <a:pt x="440272" y="467920"/>
                  <a:pt x="422384" y="463838"/>
                  <a:pt x="402323" y="455928"/>
                </a:cubicBezTo>
                <a:cubicBezTo>
                  <a:pt x="395679" y="453249"/>
                  <a:pt x="390824" y="447890"/>
                  <a:pt x="388524" y="440618"/>
                </a:cubicBezTo>
                <a:lnTo>
                  <a:pt x="388269" y="439725"/>
                </a:lnTo>
                <a:lnTo>
                  <a:pt x="371403" y="354503"/>
                </a:lnTo>
                <a:cubicBezTo>
                  <a:pt x="367697" y="335621"/>
                  <a:pt x="354537" y="318653"/>
                  <a:pt x="334732" y="308064"/>
                </a:cubicBezTo>
                <a:cubicBezTo>
                  <a:pt x="322722" y="301685"/>
                  <a:pt x="322722" y="291607"/>
                  <a:pt x="322722" y="290458"/>
                </a:cubicBezTo>
                <a:lnTo>
                  <a:pt x="322722" y="289693"/>
                </a:lnTo>
                <a:lnTo>
                  <a:pt x="324127" y="280762"/>
                </a:lnTo>
                <a:cubicBezTo>
                  <a:pt x="327194" y="265070"/>
                  <a:pt x="341888" y="252695"/>
                  <a:pt x="357987" y="252695"/>
                </a:cubicBezTo>
                <a:close/>
                <a:moveTo>
                  <a:pt x="175276" y="50313"/>
                </a:moveTo>
                <a:cubicBezTo>
                  <a:pt x="246186" y="50313"/>
                  <a:pt x="303670" y="107718"/>
                  <a:pt x="303670" y="178531"/>
                </a:cubicBezTo>
                <a:cubicBezTo>
                  <a:pt x="303670" y="249344"/>
                  <a:pt x="246186" y="306749"/>
                  <a:pt x="175276" y="306749"/>
                </a:cubicBezTo>
                <a:cubicBezTo>
                  <a:pt x="104366" y="306749"/>
                  <a:pt x="46882" y="249344"/>
                  <a:pt x="46882" y="178531"/>
                </a:cubicBezTo>
                <a:cubicBezTo>
                  <a:pt x="46882" y="107718"/>
                  <a:pt x="104366" y="50313"/>
                  <a:pt x="175276" y="50313"/>
                </a:cubicBezTo>
                <a:close/>
                <a:moveTo>
                  <a:pt x="455527" y="0"/>
                </a:moveTo>
                <a:cubicBezTo>
                  <a:pt x="514843" y="0"/>
                  <a:pt x="562928" y="48022"/>
                  <a:pt x="562928" y="107260"/>
                </a:cubicBezTo>
                <a:cubicBezTo>
                  <a:pt x="562928" y="166498"/>
                  <a:pt x="514843" y="214520"/>
                  <a:pt x="455527" y="214520"/>
                </a:cubicBezTo>
                <a:cubicBezTo>
                  <a:pt x="396211" y="214520"/>
                  <a:pt x="348126" y="166498"/>
                  <a:pt x="348126" y="107260"/>
                </a:cubicBezTo>
                <a:cubicBezTo>
                  <a:pt x="348126" y="48022"/>
                  <a:pt x="396211" y="0"/>
                  <a:pt x="455527" y="0"/>
                </a:cubicBezTo>
                <a:close/>
              </a:path>
            </a:pathLst>
          </a:custGeom>
          <a:solidFill>
            <a:schemeClr val="bg1"/>
          </a:solidFill>
          <a:ln>
            <a:noFill/>
          </a:ln>
        </p:spPr>
        <p:txBody>
          <a:bodyPr/>
          <a:lstStyle/>
          <a:p>
            <a:endParaRPr lang="zh-CN" altLang="en-US"/>
          </a:p>
        </p:txBody>
      </p:sp>
      <p:sp>
        <p:nvSpPr>
          <p:cNvPr id="38" name="Rectangle 22">
            <a:extLst>
              <a:ext uri="{FF2B5EF4-FFF2-40B4-BE49-F238E27FC236}">
                <a16:creationId xmlns:a16="http://schemas.microsoft.com/office/drawing/2014/main" id="{44383075-F67A-45EA-9442-C915F792B6C2}"/>
              </a:ext>
            </a:extLst>
          </p:cNvPr>
          <p:cNvSpPr>
            <a:spLocks/>
          </p:cNvSpPr>
          <p:nvPr/>
        </p:nvSpPr>
        <p:spPr bwMode="auto">
          <a:xfrm>
            <a:off x="980065" y="4829102"/>
            <a:ext cx="3058534" cy="479215"/>
          </a:xfrm>
          <a:prstGeom prst="rect">
            <a:avLst/>
          </a:prstGeom>
          <a:solidFill>
            <a:schemeClr val="bg1"/>
          </a:solidFill>
          <a:ln w="6350">
            <a:solidFill>
              <a:schemeClr val="accent2">
                <a:lumMod val="50000"/>
              </a:schemeClr>
            </a:solidFill>
            <a:prstDash val="sysDot"/>
          </a:ln>
          <a:effectLst>
            <a:outerShdw sx="0" sy="0" algn="t" rotWithShape="0">
              <a:prstClr val="black">
                <a:alpha val="40000"/>
              </a:prstClr>
            </a:outerShdw>
          </a:effectLst>
        </p:spPr>
        <p:txBody>
          <a:bodyPr vert="horz" wrap="square" lIns="80440" tIns="0" rIns="80440" bIns="0" anchor="ctr" anchorCtr="0">
            <a:noAutofit/>
          </a:bodyPr>
          <a:lstStyle/>
          <a:p>
            <a:pPr algn="ctr"/>
            <a:r>
              <a:rPr lang="zh-CN" altLang="en-US" sz="1400" dirty="0">
                <a:cs typeface="+mn-ea"/>
                <a:sym typeface="+mn-lt"/>
              </a:rPr>
              <a:t>高端品质热衷者</a:t>
            </a:r>
          </a:p>
        </p:txBody>
      </p:sp>
      <p:sp>
        <p:nvSpPr>
          <p:cNvPr id="39" name="Rectangle 22">
            <a:extLst>
              <a:ext uri="{FF2B5EF4-FFF2-40B4-BE49-F238E27FC236}">
                <a16:creationId xmlns:a16="http://schemas.microsoft.com/office/drawing/2014/main" id="{ED558B46-662D-49B2-920E-871B2BA51AA5}"/>
              </a:ext>
            </a:extLst>
          </p:cNvPr>
          <p:cNvSpPr>
            <a:spLocks/>
          </p:cNvSpPr>
          <p:nvPr/>
        </p:nvSpPr>
        <p:spPr bwMode="auto">
          <a:xfrm>
            <a:off x="980065" y="5421514"/>
            <a:ext cx="3058534" cy="479215"/>
          </a:xfrm>
          <a:prstGeom prst="rect">
            <a:avLst/>
          </a:prstGeom>
          <a:solidFill>
            <a:schemeClr val="bg1"/>
          </a:solidFill>
          <a:ln w="6350">
            <a:solidFill>
              <a:schemeClr val="accent2">
                <a:lumMod val="50000"/>
              </a:schemeClr>
            </a:solidFill>
            <a:prstDash val="sysDot"/>
          </a:ln>
          <a:effectLst>
            <a:outerShdw sx="0" sy="0" algn="t" rotWithShape="0">
              <a:prstClr val="black">
                <a:alpha val="40000"/>
              </a:prstClr>
            </a:outerShdw>
          </a:effectLst>
        </p:spPr>
        <p:txBody>
          <a:bodyPr vert="horz" wrap="square" lIns="80440" tIns="0" rIns="80440" bIns="0" anchor="ctr" anchorCtr="0">
            <a:noAutofit/>
          </a:bodyPr>
          <a:lstStyle/>
          <a:p>
            <a:pPr algn="ctr"/>
            <a:r>
              <a:rPr lang="zh-CN" altLang="en-US" sz="1400" dirty="0">
                <a:cs typeface="+mn-ea"/>
                <a:sym typeface="+mn-lt"/>
              </a:rPr>
              <a:t>少年儿童家庭</a:t>
            </a:r>
          </a:p>
        </p:txBody>
      </p:sp>
      <p:sp>
        <p:nvSpPr>
          <p:cNvPr id="41" name="矩形 40">
            <a:extLst>
              <a:ext uri="{FF2B5EF4-FFF2-40B4-BE49-F238E27FC236}">
                <a16:creationId xmlns:a16="http://schemas.microsoft.com/office/drawing/2014/main" id="{622F6F77-0AEC-4250-8CA2-CE8ADFA17087}"/>
              </a:ext>
            </a:extLst>
          </p:cNvPr>
          <p:cNvSpPr/>
          <p:nvPr/>
        </p:nvSpPr>
        <p:spPr>
          <a:xfrm>
            <a:off x="4390869" y="3622496"/>
            <a:ext cx="5114078" cy="2535409"/>
          </a:xfrm>
          <a:prstGeom prst="rect">
            <a:avLst/>
          </a:prstGeom>
          <a:pattFill prst="dkUpDiag">
            <a:fgClr>
              <a:schemeClr val="accent4">
                <a:lumMod val="20000"/>
                <a:lumOff val="8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矩形 41">
            <a:extLst>
              <a:ext uri="{FF2B5EF4-FFF2-40B4-BE49-F238E27FC236}">
                <a16:creationId xmlns:a16="http://schemas.microsoft.com/office/drawing/2014/main" id="{5A8C9E6F-937B-4C3C-8E55-5F0DD6C4122C}"/>
              </a:ext>
            </a:extLst>
          </p:cNvPr>
          <p:cNvSpPr/>
          <p:nvPr/>
        </p:nvSpPr>
        <p:spPr>
          <a:xfrm>
            <a:off x="4390869" y="3601378"/>
            <a:ext cx="5114078" cy="442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B</a:t>
            </a:r>
            <a:r>
              <a:rPr lang="zh-CN" altLang="en-US" b="1" dirty="0">
                <a:cs typeface="+mn-ea"/>
                <a:sym typeface="+mn-lt"/>
              </a:rPr>
              <a:t>端</a:t>
            </a:r>
          </a:p>
        </p:txBody>
      </p:sp>
      <p:sp>
        <p:nvSpPr>
          <p:cNvPr id="43" name="Rectangle 22">
            <a:extLst>
              <a:ext uri="{FF2B5EF4-FFF2-40B4-BE49-F238E27FC236}">
                <a16:creationId xmlns:a16="http://schemas.microsoft.com/office/drawing/2014/main" id="{F2261B39-7EE2-4C68-BD29-5F8494B7011E}"/>
              </a:ext>
            </a:extLst>
          </p:cNvPr>
          <p:cNvSpPr>
            <a:spLocks/>
          </p:cNvSpPr>
          <p:nvPr/>
        </p:nvSpPr>
        <p:spPr bwMode="auto">
          <a:xfrm>
            <a:off x="4593026" y="4223382"/>
            <a:ext cx="2261941" cy="588529"/>
          </a:xfrm>
          <a:prstGeom prst="rect">
            <a:avLst/>
          </a:prstGeom>
          <a:solidFill>
            <a:schemeClr val="bg1"/>
          </a:solidFill>
          <a:ln w="6350">
            <a:solidFill>
              <a:schemeClr val="accent2">
                <a:lumMod val="50000"/>
              </a:schemeClr>
            </a:solidFill>
            <a:prstDash val="sysDot"/>
          </a:ln>
          <a:effectLst>
            <a:outerShdw sx="0" sy="0" algn="t" rotWithShape="0">
              <a:prstClr val="black">
                <a:alpha val="40000"/>
              </a:prstClr>
            </a:outerShdw>
          </a:effectLst>
        </p:spPr>
        <p:txBody>
          <a:bodyPr vert="horz" wrap="square" lIns="80440" tIns="0" rIns="80440" bIns="0" anchor="ctr" anchorCtr="0">
            <a:noAutofit/>
          </a:bodyPr>
          <a:lstStyle/>
          <a:p>
            <a:pPr algn="ctr"/>
            <a:r>
              <a:rPr lang="zh-CN" altLang="en-US" sz="1400" dirty="0">
                <a:cs typeface="+mn-ea"/>
                <a:sym typeface="+mn-lt"/>
              </a:rPr>
              <a:t>大型企业</a:t>
            </a:r>
            <a:r>
              <a:rPr lang="en-US" altLang="zh-CN" sz="1400" dirty="0">
                <a:cs typeface="+mn-ea"/>
                <a:sym typeface="+mn-lt"/>
              </a:rPr>
              <a:t>/</a:t>
            </a:r>
            <a:r>
              <a:rPr lang="zh-CN" altLang="en-US" sz="1400" dirty="0">
                <a:cs typeface="+mn-ea"/>
                <a:sym typeface="+mn-lt"/>
              </a:rPr>
              <a:t>上市公司</a:t>
            </a:r>
          </a:p>
        </p:txBody>
      </p:sp>
      <p:sp>
        <p:nvSpPr>
          <p:cNvPr id="45" name="Rectangle 22">
            <a:extLst>
              <a:ext uri="{FF2B5EF4-FFF2-40B4-BE49-F238E27FC236}">
                <a16:creationId xmlns:a16="http://schemas.microsoft.com/office/drawing/2014/main" id="{A0708D65-7E32-416B-ADA6-10EF7DF62ADB}"/>
              </a:ext>
            </a:extLst>
          </p:cNvPr>
          <p:cNvSpPr>
            <a:spLocks/>
          </p:cNvSpPr>
          <p:nvPr/>
        </p:nvSpPr>
        <p:spPr bwMode="auto">
          <a:xfrm>
            <a:off x="7023508" y="4223381"/>
            <a:ext cx="2261942" cy="588529"/>
          </a:xfrm>
          <a:prstGeom prst="rect">
            <a:avLst/>
          </a:prstGeom>
          <a:solidFill>
            <a:schemeClr val="bg1"/>
          </a:solidFill>
          <a:ln w="6350">
            <a:solidFill>
              <a:schemeClr val="accent2">
                <a:lumMod val="50000"/>
              </a:schemeClr>
            </a:solidFill>
            <a:prstDash val="sysDot"/>
          </a:ln>
          <a:effectLst>
            <a:outerShdw sx="0" sy="0" algn="t" rotWithShape="0">
              <a:prstClr val="black">
                <a:alpha val="40000"/>
              </a:prstClr>
            </a:outerShdw>
          </a:effectLst>
        </p:spPr>
        <p:txBody>
          <a:bodyPr vert="horz" wrap="square" lIns="80440" tIns="0" rIns="80440" bIns="0" anchor="ctr" anchorCtr="0">
            <a:noAutofit/>
          </a:bodyPr>
          <a:lstStyle/>
          <a:p>
            <a:pPr algn="ctr"/>
            <a:r>
              <a:rPr lang="en-US" altLang="zh-CN" sz="1400" dirty="0">
                <a:cs typeface="+mn-ea"/>
                <a:sym typeface="+mn-lt"/>
              </a:rPr>
              <a:t>CSR</a:t>
            </a:r>
            <a:r>
              <a:rPr lang="zh-CN" altLang="en-US" sz="1400" dirty="0">
                <a:cs typeface="+mn-ea"/>
                <a:sym typeface="+mn-lt"/>
              </a:rPr>
              <a:t>聚焦环保领域</a:t>
            </a:r>
          </a:p>
        </p:txBody>
      </p:sp>
      <p:sp>
        <p:nvSpPr>
          <p:cNvPr id="46" name="Rectangle 22">
            <a:extLst>
              <a:ext uri="{FF2B5EF4-FFF2-40B4-BE49-F238E27FC236}">
                <a16:creationId xmlns:a16="http://schemas.microsoft.com/office/drawing/2014/main" id="{577EC4D6-2BF6-46DC-A1DA-1696046D30D2}"/>
              </a:ext>
            </a:extLst>
          </p:cNvPr>
          <p:cNvSpPr>
            <a:spLocks/>
          </p:cNvSpPr>
          <p:nvPr/>
        </p:nvSpPr>
        <p:spPr bwMode="auto">
          <a:xfrm>
            <a:off x="4593026" y="4960506"/>
            <a:ext cx="888402" cy="1048802"/>
          </a:xfrm>
          <a:prstGeom prst="rect">
            <a:avLst/>
          </a:prstGeom>
          <a:solidFill>
            <a:schemeClr val="bg1"/>
          </a:solidFill>
          <a:ln w="3175">
            <a:solidFill>
              <a:schemeClr val="accent4"/>
            </a:solidFill>
            <a:prstDash val="sysDot"/>
          </a:ln>
          <a:effectLst>
            <a:outerShdw sx="0" sy="0" algn="t" rotWithShape="0">
              <a:prstClr val="black">
                <a:alpha val="40000"/>
              </a:prstClr>
            </a:outerShdw>
          </a:effectLst>
        </p:spPr>
        <p:txBody>
          <a:bodyPr vert="horz" wrap="square" lIns="80440" tIns="0" rIns="80440" bIns="0" anchor="ctr" anchorCtr="0">
            <a:noAutofit/>
          </a:bodyPr>
          <a:lstStyle/>
          <a:p>
            <a:pPr algn="ctr"/>
            <a:r>
              <a:rPr lang="zh-CN" altLang="en-US" sz="1400" dirty="0">
                <a:cs typeface="+mn-ea"/>
                <a:sym typeface="+mn-lt"/>
              </a:rPr>
              <a:t>阿里</a:t>
            </a:r>
            <a:r>
              <a:rPr lang="en-US" altLang="zh-CN" sz="1400" dirty="0">
                <a:cs typeface="+mn-ea"/>
                <a:sym typeface="+mn-lt"/>
              </a:rPr>
              <a:t>+</a:t>
            </a:r>
            <a:endParaRPr lang="zh-CN" altLang="en-US" sz="1400" dirty="0">
              <a:cs typeface="+mn-ea"/>
              <a:sym typeface="+mn-lt"/>
            </a:endParaRPr>
          </a:p>
        </p:txBody>
      </p:sp>
      <p:sp>
        <p:nvSpPr>
          <p:cNvPr id="40" name="iconfont-11255-5323802">
            <a:extLst>
              <a:ext uri="{FF2B5EF4-FFF2-40B4-BE49-F238E27FC236}">
                <a16:creationId xmlns:a16="http://schemas.microsoft.com/office/drawing/2014/main" id="{04BFF2DA-4EE4-4614-B8D3-DB7B27A339F3}"/>
              </a:ext>
            </a:extLst>
          </p:cNvPr>
          <p:cNvSpPr>
            <a:spLocks noChangeAspect="1"/>
          </p:cNvSpPr>
          <p:nvPr/>
        </p:nvSpPr>
        <p:spPr bwMode="auto">
          <a:xfrm>
            <a:off x="6140116" y="3642556"/>
            <a:ext cx="357717" cy="357717"/>
          </a:xfrm>
          <a:custGeom>
            <a:avLst/>
            <a:gdLst>
              <a:gd name="T0" fmla="*/ 487 w 10363"/>
              <a:gd name="T1" fmla="*/ 4210 h 10361"/>
              <a:gd name="T2" fmla="*/ 1458 w 10363"/>
              <a:gd name="T3" fmla="*/ 4210 h 10361"/>
              <a:gd name="T4" fmla="*/ 1945 w 10363"/>
              <a:gd name="T5" fmla="*/ 3724 h 10361"/>
              <a:gd name="T6" fmla="*/ 1458 w 10363"/>
              <a:gd name="T7" fmla="*/ 3237 h 10361"/>
              <a:gd name="T8" fmla="*/ 487 w 10363"/>
              <a:gd name="T9" fmla="*/ 3237 h 10361"/>
              <a:gd name="T10" fmla="*/ 1 w 10363"/>
              <a:gd name="T11" fmla="*/ 3724 h 10361"/>
              <a:gd name="T12" fmla="*/ 487 w 10363"/>
              <a:gd name="T13" fmla="*/ 4210 h 10361"/>
              <a:gd name="T14" fmla="*/ 1943 w 10363"/>
              <a:gd name="T15" fmla="*/ 6639 h 10361"/>
              <a:gd name="T16" fmla="*/ 1457 w 10363"/>
              <a:gd name="T17" fmla="*/ 6152 h 10361"/>
              <a:gd name="T18" fmla="*/ 486 w 10363"/>
              <a:gd name="T19" fmla="*/ 6152 h 10361"/>
              <a:gd name="T20" fmla="*/ 0 w 10363"/>
              <a:gd name="T21" fmla="*/ 6639 h 10361"/>
              <a:gd name="T22" fmla="*/ 486 w 10363"/>
              <a:gd name="T23" fmla="*/ 7125 h 10361"/>
              <a:gd name="T24" fmla="*/ 1457 w 10363"/>
              <a:gd name="T25" fmla="*/ 7125 h 10361"/>
              <a:gd name="T26" fmla="*/ 1943 w 10363"/>
              <a:gd name="T27" fmla="*/ 6639 h 10361"/>
              <a:gd name="T28" fmla="*/ 9716 w 10363"/>
              <a:gd name="T29" fmla="*/ 0 h 10361"/>
              <a:gd name="T30" fmla="*/ 1620 w 10363"/>
              <a:gd name="T31" fmla="*/ 0 h 10361"/>
              <a:gd name="T32" fmla="*/ 972 w 10363"/>
              <a:gd name="T33" fmla="*/ 647 h 10361"/>
              <a:gd name="T34" fmla="*/ 972 w 10363"/>
              <a:gd name="T35" fmla="*/ 3076 h 10361"/>
              <a:gd name="T36" fmla="*/ 1458 w 10363"/>
              <a:gd name="T37" fmla="*/ 3076 h 10361"/>
              <a:gd name="T38" fmla="*/ 2106 w 10363"/>
              <a:gd name="T39" fmla="*/ 3724 h 10361"/>
              <a:gd name="T40" fmla="*/ 1458 w 10363"/>
              <a:gd name="T41" fmla="*/ 4371 h 10361"/>
              <a:gd name="T42" fmla="*/ 972 w 10363"/>
              <a:gd name="T43" fmla="*/ 4371 h 10361"/>
              <a:gd name="T44" fmla="*/ 972 w 10363"/>
              <a:gd name="T45" fmla="*/ 5990 h 10361"/>
              <a:gd name="T46" fmla="*/ 1458 w 10363"/>
              <a:gd name="T47" fmla="*/ 5990 h 10361"/>
              <a:gd name="T48" fmla="*/ 2106 w 10363"/>
              <a:gd name="T49" fmla="*/ 6637 h 10361"/>
              <a:gd name="T50" fmla="*/ 1458 w 10363"/>
              <a:gd name="T51" fmla="*/ 7285 h 10361"/>
              <a:gd name="T52" fmla="*/ 972 w 10363"/>
              <a:gd name="T53" fmla="*/ 7285 h 10361"/>
              <a:gd name="T54" fmla="*/ 972 w 10363"/>
              <a:gd name="T55" fmla="*/ 9713 h 10361"/>
              <a:gd name="T56" fmla="*/ 1619 w 10363"/>
              <a:gd name="T57" fmla="*/ 10361 h 10361"/>
              <a:gd name="T58" fmla="*/ 9716 w 10363"/>
              <a:gd name="T59" fmla="*/ 10361 h 10361"/>
              <a:gd name="T60" fmla="*/ 10363 w 10363"/>
              <a:gd name="T61" fmla="*/ 9713 h 10361"/>
              <a:gd name="T62" fmla="*/ 10363 w 10363"/>
              <a:gd name="T63" fmla="*/ 647 h 10361"/>
              <a:gd name="T64" fmla="*/ 9716 w 10363"/>
              <a:gd name="T65" fmla="*/ 0 h 10361"/>
              <a:gd name="T66" fmla="*/ 5825 w 10363"/>
              <a:gd name="T67" fmla="*/ 9037 h 10361"/>
              <a:gd name="T68" fmla="*/ 3991 w 10363"/>
              <a:gd name="T69" fmla="*/ 7900 h 10361"/>
              <a:gd name="T70" fmla="*/ 5266 w 10363"/>
              <a:gd name="T71" fmla="*/ 3292 h 10361"/>
              <a:gd name="T72" fmla="*/ 4221 w 10363"/>
              <a:gd name="T73" fmla="*/ 1992 h 10361"/>
              <a:gd name="T74" fmla="*/ 4528 w 10363"/>
              <a:gd name="T75" fmla="*/ 1704 h 10361"/>
              <a:gd name="T76" fmla="*/ 7140 w 10363"/>
              <a:gd name="T77" fmla="*/ 1704 h 10361"/>
              <a:gd name="T78" fmla="*/ 7370 w 10363"/>
              <a:gd name="T79" fmla="*/ 1992 h 10361"/>
              <a:gd name="T80" fmla="*/ 6382 w 10363"/>
              <a:gd name="T81" fmla="*/ 3292 h 10361"/>
              <a:gd name="T82" fmla="*/ 7657 w 10363"/>
              <a:gd name="T83" fmla="*/ 7900 h 10361"/>
              <a:gd name="T84" fmla="*/ 5825 w 10363"/>
              <a:gd name="T85" fmla="*/ 9037 h 10361"/>
              <a:gd name="T86" fmla="*/ 7940 w 10363"/>
              <a:gd name="T87" fmla="*/ 5867 h 10361"/>
              <a:gd name="T88" fmla="*/ 7591 w 10363"/>
              <a:gd name="T89" fmla="*/ 6370 h 10361"/>
              <a:gd name="T90" fmla="*/ 6660 w 10363"/>
              <a:gd name="T91" fmla="*/ 3370 h 10361"/>
              <a:gd name="T92" fmla="*/ 7952 w 10363"/>
              <a:gd name="T93" fmla="*/ 5516 h 10361"/>
              <a:gd name="T94" fmla="*/ 7940 w 10363"/>
              <a:gd name="T95" fmla="*/ 5867 h 10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363" h="10361">
                <a:moveTo>
                  <a:pt x="487" y="4210"/>
                </a:moveTo>
                <a:lnTo>
                  <a:pt x="1458" y="4210"/>
                </a:lnTo>
                <a:cubicBezTo>
                  <a:pt x="1727" y="4210"/>
                  <a:pt x="1945" y="3992"/>
                  <a:pt x="1945" y="3724"/>
                </a:cubicBezTo>
                <a:cubicBezTo>
                  <a:pt x="1945" y="3455"/>
                  <a:pt x="1727" y="3237"/>
                  <a:pt x="1458" y="3237"/>
                </a:cubicBezTo>
                <a:lnTo>
                  <a:pt x="487" y="3237"/>
                </a:lnTo>
                <a:cubicBezTo>
                  <a:pt x="218" y="3237"/>
                  <a:pt x="1" y="3455"/>
                  <a:pt x="1" y="3724"/>
                </a:cubicBezTo>
                <a:cubicBezTo>
                  <a:pt x="1" y="3992"/>
                  <a:pt x="218" y="4210"/>
                  <a:pt x="487" y="4210"/>
                </a:cubicBezTo>
                <a:close/>
                <a:moveTo>
                  <a:pt x="1943" y="6639"/>
                </a:moveTo>
                <a:cubicBezTo>
                  <a:pt x="1943" y="6370"/>
                  <a:pt x="1726" y="6152"/>
                  <a:pt x="1457" y="6152"/>
                </a:cubicBezTo>
                <a:lnTo>
                  <a:pt x="486" y="6152"/>
                </a:lnTo>
                <a:cubicBezTo>
                  <a:pt x="217" y="6152"/>
                  <a:pt x="0" y="6370"/>
                  <a:pt x="0" y="6639"/>
                </a:cubicBezTo>
                <a:cubicBezTo>
                  <a:pt x="0" y="6907"/>
                  <a:pt x="217" y="7125"/>
                  <a:pt x="486" y="7125"/>
                </a:cubicBezTo>
                <a:lnTo>
                  <a:pt x="1457" y="7125"/>
                </a:lnTo>
                <a:cubicBezTo>
                  <a:pt x="1726" y="7124"/>
                  <a:pt x="1943" y="6906"/>
                  <a:pt x="1943" y="6639"/>
                </a:cubicBezTo>
                <a:close/>
                <a:moveTo>
                  <a:pt x="9716" y="0"/>
                </a:moveTo>
                <a:lnTo>
                  <a:pt x="1620" y="0"/>
                </a:lnTo>
                <a:cubicBezTo>
                  <a:pt x="1262" y="0"/>
                  <a:pt x="972" y="290"/>
                  <a:pt x="972" y="647"/>
                </a:cubicBezTo>
                <a:lnTo>
                  <a:pt x="972" y="3076"/>
                </a:lnTo>
                <a:lnTo>
                  <a:pt x="1458" y="3076"/>
                </a:lnTo>
                <a:cubicBezTo>
                  <a:pt x="1816" y="3076"/>
                  <a:pt x="2106" y="3366"/>
                  <a:pt x="2106" y="3724"/>
                </a:cubicBezTo>
                <a:cubicBezTo>
                  <a:pt x="2106" y="4081"/>
                  <a:pt x="1816" y="4371"/>
                  <a:pt x="1458" y="4371"/>
                </a:cubicBezTo>
                <a:lnTo>
                  <a:pt x="972" y="4371"/>
                </a:lnTo>
                <a:lnTo>
                  <a:pt x="972" y="5990"/>
                </a:lnTo>
                <a:lnTo>
                  <a:pt x="1458" y="5990"/>
                </a:lnTo>
                <a:cubicBezTo>
                  <a:pt x="1816" y="5990"/>
                  <a:pt x="2106" y="6280"/>
                  <a:pt x="2106" y="6637"/>
                </a:cubicBezTo>
                <a:cubicBezTo>
                  <a:pt x="2106" y="6995"/>
                  <a:pt x="1816" y="7285"/>
                  <a:pt x="1458" y="7285"/>
                </a:cubicBezTo>
                <a:lnTo>
                  <a:pt x="972" y="7285"/>
                </a:lnTo>
                <a:lnTo>
                  <a:pt x="972" y="9713"/>
                </a:lnTo>
                <a:cubicBezTo>
                  <a:pt x="972" y="10071"/>
                  <a:pt x="1262" y="10361"/>
                  <a:pt x="1619" y="10361"/>
                </a:cubicBezTo>
                <a:lnTo>
                  <a:pt x="9716" y="10361"/>
                </a:lnTo>
                <a:cubicBezTo>
                  <a:pt x="10073" y="10361"/>
                  <a:pt x="10363" y="10071"/>
                  <a:pt x="10363" y="9713"/>
                </a:cubicBezTo>
                <a:lnTo>
                  <a:pt x="10363" y="647"/>
                </a:lnTo>
                <a:cubicBezTo>
                  <a:pt x="10363" y="290"/>
                  <a:pt x="10073" y="0"/>
                  <a:pt x="9716" y="0"/>
                </a:cubicBezTo>
                <a:close/>
                <a:moveTo>
                  <a:pt x="5825" y="9037"/>
                </a:moveTo>
                <a:cubicBezTo>
                  <a:pt x="5630" y="9037"/>
                  <a:pt x="3991" y="8142"/>
                  <a:pt x="3991" y="7900"/>
                </a:cubicBezTo>
                <a:cubicBezTo>
                  <a:pt x="3991" y="7657"/>
                  <a:pt x="5266" y="3292"/>
                  <a:pt x="5266" y="3292"/>
                </a:cubicBezTo>
                <a:lnTo>
                  <a:pt x="4221" y="1992"/>
                </a:lnTo>
                <a:cubicBezTo>
                  <a:pt x="4221" y="1992"/>
                  <a:pt x="4067" y="1704"/>
                  <a:pt x="4528" y="1704"/>
                </a:cubicBezTo>
                <a:lnTo>
                  <a:pt x="7140" y="1704"/>
                </a:lnTo>
                <a:cubicBezTo>
                  <a:pt x="7601" y="1704"/>
                  <a:pt x="7370" y="1992"/>
                  <a:pt x="7370" y="1992"/>
                </a:cubicBezTo>
                <a:lnTo>
                  <a:pt x="6382" y="3292"/>
                </a:lnTo>
                <a:cubicBezTo>
                  <a:pt x="6382" y="3292"/>
                  <a:pt x="7657" y="7684"/>
                  <a:pt x="7657" y="7900"/>
                </a:cubicBezTo>
                <a:cubicBezTo>
                  <a:pt x="7658" y="8116"/>
                  <a:pt x="6020" y="9037"/>
                  <a:pt x="5825" y="9037"/>
                </a:cubicBezTo>
                <a:close/>
                <a:moveTo>
                  <a:pt x="7940" y="5867"/>
                </a:moveTo>
                <a:lnTo>
                  <a:pt x="7591" y="6370"/>
                </a:lnTo>
                <a:lnTo>
                  <a:pt x="6660" y="3370"/>
                </a:lnTo>
                <a:lnTo>
                  <a:pt x="7952" y="5516"/>
                </a:lnTo>
                <a:cubicBezTo>
                  <a:pt x="8010" y="5615"/>
                  <a:pt x="8005" y="5774"/>
                  <a:pt x="7940" y="5867"/>
                </a:cubicBezTo>
                <a:close/>
              </a:path>
            </a:pathLst>
          </a:custGeom>
          <a:solidFill>
            <a:schemeClr val="bg1"/>
          </a:solidFill>
          <a:ln>
            <a:noFill/>
          </a:ln>
        </p:spPr>
        <p:txBody>
          <a:bodyPr/>
          <a:lstStyle/>
          <a:p>
            <a:endParaRPr lang="zh-CN" altLang="en-US"/>
          </a:p>
        </p:txBody>
      </p:sp>
      <p:sp>
        <p:nvSpPr>
          <p:cNvPr id="47" name="Rectangle 22">
            <a:extLst>
              <a:ext uri="{FF2B5EF4-FFF2-40B4-BE49-F238E27FC236}">
                <a16:creationId xmlns:a16="http://schemas.microsoft.com/office/drawing/2014/main" id="{404D5D73-C27D-4CD1-922B-5113E11396A7}"/>
              </a:ext>
            </a:extLst>
          </p:cNvPr>
          <p:cNvSpPr>
            <a:spLocks/>
          </p:cNvSpPr>
          <p:nvPr/>
        </p:nvSpPr>
        <p:spPr bwMode="auto">
          <a:xfrm>
            <a:off x="5546748" y="4960506"/>
            <a:ext cx="888402" cy="1048802"/>
          </a:xfrm>
          <a:prstGeom prst="rect">
            <a:avLst/>
          </a:prstGeom>
          <a:solidFill>
            <a:schemeClr val="bg1"/>
          </a:solidFill>
          <a:ln w="3175">
            <a:solidFill>
              <a:schemeClr val="accent4"/>
            </a:solidFill>
            <a:prstDash val="sysDot"/>
          </a:ln>
          <a:effectLst>
            <a:outerShdw sx="0" sy="0" algn="t" rotWithShape="0">
              <a:prstClr val="black">
                <a:alpha val="40000"/>
              </a:prstClr>
            </a:outerShdw>
          </a:effectLst>
        </p:spPr>
        <p:txBody>
          <a:bodyPr vert="horz" wrap="square" lIns="80440" tIns="0" rIns="80440" bIns="0" anchor="ctr" anchorCtr="0">
            <a:noAutofit/>
          </a:bodyPr>
          <a:lstStyle/>
          <a:p>
            <a:pPr algn="ctr"/>
            <a:r>
              <a:rPr lang="zh-CN" altLang="en-US" sz="1400" dirty="0">
                <a:cs typeface="+mn-ea"/>
                <a:sym typeface="+mn-lt"/>
              </a:rPr>
              <a:t>时尚快消</a:t>
            </a:r>
            <a:r>
              <a:rPr lang="en-US" altLang="zh-CN" sz="1400" dirty="0">
                <a:cs typeface="+mn-ea"/>
                <a:sym typeface="+mn-lt"/>
              </a:rPr>
              <a:t>+</a:t>
            </a:r>
            <a:endParaRPr lang="zh-CN" altLang="en-US" sz="1400" dirty="0">
              <a:cs typeface="+mn-ea"/>
              <a:sym typeface="+mn-lt"/>
            </a:endParaRPr>
          </a:p>
        </p:txBody>
      </p:sp>
      <p:sp>
        <p:nvSpPr>
          <p:cNvPr id="48" name="Rectangle 22">
            <a:extLst>
              <a:ext uri="{FF2B5EF4-FFF2-40B4-BE49-F238E27FC236}">
                <a16:creationId xmlns:a16="http://schemas.microsoft.com/office/drawing/2014/main" id="{2AB5312A-6888-4869-A6BC-355C4AC2D29A}"/>
              </a:ext>
            </a:extLst>
          </p:cNvPr>
          <p:cNvSpPr>
            <a:spLocks/>
          </p:cNvSpPr>
          <p:nvPr/>
        </p:nvSpPr>
        <p:spPr bwMode="auto">
          <a:xfrm>
            <a:off x="6502866" y="4960506"/>
            <a:ext cx="888402" cy="1048802"/>
          </a:xfrm>
          <a:prstGeom prst="rect">
            <a:avLst/>
          </a:prstGeom>
          <a:solidFill>
            <a:schemeClr val="bg1"/>
          </a:solidFill>
          <a:ln w="3175">
            <a:solidFill>
              <a:schemeClr val="accent4"/>
            </a:solidFill>
            <a:prstDash val="sysDot"/>
          </a:ln>
          <a:effectLst>
            <a:outerShdw sx="0" sy="0" algn="t" rotWithShape="0">
              <a:prstClr val="black">
                <a:alpha val="40000"/>
              </a:prstClr>
            </a:outerShdw>
          </a:effectLst>
        </p:spPr>
        <p:txBody>
          <a:bodyPr vert="horz" wrap="square" lIns="80440" tIns="0" rIns="80440" bIns="0" anchor="ctr" anchorCtr="0">
            <a:noAutofit/>
          </a:bodyPr>
          <a:lstStyle/>
          <a:p>
            <a:pPr algn="ctr"/>
            <a:r>
              <a:rPr lang="zh-CN" altLang="en-US" sz="1400" dirty="0">
                <a:cs typeface="+mn-ea"/>
                <a:sym typeface="+mn-lt"/>
              </a:rPr>
              <a:t>网红场景</a:t>
            </a:r>
            <a:r>
              <a:rPr lang="en-US" altLang="zh-CN" sz="1400" dirty="0">
                <a:cs typeface="+mn-ea"/>
                <a:sym typeface="+mn-lt"/>
              </a:rPr>
              <a:t>+</a:t>
            </a:r>
            <a:endParaRPr lang="zh-CN" altLang="en-US" sz="1400" dirty="0">
              <a:cs typeface="+mn-ea"/>
              <a:sym typeface="+mn-lt"/>
            </a:endParaRPr>
          </a:p>
        </p:txBody>
      </p:sp>
      <p:sp>
        <p:nvSpPr>
          <p:cNvPr id="49" name="Rectangle 22">
            <a:extLst>
              <a:ext uri="{FF2B5EF4-FFF2-40B4-BE49-F238E27FC236}">
                <a16:creationId xmlns:a16="http://schemas.microsoft.com/office/drawing/2014/main" id="{EAE2F196-3A40-413D-8674-C58A68B796E3}"/>
              </a:ext>
            </a:extLst>
          </p:cNvPr>
          <p:cNvSpPr>
            <a:spLocks/>
          </p:cNvSpPr>
          <p:nvPr/>
        </p:nvSpPr>
        <p:spPr bwMode="auto">
          <a:xfrm>
            <a:off x="7464599" y="4960506"/>
            <a:ext cx="888402" cy="1048802"/>
          </a:xfrm>
          <a:prstGeom prst="rect">
            <a:avLst/>
          </a:prstGeom>
          <a:solidFill>
            <a:schemeClr val="bg1"/>
          </a:solidFill>
          <a:ln w="3175">
            <a:solidFill>
              <a:schemeClr val="accent4"/>
            </a:solidFill>
            <a:prstDash val="sysDot"/>
          </a:ln>
          <a:effectLst>
            <a:outerShdw sx="0" sy="0" algn="t" rotWithShape="0">
              <a:prstClr val="black">
                <a:alpha val="40000"/>
              </a:prstClr>
            </a:outerShdw>
          </a:effectLst>
        </p:spPr>
        <p:txBody>
          <a:bodyPr vert="horz" wrap="square" lIns="80440" tIns="0" rIns="80440" bIns="0" anchor="ctr" anchorCtr="0">
            <a:noAutofit/>
          </a:bodyPr>
          <a:lstStyle/>
          <a:p>
            <a:pPr algn="ctr"/>
            <a:r>
              <a:rPr lang="zh-CN" altLang="en-US" sz="1400" dirty="0">
                <a:cs typeface="+mn-ea"/>
                <a:sym typeface="+mn-lt"/>
              </a:rPr>
              <a:t>企业平台</a:t>
            </a:r>
          </a:p>
        </p:txBody>
      </p:sp>
      <p:sp>
        <p:nvSpPr>
          <p:cNvPr id="50" name="Rectangle 22">
            <a:extLst>
              <a:ext uri="{FF2B5EF4-FFF2-40B4-BE49-F238E27FC236}">
                <a16:creationId xmlns:a16="http://schemas.microsoft.com/office/drawing/2014/main" id="{00C7EBDF-9F53-43EB-8F5C-D6F7F09DC190}"/>
              </a:ext>
            </a:extLst>
          </p:cNvPr>
          <p:cNvSpPr>
            <a:spLocks/>
          </p:cNvSpPr>
          <p:nvPr/>
        </p:nvSpPr>
        <p:spPr bwMode="auto">
          <a:xfrm>
            <a:off x="8412706" y="4960506"/>
            <a:ext cx="888402" cy="1048802"/>
          </a:xfrm>
          <a:prstGeom prst="rect">
            <a:avLst/>
          </a:prstGeom>
          <a:solidFill>
            <a:schemeClr val="bg1"/>
          </a:solidFill>
          <a:ln w="3175">
            <a:solidFill>
              <a:schemeClr val="accent4"/>
            </a:solidFill>
            <a:prstDash val="sysDot"/>
          </a:ln>
          <a:effectLst>
            <a:outerShdw sx="0" sy="0" algn="t" rotWithShape="0">
              <a:prstClr val="black">
                <a:alpha val="40000"/>
              </a:prstClr>
            </a:outerShdw>
          </a:effectLst>
        </p:spPr>
        <p:txBody>
          <a:bodyPr vert="horz" wrap="square" lIns="80440" tIns="0" rIns="80440" bIns="0" anchor="ctr" anchorCtr="0">
            <a:noAutofit/>
          </a:bodyPr>
          <a:lstStyle/>
          <a:p>
            <a:pPr algn="ctr"/>
            <a:r>
              <a:rPr lang="zh-CN" altLang="en-US" sz="1400" dirty="0">
                <a:cs typeface="+mn-ea"/>
                <a:sym typeface="+mn-lt"/>
              </a:rPr>
              <a:t>其它大品类公司</a:t>
            </a:r>
          </a:p>
        </p:txBody>
      </p:sp>
      <p:sp>
        <p:nvSpPr>
          <p:cNvPr id="51" name="矩形 50">
            <a:extLst>
              <a:ext uri="{FF2B5EF4-FFF2-40B4-BE49-F238E27FC236}">
                <a16:creationId xmlns:a16="http://schemas.microsoft.com/office/drawing/2014/main" id="{5BB0B3FF-9304-4BC0-A234-47BC8BF1261B}"/>
              </a:ext>
            </a:extLst>
          </p:cNvPr>
          <p:cNvSpPr/>
          <p:nvPr/>
        </p:nvSpPr>
        <p:spPr>
          <a:xfrm>
            <a:off x="9594973" y="3617518"/>
            <a:ext cx="2072020" cy="2540388"/>
          </a:xfrm>
          <a:prstGeom prst="rect">
            <a:avLst/>
          </a:prstGeom>
          <a:pattFill prst="dkUpDiag">
            <a:fgClr>
              <a:schemeClr val="accent4">
                <a:lumMod val="20000"/>
                <a:lumOff val="8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a:extLst>
              <a:ext uri="{FF2B5EF4-FFF2-40B4-BE49-F238E27FC236}">
                <a16:creationId xmlns:a16="http://schemas.microsoft.com/office/drawing/2014/main" id="{58D1AD66-A52F-4496-85DB-C931FB09643F}"/>
              </a:ext>
            </a:extLst>
          </p:cNvPr>
          <p:cNvSpPr/>
          <p:nvPr/>
        </p:nvSpPr>
        <p:spPr>
          <a:xfrm>
            <a:off x="9594973" y="3596399"/>
            <a:ext cx="2072020" cy="442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    G</a:t>
            </a:r>
            <a:r>
              <a:rPr lang="zh-CN" altLang="en-US" b="1" dirty="0">
                <a:cs typeface="+mn-ea"/>
                <a:sym typeface="+mn-lt"/>
              </a:rPr>
              <a:t>端</a:t>
            </a:r>
          </a:p>
        </p:txBody>
      </p:sp>
      <p:sp>
        <p:nvSpPr>
          <p:cNvPr id="53" name="Rectangle 22">
            <a:extLst>
              <a:ext uri="{FF2B5EF4-FFF2-40B4-BE49-F238E27FC236}">
                <a16:creationId xmlns:a16="http://schemas.microsoft.com/office/drawing/2014/main" id="{645FEF2F-B196-4C68-973A-D014750E601A}"/>
              </a:ext>
            </a:extLst>
          </p:cNvPr>
          <p:cNvSpPr>
            <a:spLocks/>
          </p:cNvSpPr>
          <p:nvPr/>
        </p:nvSpPr>
        <p:spPr bwMode="auto">
          <a:xfrm>
            <a:off x="9729339" y="4274892"/>
            <a:ext cx="1783697" cy="479215"/>
          </a:xfrm>
          <a:prstGeom prst="rect">
            <a:avLst/>
          </a:prstGeom>
          <a:solidFill>
            <a:schemeClr val="bg1"/>
          </a:solidFill>
          <a:ln w="6350">
            <a:solidFill>
              <a:schemeClr val="accent2">
                <a:lumMod val="50000"/>
              </a:schemeClr>
            </a:solidFill>
            <a:prstDash val="sysDot"/>
          </a:ln>
          <a:effectLst>
            <a:outerShdw sx="0" sy="0" algn="t" rotWithShape="0">
              <a:prstClr val="black">
                <a:alpha val="40000"/>
              </a:prstClr>
            </a:outerShdw>
          </a:effectLst>
        </p:spPr>
        <p:txBody>
          <a:bodyPr vert="horz" wrap="square" lIns="80440" tIns="0" rIns="80440" bIns="0" anchor="ctr" anchorCtr="0">
            <a:noAutofit/>
          </a:bodyPr>
          <a:lstStyle/>
          <a:p>
            <a:pPr algn="ctr"/>
            <a:r>
              <a:rPr lang="zh-CN" altLang="en-US" sz="1400" dirty="0">
                <a:cs typeface="+mn-ea"/>
                <a:sym typeface="+mn-lt"/>
              </a:rPr>
              <a:t>杭州的区县政府</a:t>
            </a:r>
          </a:p>
        </p:txBody>
      </p:sp>
      <p:sp>
        <p:nvSpPr>
          <p:cNvPr id="55" name="Rectangle 22">
            <a:extLst>
              <a:ext uri="{FF2B5EF4-FFF2-40B4-BE49-F238E27FC236}">
                <a16:creationId xmlns:a16="http://schemas.microsoft.com/office/drawing/2014/main" id="{9B42C74E-E41F-4EDC-9031-5F7C3D88DEC4}"/>
              </a:ext>
            </a:extLst>
          </p:cNvPr>
          <p:cNvSpPr>
            <a:spLocks/>
          </p:cNvSpPr>
          <p:nvPr/>
        </p:nvSpPr>
        <p:spPr bwMode="auto">
          <a:xfrm>
            <a:off x="9729339" y="4877230"/>
            <a:ext cx="1783697" cy="479215"/>
          </a:xfrm>
          <a:prstGeom prst="rect">
            <a:avLst/>
          </a:prstGeom>
          <a:solidFill>
            <a:schemeClr val="bg1"/>
          </a:solidFill>
          <a:ln w="6350">
            <a:solidFill>
              <a:schemeClr val="accent2">
                <a:lumMod val="50000"/>
              </a:schemeClr>
            </a:solidFill>
            <a:prstDash val="sysDot"/>
          </a:ln>
          <a:effectLst>
            <a:outerShdw sx="0" sy="0" algn="t" rotWithShape="0">
              <a:prstClr val="black">
                <a:alpha val="40000"/>
              </a:prstClr>
            </a:outerShdw>
          </a:effectLst>
        </p:spPr>
        <p:txBody>
          <a:bodyPr vert="horz" wrap="square" lIns="80440" tIns="0" rIns="80440" bIns="0" anchor="ctr" anchorCtr="0">
            <a:noAutofit/>
          </a:bodyPr>
          <a:lstStyle/>
          <a:p>
            <a:pPr algn="ctr"/>
            <a:r>
              <a:rPr lang="zh-CN" altLang="en-US" sz="1400" dirty="0">
                <a:cs typeface="+mn-ea"/>
                <a:sym typeface="+mn-lt"/>
              </a:rPr>
              <a:t>杭州市政府</a:t>
            </a:r>
          </a:p>
        </p:txBody>
      </p:sp>
      <p:sp>
        <p:nvSpPr>
          <p:cNvPr id="56" name="Rectangle 22">
            <a:extLst>
              <a:ext uri="{FF2B5EF4-FFF2-40B4-BE49-F238E27FC236}">
                <a16:creationId xmlns:a16="http://schemas.microsoft.com/office/drawing/2014/main" id="{42B68951-D363-4B93-B91E-0080FDA6A6DB}"/>
              </a:ext>
            </a:extLst>
          </p:cNvPr>
          <p:cNvSpPr>
            <a:spLocks/>
          </p:cNvSpPr>
          <p:nvPr/>
        </p:nvSpPr>
        <p:spPr bwMode="auto">
          <a:xfrm>
            <a:off x="9729339" y="5469642"/>
            <a:ext cx="1783697" cy="479215"/>
          </a:xfrm>
          <a:prstGeom prst="rect">
            <a:avLst/>
          </a:prstGeom>
          <a:solidFill>
            <a:schemeClr val="bg1"/>
          </a:solidFill>
          <a:ln w="6350">
            <a:solidFill>
              <a:schemeClr val="accent2">
                <a:lumMod val="50000"/>
              </a:schemeClr>
            </a:solidFill>
            <a:prstDash val="sysDot"/>
          </a:ln>
          <a:effectLst>
            <a:outerShdw sx="0" sy="0" algn="t" rotWithShape="0">
              <a:prstClr val="black">
                <a:alpha val="40000"/>
              </a:prstClr>
            </a:outerShdw>
          </a:effectLst>
        </p:spPr>
        <p:txBody>
          <a:bodyPr vert="horz" wrap="square" lIns="80440" tIns="0" rIns="80440" bIns="0" anchor="ctr" anchorCtr="0">
            <a:noAutofit/>
          </a:bodyPr>
          <a:lstStyle/>
          <a:p>
            <a:pPr algn="ctr"/>
            <a:r>
              <a:rPr lang="zh-CN" altLang="en-US" sz="1400" dirty="0">
                <a:cs typeface="+mn-ea"/>
                <a:sym typeface="+mn-lt"/>
              </a:rPr>
              <a:t>浙江省政府</a:t>
            </a:r>
          </a:p>
        </p:txBody>
      </p:sp>
      <p:sp>
        <p:nvSpPr>
          <p:cNvPr id="44" name="iconfont-11240-5314409">
            <a:extLst>
              <a:ext uri="{FF2B5EF4-FFF2-40B4-BE49-F238E27FC236}">
                <a16:creationId xmlns:a16="http://schemas.microsoft.com/office/drawing/2014/main" id="{BF5A8757-BFE7-4777-BB40-2B22881D16FB}"/>
              </a:ext>
            </a:extLst>
          </p:cNvPr>
          <p:cNvSpPr>
            <a:spLocks noChangeAspect="1"/>
          </p:cNvSpPr>
          <p:nvPr/>
        </p:nvSpPr>
        <p:spPr bwMode="auto">
          <a:xfrm>
            <a:off x="10033226" y="3672851"/>
            <a:ext cx="366072" cy="268436"/>
          </a:xfrm>
          <a:custGeom>
            <a:avLst/>
            <a:gdLst>
              <a:gd name="connsiteX0" fmla="*/ 19668 w 581711"/>
              <a:gd name="connsiteY0" fmla="*/ 368701 h 426561"/>
              <a:gd name="connsiteX1" fmla="*/ 19668 w 581711"/>
              <a:gd name="connsiteY1" fmla="*/ 406941 h 426561"/>
              <a:gd name="connsiteX2" fmla="*/ 562090 w 581711"/>
              <a:gd name="connsiteY2" fmla="*/ 406941 h 426561"/>
              <a:gd name="connsiteX3" fmla="*/ 562090 w 581711"/>
              <a:gd name="connsiteY3" fmla="*/ 368701 h 426561"/>
              <a:gd name="connsiteX4" fmla="*/ 252073 w 581711"/>
              <a:gd name="connsiteY4" fmla="*/ 348986 h 426561"/>
              <a:gd name="connsiteX5" fmla="*/ 329639 w 581711"/>
              <a:gd name="connsiteY5" fmla="*/ 348986 h 426561"/>
              <a:gd name="connsiteX6" fmla="*/ 329639 w 581711"/>
              <a:gd name="connsiteY6" fmla="*/ 368429 h 426561"/>
              <a:gd name="connsiteX7" fmla="*/ 252073 w 581711"/>
              <a:gd name="connsiteY7" fmla="*/ 368429 h 426561"/>
              <a:gd name="connsiteX8" fmla="*/ 0 w 581711"/>
              <a:gd name="connsiteY8" fmla="*/ 348986 h 426561"/>
              <a:gd name="connsiteX9" fmla="*/ 19344 w 581711"/>
              <a:gd name="connsiteY9" fmla="*/ 348986 h 426561"/>
              <a:gd name="connsiteX10" fmla="*/ 19344 w 581711"/>
              <a:gd name="connsiteY10" fmla="*/ 368429 h 426561"/>
              <a:gd name="connsiteX11" fmla="*/ 252073 w 581711"/>
              <a:gd name="connsiteY11" fmla="*/ 368429 h 426561"/>
              <a:gd name="connsiteX12" fmla="*/ 252073 w 581711"/>
              <a:gd name="connsiteY12" fmla="*/ 368430 h 426561"/>
              <a:gd name="connsiteX13" fmla="*/ 329639 w 581711"/>
              <a:gd name="connsiteY13" fmla="*/ 368430 h 426561"/>
              <a:gd name="connsiteX14" fmla="*/ 329639 w 581711"/>
              <a:gd name="connsiteY14" fmla="*/ 368429 h 426561"/>
              <a:gd name="connsiteX15" fmla="*/ 562268 w 581711"/>
              <a:gd name="connsiteY15" fmla="*/ 368429 h 426561"/>
              <a:gd name="connsiteX16" fmla="*/ 562268 w 581711"/>
              <a:gd name="connsiteY16" fmla="*/ 348986 h 426561"/>
              <a:gd name="connsiteX17" fmla="*/ 581711 w 581711"/>
              <a:gd name="connsiteY17" fmla="*/ 348986 h 426561"/>
              <a:gd name="connsiteX18" fmla="*/ 581711 w 581711"/>
              <a:gd name="connsiteY18" fmla="*/ 426561 h 426561"/>
              <a:gd name="connsiteX19" fmla="*/ 0 w 581711"/>
              <a:gd name="connsiteY19" fmla="*/ 426561 h 426561"/>
              <a:gd name="connsiteX20" fmla="*/ 484960 w 581711"/>
              <a:gd name="connsiteY20" fmla="*/ 291097 h 426561"/>
              <a:gd name="connsiteX21" fmla="*/ 484960 w 581711"/>
              <a:gd name="connsiteY21" fmla="*/ 309954 h 426561"/>
              <a:gd name="connsiteX22" fmla="*/ 503816 w 581711"/>
              <a:gd name="connsiteY22" fmla="*/ 309954 h 426561"/>
              <a:gd name="connsiteX23" fmla="*/ 503816 w 581711"/>
              <a:gd name="connsiteY23" fmla="*/ 291097 h 426561"/>
              <a:gd name="connsiteX24" fmla="*/ 388063 w 581711"/>
              <a:gd name="connsiteY24" fmla="*/ 291097 h 426561"/>
              <a:gd name="connsiteX25" fmla="*/ 388063 w 581711"/>
              <a:gd name="connsiteY25" fmla="*/ 309954 h 426561"/>
              <a:gd name="connsiteX26" fmla="*/ 406919 w 581711"/>
              <a:gd name="connsiteY26" fmla="*/ 309954 h 426561"/>
              <a:gd name="connsiteX27" fmla="*/ 406919 w 581711"/>
              <a:gd name="connsiteY27" fmla="*/ 291097 h 426561"/>
              <a:gd name="connsiteX28" fmla="*/ 174746 w 581711"/>
              <a:gd name="connsiteY28" fmla="*/ 291097 h 426561"/>
              <a:gd name="connsiteX29" fmla="*/ 174746 w 581711"/>
              <a:gd name="connsiteY29" fmla="*/ 309954 h 426561"/>
              <a:gd name="connsiteX30" fmla="*/ 193697 w 581711"/>
              <a:gd name="connsiteY30" fmla="*/ 309954 h 426561"/>
              <a:gd name="connsiteX31" fmla="*/ 193697 w 581711"/>
              <a:gd name="connsiteY31" fmla="*/ 291097 h 426561"/>
              <a:gd name="connsiteX32" fmla="*/ 77849 w 581711"/>
              <a:gd name="connsiteY32" fmla="*/ 291097 h 426561"/>
              <a:gd name="connsiteX33" fmla="*/ 77849 w 581711"/>
              <a:gd name="connsiteY33" fmla="*/ 309954 h 426561"/>
              <a:gd name="connsiteX34" fmla="*/ 96704 w 581711"/>
              <a:gd name="connsiteY34" fmla="*/ 309954 h 426561"/>
              <a:gd name="connsiteX35" fmla="*/ 96704 w 581711"/>
              <a:gd name="connsiteY35" fmla="*/ 291097 h 426561"/>
              <a:gd name="connsiteX36" fmla="*/ 465343 w 581711"/>
              <a:gd name="connsiteY36" fmla="*/ 271477 h 426561"/>
              <a:gd name="connsiteX37" fmla="*/ 523481 w 581711"/>
              <a:gd name="connsiteY37" fmla="*/ 271477 h 426561"/>
              <a:gd name="connsiteX38" fmla="*/ 523481 w 581711"/>
              <a:gd name="connsiteY38" fmla="*/ 329621 h 426561"/>
              <a:gd name="connsiteX39" fmla="*/ 465343 w 581711"/>
              <a:gd name="connsiteY39" fmla="*/ 329621 h 426561"/>
              <a:gd name="connsiteX40" fmla="*/ 368445 w 581711"/>
              <a:gd name="connsiteY40" fmla="*/ 271477 h 426561"/>
              <a:gd name="connsiteX41" fmla="*/ 426584 w 581711"/>
              <a:gd name="connsiteY41" fmla="*/ 271477 h 426561"/>
              <a:gd name="connsiteX42" fmla="*/ 426584 w 581711"/>
              <a:gd name="connsiteY42" fmla="*/ 329621 h 426561"/>
              <a:gd name="connsiteX43" fmla="*/ 368445 w 581711"/>
              <a:gd name="connsiteY43" fmla="*/ 329621 h 426561"/>
              <a:gd name="connsiteX44" fmla="*/ 155128 w 581711"/>
              <a:gd name="connsiteY44" fmla="*/ 271477 h 426561"/>
              <a:gd name="connsiteX45" fmla="*/ 213267 w 581711"/>
              <a:gd name="connsiteY45" fmla="*/ 271477 h 426561"/>
              <a:gd name="connsiteX46" fmla="*/ 213267 w 581711"/>
              <a:gd name="connsiteY46" fmla="*/ 329621 h 426561"/>
              <a:gd name="connsiteX47" fmla="*/ 155128 w 581711"/>
              <a:gd name="connsiteY47" fmla="*/ 329621 h 426561"/>
              <a:gd name="connsiteX48" fmla="*/ 58231 w 581711"/>
              <a:gd name="connsiteY48" fmla="*/ 271477 h 426561"/>
              <a:gd name="connsiteX49" fmla="*/ 116369 w 581711"/>
              <a:gd name="connsiteY49" fmla="*/ 271477 h 426561"/>
              <a:gd name="connsiteX50" fmla="*/ 116369 w 581711"/>
              <a:gd name="connsiteY50" fmla="*/ 329621 h 426561"/>
              <a:gd name="connsiteX51" fmla="*/ 58231 w 581711"/>
              <a:gd name="connsiteY51" fmla="*/ 329621 h 426561"/>
              <a:gd name="connsiteX52" fmla="*/ 271786 w 581711"/>
              <a:gd name="connsiteY52" fmla="*/ 252335 h 426561"/>
              <a:gd name="connsiteX53" fmla="*/ 271786 w 581711"/>
              <a:gd name="connsiteY53" fmla="*/ 348763 h 426561"/>
              <a:gd name="connsiteX54" fmla="*/ 309974 w 581711"/>
              <a:gd name="connsiteY54" fmla="*/ 348763 h 426561"/>
              <a:gd name="connsiteX55" fmla="*/ 309974 w 581711"/>
              <a:gd name="connsiteY55" fmla="*/ 252335 h 426561"/>
              <a:gd name="connsiteX56" fmla="*/ 252073 w 581711"/>
              <a:gd name="connsiteY56" fmla="*/ 232715 h 426561"/>
              <a:gd name="connsiteX57" fmla="*/ 329639 w 581711"/>
              <a:gd name="connsiteY57" fmla="*/ 232715 h 426561"/>
              <a:gd name="connsiteX58" fmla="*/ 329639 w 581711"/>
              <a:gd name="connsiteY58" fmla="*/ 348764 h 426561"/>
              <a:gd name="connsiteX59" fmla="*/ 252073 w 581711"/>
              <a:gd name="connsiteY59" fmla="*/ 348764 h 426561"/>
              <a:gd name="connsiteX60" fmla="*/ 484960 w 581711"/>
              <a:gd name="connsiteY60" fmla="*/ 194144 h 426561"/>
              <a:gd name="connsiteX61" fmla="*/ 484960 w 581711"/>
              <a:gd name="connsiteY61" fmla="*/ 213049 h 426561"/>
              <a:gd name="connsiteX62" fmla="*/ 503816 w 581711"/>
              <a:gd name="connsiteY62" fmla="*/ 213049 h 426561"/>
              <a:gd name="connsiteX63" fmla="*/ 503816 w 581711"/>
              <a:gd name="connsiteY63" fmla="*/ 194144 h 426561"/>
              <a:gd name="connsiteX64" fmla="*/ 388063 w 581711"/>
              <a:gd name="connsiteY64" fmla="*/ 194144 h 426561"/>
              <a:gd name="connsiteX65" fmla="*/ 388063 w 581711"/>
              <a:gd name="connsiteY65" fmla="*/ 213049 h 426561"/>
              <a:gd name="connsiteX66" fmla="*/ 406919 w 581711"/>
              <a:gd name="connsiteY66" fmla="*/ 213049 h 426561"/>
              <a:gd name="connsiteX67" fmla="*/ 406919 w 581711"/>
              <a:gd name="connsiteY67" fmla="*/ 194144 h 426561"/>
              <a:gd name="connsiteX68" fmla="*/ 174746 w 581711"/>
              <a:gd name="connsiteY68" fmla="*/ 194144 h 426561"/>
              <a:gd name="connsiteX69" fmla="*/ 174746 w 581711"/>
              <a:gd name="connsiteY69" fmla="*/ 213049 h 426561"/>
              <a:gd name="connsiteX70" fmla="*/ 193697 w 581711"/>
              <a:gd name="connsiteY70" fmla="*/ 213049 h 426561"/>
              <a:gd name="connsiteX71" fmla="*/ 193697 w 581711"/>
              <a:gd name="connsiteY71" fmla="*/ 194144 h 426561"/>
              <a:gd name="connsiteX72" fmla="*/ 77849 w 581711"/>
              <a:gd name="connsiteY72" fmla="*/ 194144 h 426561"/>
              <a:gd name="connsiteX73" fmla="*/ 77849 w 581711"/>
              <a:gd name="connsiteY73" fmla="*/ 213049 h 426561"/>
              <a:gd name="connsiteX74" fmla="*/ 96704 w 581711"/>
              <a:gd name="connsiteY74" fmla="*/ 213049 h 426561"/>
              <a:gd name="connsiteX75" fmla="*/ 96704 w 581711"/>
              <a:gd name="connsiteY75" fmla="*/ 194144 h 426561"/>
              <a:gd name="connsiteX76" fmla="*/ 465343 w 581711"/>
              <a:gd name="connsiteY76" fmla="*/ 174477 h 426561"/>
              <a:gd name="connsiteX77" fmla="*/ 523481 w 581711"/>
              <a:gd name="connsiteY77" fmla="*/ 174477 h 426561"/>
              <a:gd name="connsiteX78" fmla="*/ 523481 w 581711"/>
              <a:gd name="connsiteY78" fmla="*/ 232715 h 426561"/>
              <a:gd name="connsiteX79" fmla="*/ 465343 w 581711"/>
              <a:gd name="connsiteY79" fmla="*/ 232715 h 426561"/>
              <a:gd name="connsiteX80" fmla="*/ 368445 w 581711"/>
              <a:gd name="connsiteY80" fmla="*/ 174477 h 426561"/>
              <a:gd name="connsiteX81" fmla="*/ 426584 w 581711"/>
              <a:gd name="connsiteY81" fmla="*/ 174477 h 426561"/>
              <a:gd name="connsiteX82" fmla="*/ 426584 w 581711"/>
              <a:gd name="connsiteY82" fmla="*/ 232715 h 426561"/>
              <a:gd name="connsiteX83" fmla="*/ 368445 w 581711"/>
              <a:gd name="connsiteY83" fmla="*/ 232715 h 426561"/>
              <a:gd name="connsiteX84" fmla="*/ 155128 w 581711"/>
              <a:gd name="connsiteY84" fmla="*/ 174477 h 426561"/>
              <a:gd name="connsiteX85" fmla="*/ 213267 w 581711"/>
              <a:gd name="connsiteY85" fmla="*/ 174477 h 426561"/>
              <a:gd name="connsiteX86" fmla="*/ 213267 w 581711"/>
              <a:gd name="connsiteY86" fmla="*/ 232715 h 426561"/>
              <a:gd name="connsiteX87" fmla="*/ 155128 w 581711"/>
              <a:gd name="connsiteY87" fmla="*/ 232715 h 426561"/>
              <a:gd name="connsiteX88" fmla="*/ 58231 w 581711"/>
              <a:gd name="connsiteY88" fmla="*/ 174477 h 426561"/>
              <a:gd name="connsiteX89" fmla="*/ 116369 w 581711"/>
              <a:gd name="connsiteY89" fmla="*/ 174477 h 426561"/>
              <a:gd name="connsiteX90" fmla="*/ 116369 w 581711"/>
              <a:gd name="connsiteY90" fmla="*/ 232715 h 426561"/>
              <a:gd name="connsiteX91" fmla="*/ 58231 w 581711"/>
              <a:gd name="connsiteY91" fmla="*/ 232715 h 426561"/>
              <a:gd name="connsiteX92" fmla="*/ 484960 w 581711"/>
              <a:gd name="connsiteY92" fmla="*/ 97239 h 426561"/>
              <a:gd name="connsiteX93" fmla="*/ 484960 w 581711"/>
              <a:gd name="connsiteY93" fmla="*/ 116144 h 426561"/>
              <a:gd name="connsiteX94" fmla="*/ 503816 w 581711"/>
              <a:gd name="connsiteY94" fmla="*/ 116144 h 426561"/>
              <a:gd name="connsiteX95" fmla="*/ 503816 w 581711"/>
              <a:gd name="connsiteY95" fmla="*/ 97239 h 426561"/>
              <a:gd name="connsiteX96" fmla="*/ 388063 w 581711"/>
              <a:gd name="connsiteY96" fmla="*/ 97239 h 426561"/>
              <a:gd name="connsiteX97" fmla="*/ 388063 w 581711"/>
              <a:gd name="connsiteY97" fmla="*/ 116144 h 426561"/>
              <a:gd name="connsiteX98" fmla="*/ 406919 w 581711"/>
              <a:gd name="connsiteY98" fmla="*/ 116144 h 426561"/>
              <a:gd name="connsiteX99" fmla="*/ 406919 w 581711"/>
              <a:gd name="connsiteY99" fmla="*/ 97239 h 426561"/>
              <a:gd name="connsiteX100" fmla="*/ 271786 w 581711"/>
              <a:gd name="connsiteY100" fmla="*/ 97239 h 426561"/>
              <a:gd name="connsiteX101" fmla="*/ 271786 w 581711"/>
              <a:gd name="connsiteY101" fmla="*/ 135525 h 426561"/>
              <a:gd name="connsiteX102" fmla="*/ 309974 w 581711"/>
              <a:gd name="connsiteY102" fmla="*/ 135525 h 426561"/>
              <a:gd name="connsiteX103" fmla="*/ 309974 w 581711"/>
              <a:gd name="connsiteY103" fmla="*/ 97239 h 426561"/>
              <a:gd name="connsiteX104" fmla="*/ 174746 w 581711"/>
              <a:gd name="connsiteY104" fmla="*/ 97239 h 426561"/>
              <a:gd name="connsiteX105" fmla="*/ 174746 w 581711"/>
              <a:gd name="connsiteY105" fmla="*/ 116144 h 426561"/>
              <a:gd name="connsiteX106" fmla="*/ 193697 w 581711"/>
              <a:gd name="connsiteY106" fmla="*/ 116144 h 426561"/>
              <a:gd name="connsiteX107" fmla="*/ 193697 w 581711"/>
              <a:gd name="connsiteY107" fmla="*/ 97239 h 426561"/>
              <a:gd name="connsiteX108" fmla="*/ 77849 w 581711"/>
              <a:gd name="connsiteY108" fmla="*/ 97239 h 426561"/>
              <a:gd name="connsiteX109" fmla="*/ 77849 w 581711"/>
              <a:gd name="connsiteY109" fmla="*/ 116144 h 426561"/>
              <a:gd name="connsiteX110" fmla="*/ 96704 w 581711"/>
              <a:gd name="connsiteY110" fmla="*/ 116144 h 426561"/>
              <a:gd name="connsiteX111" fmla="*/ 96704 w 581711"/>
              <a:gd name="connsiteY111" fmla="*/ 97239 h 426561"/>
              <a:gd name="connsiteX112" fmla="*/ 465343 w 581711"/>
              <a:gd name="connsiteY112" fmla="*/ 77572 h 426561"/>
              <a:gd name="connsiteX113" fmla="*/ 523481 w 581711"/>
              <a:gd name="connsiteY113" fmla="*/ 77572 h 426561"/>
              <a:gd name="connsiteX114" fmla="*/ 523481 w 581711"/>
              <a:gd name="connsiteY114" fmla="*/ 135810 h 426561"/>
              <a:gd name="connsiteX115" fmla="*/ 465343 w 581711"/>
              <a:gd name="connsiteY115" fmla="*/ 135810 h 426561"/>
              <a:gd name="connsiteX116" fmla="*/ 368445 w 581711"/>
              <a:gd name="connsiteY116" fmla="*/ 77572 h 426561"/>
              <a:gd name="connsiteX117" fmla="*/ 426584 w 581711"/>
              <a:gd name="connsiteY117" fmla="*/ 77572 h 426561"/>
              <a:gd name="connsiteX118" fmla="*/ 426584 w 581711"/>
              <a:gd name="connsiteY118" fmla="*/ 135810 h 426561"/>
              <a:gd name="connsiteX119" fmla="*/ 368445 w 581711"/>
              <a:gd name="connsiteY119" fmla="*/ 135810 h 426561"/>
              <a:gd name="connsiteX120" fmla="*/ 252073 w 581711"/>
              <a:gd name="connsiteY120" fmla="*/ 77572 h 426561"/>
              <a:gd name="connsiteX121" fmla="*/ 329639 w 581711"/>
              <a:gd name="connsiteY121" fmla="*/ 77572 h 426561"/>
              <a:gd name="connsiteX122" fmla="*/ 329639 w 581711"/>
              <a:gd name="connsiteY122" fmla="*/ 155144 h 426561"/>
              <a:gd name="connsiteX123" fmla="*/ 252073 w 581711"/>
              <a:gd name="connsiteY123" fmla="*/ 155144 h 426561"/>
              <a:gd name="connsiteX124" fmla="*/ 155128 w 581711"/>
              <a:gd name="connsiteY124" fmla="*/ 77572 h 426561"/>
              <a:gd name="connsiteX125" fmla="*/ 213267 w 581711"/>
              <a:gd name="connsiteY125" fmla="*/ 77572 h 426561"/>
              <a:gd name="connsiteX126" fmla="*/ 213267 w 581711"/>
              <a:gd name="connsiteY126" fmla="*/ 135810 h 426561"/>
              <a:gd name="connsiteX127" fmla="*/ 155128 w 581711"/>
              <a:gd name="connsiteY127" fmla="*/ 135810 h 426561"/>
              <a:gd name="connsiteX128" fmla="*/ 58231 w 581711"/>
              <a:gd name="connsiteY128" fmla="*/ 77572 h 426561"/>
              <a:gd name="connsiteX129" fmla="*/ 116369 w 581711"/>
              <a:gd name="connsiteY129" fmla="*/ 77572 h 426561"/>
              <a:gd name="connsiteX130" fmla="*/ 116369 w 581711"/>
              <a:gd name="connsiteY130" fmla="*/ 135810 h 426561"/>
              <a:gd name="connsiteX131" fmla="*/ 58231 w 581711"/>
              <a:gd name="connsiteY131" fmla="*/ 135810 h 426561"/>
              <a:gd name="connsiteX132" fmla="*/ 19344 w 581711"/>
              <a:gd name="connsiteY132" fmla="*/ 38787 h 426561"/>
              <a:gd name="connsiteX133" fmla="*/ 135749 w 581711"/>
              <a:gd name="connsiteY133" fmla="*/ 38787 h 426561"/>
              <a:gd name="connsiteX134" fmla="*/ 135749 w 581711"/>
              <a:gd name="connsiteY134" fmla="*/ 58191 h 426561"/>
              <a:gd name="connsiteX135" fmla="*/ 445963 w 581711"/>
              <a:gd name="connsiteY135" fmla="*/ 58191 h 426561"/>
              <a:gd name="connsiteX136" fmla="*/ 445963 w 581711"/>
              <a:gd name="connsiteY136" fmla="*/ 38787 h 426561"/>
              <a:gd name="connsiteX137" fmla="*/ 562268 w 581711"/>
              <a:gd name="connsiteY137" fmla="*/ 38787 h 426561"/>
              <a:gd name="connsiteX138" fmla="*/ 562268 w 581711"/>
              <a:gd name="connsiteY138" fmla="*/ 348986 h 426561"/>
              <a:gd name="connsiteX139" fmla="*/ 329639 w 581711"/>
              <a:gd name="connsiteY139" fmla="*/ 348986 h 426561"/>
              <a:gd name="connsiteX140" fmla="*/ 329639 w 581711"/>
              <a:gd name="connsiteY140" fmla="*/ 348764 h 426561"/>
              <a:gd name="connsiteX141" fmla="*/ 542601 w 581711"/>
              <a:gd name="connsiteY141" fmla="*/ 348764 h 426561"/>
              <a:gd name="connsiteX142" fmla="*/ 542601 w 581711"/>
              <a:gd name="connsiteY142" fmla="*/ 58452 h 426561"/>
              <a:gd name="connsiteX143" fmla="*/ 38964 w 581711"/>
              <a:gd name="connsiteY143" fmla="*/ 58452 h 426561"/>
              <a:gd name="connsiteX144" fmla="*/ 38964 w 581711"/>
              <a:gd name="connsiteY144" fmla="*/ 348764 h 426561"/>
              <a:gd name="connsiteX145" fmla="*/ 252073 w 581711"/>
              <a:gd name="connsiteY145" fmla="*/ 348764 h 426561"/>
              <a:gd name="connsiteX146" fmla="*/ 252073 w 581711"/>
              <a:gd name="connsiteY146" fmla="*/ 348986 h 426561"/>
              <a:gd name="connsiteX147" fmla="*/ 19344 w 581711"/>
              <a:gd name="connsiteY147" fmla="*/ 348986 h 426561"/>
              <a:gd name="connsiteX148" fmla="*/ 155414 w 581711"/>
              <a:gd name="connsiteY148" fmla="*/ 19667 h 426561"/>
              <a:gd name="connsiteX149" fmla="*/ 155414 w 581711"/>
              <a:gd name="connsiteY149" fmla="*/ 38524 h 426561"/>
              <a:gd name="connsiteX150" fmla="*/ 426298 w 581711"/>
              <a:gd name="connsiteY150" fmla="*/ 38524 h 426561"/>
              <a:gd name="connsiteX151" fmla="*/ 426298 w 581711"/>
              <a:gd name="connsiteY151" fmla="*/ 19667 h 426561"/>
              <a:gd name="connsiteX152" fmla="*/ 135749 w 581711"/>
              <a:gd name="connsiteY152" fmla="*/ 0 h 426561"/>
              <a:gd name="connsiteX153" fmla="*/ 445916 w 581711"/>
              <a:gd name="connsiteY153" fmla="*/ 0 h 426561"/>
              <a:gd name="connsiteX154" fmla="*/ 445963 w 581711"/>
              <a:gd name="connsiteY154" fmla="*/ 0 h 426561"/>
              <a:gd name="connsiteX155" fmla="*/ 445963 w 581711"/>
              <a:gd name="connsiteY155" fmla="*/ 38787 h 426561"/>
              <a:gd name="connsiteX156" fmla="*/ 135749 w 581711"/>
              <a:gd name="connsiteY156" fmla="*/ 38787 h 42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581711" h="426561">
                <a:moveTo>
                  <a:pt x="19668" y="368701"/>
                </a:moveTo>
                <a:lnTo>
                  <a:pt x="19668" y="406941"/>
                </a:lnTo>
                <a:lnTo>
                  <a:pt x="562090" y="406941"/>
                </a:lnTo>
                <a:lnTo>
                  <a:pt x="562090" y="368701"/>
                </a:lnTo>
                <a:close/>
                <a:moveTo>
                  <a:pt x="252073" y="348986"/>
                </a:moveTo>
                <a:lnTo>
                  <a:pt x="329639" y="348986"/>
                </a:lnTo>
                <a:lnTo>
                  <a:pt x="329639" y="368429"/>
                </a:lnTo>
                <a:lnTo>
                  <a:pt x="252073" y="368429"/>
                </a:lnTo>
                <a:close/>
                <a:moveTo>
                  <a:pt x="0" y="348986"/>
                </a:moveTo>
                <a:lnTo>
                  <a:pt x="19344" y="348986"/>
                </a:lnTo>
                <a:lnTo>
                  <a:pt x="19344" y="368429"/>
                </a:lnTo>
                <a:lnTo>
                  <a:pt x="252073" y="368429"/>
                </a:lnTo>
                <a:lnTo>
                  <a:pt x="252073" y="368430"/>
                </a:lnTo>
                <a:lnTo>
                  <a:pt x="329639" y="368430"/>
                </a:lnTo>
                <a:lnTo>
                  <a:pt x="329639" y="368429"/>
                </a:lnTo>
                <a:lnTo>
                  <a:pt x="562268" y="368429"/>
                </a:lnTo>
                <a:lnTo>
                  <a:pt x="562268" y="348986"/>
                </a:lnTo>
                <a:lnTo>
                  <a:pt x="581711" y="348986"/>
                </a:lnTo>
                <a:lnTo>
                  <a:pt x="581711" y="426561"/>
                </a:lnTo>
                <a:lnTo>
                  <a:pt x="0" y="426561"/>
                </a:lnTo>
                <a:close/>
                <a:moveTo>
                  <a:pt x="484960" y="291097"/>
                </a:moveTo>
                <a:lnTo>
                  <a:pt x="484960" y="309954"/>
                </a:lnTo>
                <a:lnTo>
                  <a:pt x="503816" y="309954"/>
                </a:lnTo>
                <a:lnTo>
                  <a:pt x="503816" y="291097"/>
                </a:lnTo>
                <a:close/>
                <a:moveTo>
                  <a:pt x="388063" y="291097"/>
                </a:moveTo>
                <a:lnTo>
                  <a:pt x="388063" y="309954"/>
                </a:lnTo>
                <a:lnTo>
                  <a:pt x="406919" y="309954"/>
                </a:lnTo>
                <a:lnTo>
                  <a:pt x="406919" y="291097"/>
                </a:lnTo>
                <a:close/>
                <a:moveTo>
                  <a:pt x="174746" y="291097"/>
                </a:moveTo>
                <a:lnTo>
                  <a:pt x="174746" y="309954"/>
                </a:lnTo>
                <a:lnTo>
                  <a:pt x="193697" y="309954"/>
                </a:lnTo>
                <a:lnTo>
                  <a:pt x="193697" y="291097"/>
                </a:lnTo>
                <a:close/>
                <a:moveTo>
                  <a:pt x="77849" y="291097"/>
                </a:moveTo>
                <a:lnTo>
                  <a:pt x="77849" y="309954"/>
                </a:lnTo>
                <a:lnTo>
                  <a:pt x="96704" y="309954"/>
                </a:lnTo>
                <a:lnTo>
                  <a:pt x="96704" y="291097"/>
                </a:lnTo>
                <a:close/>
                <a:moveTo>
                  <a:pt x="465343" y="271477"/>
                </a:moveTo>
                <a:lnTo>
                  <a:pt x="523481" y="271477"/>
                </a:lnTo>
                <a:lnTo>
                  <a:pt x="523481" y="329621"/>
                </a:lnTo>
                <a:lnTo>
                  <a:pt x="465343" y="329621"/>
                </a:lnTo>
                <a:close/>
                <a:moveTo>
                  <a:pt x="368445" y="271477"/>
                </a:moveTo>
                <a:lnTo>
                  <a:pt x="426584" y="271477"/>
                </a:lnTo>
                <a:lnTo>
                  <a:pt x="426584" y="329621"/>
                </a:lnTo>
                <a:lnTo>
                  <a:pt x="368445" y="329621"/>
                </a:lnTo>
                <a:close/>
                <a:moveTo>
                  <a:pt x="155128" y="271477"/>
                </a:moveTo>
                <a:lnTo>
                  <a:pt x="213267" y="271477"/>
                </a:lnTo>
                <a:lnTo>
                  <a:pt x="213267" y="329621"/>
                </a:lnTo>
                <a:lnTo>
                  <a:pt x="155128" y="329621"/>
                </a:lnTo>
                <a:close/>
                <a:moveTo>
                  <a:pt x="58231" y="271477"/>
                </a:moveTo>
                <a:lnTo>
                  <a:pt x="116369" y="271477"/>
                </a:lnTo>
                <a:lnTo>
                  <a:pt x="116369" y="329621"/>
                </a:lnTo>
                <a:lnTo>
                  <a:pt x="58231" y="329621"/>
                </a:lnTo>
                <a:close/>
                <a:moveTo>
                  <a:pt x="271786" y="252335"/>
                </a:moveTo>
                <a:lnTo>
                  <a:pt x="271786" y="348763"/>
                </a:lnTo>
                <a:lnTo>
                  <a:pt x="309974" y="348763"/>
                </a:lnTo>
                <a:lnTo>
                  <a:pt x="309974" y="252335"/>
                </a:lnTo>
                <a:close/>
                <a:moveTo>
                  <a:pt x="252073" y="232715"/>
                </a:moveTo>
                <a:lnTo>
                  <a:pt x="329639" y="232715"/>
                </a:lnTo>
                <a:lnTo>
                  <a:pt x="329639" y="348764"/>
                </a:lnTo>
                <a:lnTo>
                  <a:pt x="252073" y="348764"/>
                </a:lnTo>
                <a:close/>
                <a:moveTo>
                  <a:pt x="484960" y="194144"/>
                </a:moveTo>
                <a:lnTo>
                  <a:pt x="484960" y="213049"/>
                </a:lnTo>
                <a:lnTo>
                  <a:pt x="503816" y="213049"/>
                </a:lnTo>
                <a:lnTo>
                  <a:pt x="503816" y="194144"/>
                </a:lnTo>
                <a:close/>
                <a:moveTo>
                  <a:pt x="388063" y="194144"/>
                </a:moveTo>
                <a:lnTo>
                  <a:pt x="388063" y="213049"/>
                </a:lnTo>
                <a:lnTo>
                  <a:pt x="406919" y="213049"/>
                </a:lnTo>
                <a:lnTo>
                  <a:pt x="406919" y="194144"/>
                </a:lnTo>
                <a:close/>
                <a:moveTo>
                  <a:pt x="174746" y="194144"/>
                </a:moveTo>
                <a:lnTo>
                  <a:pt x="174746" y="213049"/>
                </a:lnTo>
                <a:lnTo>
                  <a:pt x="193697" y="213049"/>
                </a:lnTo>
                <a:lnTo>
                  <a:pt x="193697" y="194144"/>
                </a:lnTo>
                <a:close/>
                <a:moveTo>
                  <a:pt x="77849" y="194144"/>
                </a:moveTo>
                <a:lnTo>
                  <a:pt x="77849" y="213049"/>
                </a:lnTo>
                <a:lnTo>
                  <a:pt x="96704" y="213049"/>
                </a:lnTo>
                <a:lnTo>
                  <a:pt x="96704" y="194144"/>
                </a:lnTo>
                <a:close/>
                <a:moveTo>
                  <a:pt x="465343" y="174477"/>
                </a:moveTo>
                <a:lnTo>
                  <a:pt x="523481" y="174477"/>
                </a:lnTo>
                <a:lnTo>
                  <a:pt x="523481" y="232715"/>
                </a:lnTo>
                <a:lnTo>
                  <a:pt x="465343" y="232715"/>
                </a:lnTo>
                <a:close/>
                <a:moveTo>
                  <a:pt x="368445" y="174477"/>
                </a:moveTo>
                <a:lnTo>
                  <a:pt x="426584" y="174477"/>
                </a:lnTo>
                <a:lnTo>
                  <a:pt x="426584" y="232715"/>
                </a:lnTo>
                <a:lnTo>
                  <a:pt x="368445" y="232715"/>
                </a:lnTo>
                <a:close/>
                <a:moveTo>
                  <a:pt x="155128" y="174477"/>
                </a:moveTo>
                <a:lnTo>
                  <a:pt x="213267" y="174477"/>
                </a:lnTo>
                <a:lnTo>
                  <a:pt x="213267" y="232715"/>
                </a:lnTo>
                <a:lnTo>
                  <a:pt x="155128" y="232715"/>
                </a:lnTo>
                <a:close/>
                <a:moveTo>
                  <a:pt x="58231" y="174477"/>
                </a:moveTo>
                <a:lnTo>
                  <a:pt x="116369" y="174477"/>
                </a:lnTo>
                <a:lnTo>
                  <a:pt x="116369" y="232715"/>
                </a:lnTo>
                <a:lnTo>
                  <a:pt x="58231" y="232715"/>
                </a:lnTo>
                <a:close/>
                <a:moveTo>
                  <a:pt x="484960" y="97239"/>
                </a:moveTo>
                <a:lnTo>
                  <a:pt x="484960" y="116144"/>
                </a:lnTo>
                <a:lnTo>
                  <a:pt x="503816" y="116144"/>
                </a:lnTo>
                <a:lnTo>
                  <a:pt x="503816" y="97239"/>
                </a:lnTo>
                <a:close/>
                <a:moveTo>
                  <a:pt x="388063" y="97239"/>
                </a:moveTo>
                <a:lnTo>
                  <a:pt x="388063" y="116144"/>
                </a:lnTo>
                <a:lnTo>
                  <a:pt x="406919" y="116144"/>
                </a:lnTo>
                <a:lnTo>
                  <a:pt x="406919" y="97239"/>
                </a:lnTo>
                <a:close/>
                <a:moveTo>
                  <a:pt x="271786" y="97239"/>
                </a:moveTo>
                <a:lnTo>
                  <a:pt x="271786" y="135525"/>
                </a:lnTo>
                <a:lnTo>
                  <a:pt x="309974" y="135525"/>
                </a:lnTo>
                <a:lnTo>
                  <a:pt x="309974" y="97239"/>
                </a:lnTo>
                <a:close/>
                <a:moveTo>
                  <a:pt x="174746" y="97239"/>
                </a:moveTo>
                <a:lnTo>
                  <a:pt x="174746" y="116144"/>
                </a:lnTo>
                <a:lnTo>
                  <a:pt x="193697" y="116144"/>
                </a:lnTo>
                <a:lnTo>
                  <a:pt x="193697" y="97239"/>
                </a:lnTo>
                <a:close/>
                <a:moveTo>
                  <a:pt x="77849" y="97239"/>
                </a:moveTo>
                <a:lnTo>
                  <a:pt x="77849" y="116144"/>
                </a:lnTo>
                <a:lnTo>
                  <a:pt x="96704" y="116144"/>
                </a:lnTo>
                <a:lnTo>
                  <a:pt x="96704" y="97239"/>
                </a:lnTo>
                <a:close/>
                <a:moveTo>
                  <a:pt x="465343" y="77572"/>
                </a:moveTo>
                <a:lnTo>
                  <a:pt x="523481" y="77572"/>
                </a:lnTo>
                <a:lnTo>
                  <a:pt x="523481" y="135810"/>
                </a:lnTo>
                <a:lnTo>
                  <a:pt x="465343" y="135810"/>
                </a:lnTo>
                <a:close/>
                <a:moveTo>
                  <a:pt x="368445" y="77572"/>
                </a:moveTo>
                <a:lnTo>
                  <a:pt x="426584" y="77572"/>
                </a:lnTo>
                <a:lnTo>
                  <a:pt x="426584" y="135810"/>
                </a:lnTo>
                <a:lnTo>
                  <a:pt x="368445" y="135810"/>
                </a:lnTo>
                <a:close/>
                <a:moveTo>
                  <a:pt x="252073" y="77572"/>
                </a:moveTo>
                <a:lnTo>
                  <a:pt x="329639" y="77572"/>
                </a:lnTo>
                <a:lnTo>
                  <a:pt x="329639" y="155144"/>
                </a:lnTo>
                <a:lnTo>
                  <a:pt x="252073" y="155144"/>
                </a:lnTo>
                <a:close/>
                <a:moveTo>
                  <a:pt x="155128" y="77572"/>
                </a:moveTo>
                <a:lnTo>
                  <a:pt x="213267" y="77572"/>
                </a:lnTo>
                <a:lnTo>
                  <a:pt x="213267" y="135810"/>
                </a:lnTo>
                <a:lnTo>
                  <a:pt x="155128" y="135810"/>
                </a:lnTo>
                <a:close/>
                <a:moveTo>
                  <a:pt x="58231" y="77572"/>
                </a:moveTo>
                <a:lnTo>
                  <a:pt x="116369" y="77572"/>
                </a:lnTo>
                <a:lnTo>
                  <a:pt x="116369" y="135810"/>
                </a:lnTo>
                <a:lnTo>
                  <a:pt x="58231" y="135810"/>
                </a:lnTo>
                <a:close/>
                <a:moveTo>
                  <a:pt x="19344" y="38787"/>
                </a:moveTo>
                <a:lnTo>
                  <a:pt x="135749" y="38787"/>
                </a:lnTo>
                <a:lnTo>
                  <a:pt x="135749" y="58191"/>
                </a:lnTo>
                <a:lnTo>
                  <a:pt x="445963" y="58191"/>
                </a:lnTo>
                <a:lnTo>
                  <a:pt x="445963" y="38787"/>
                </a:lnTo>
                <a:lnTo>
                  <a:pt x="562268" y="38787"/>
                </a:lnTo>
                <a:lnTo>
                  <a:pt x="562268" y="348986"/>
                </a:lnTo>
                <a:lnTo>
                  <a:pt x="329639" y="348986"/>
                </a:lnTo>
                <a:lnTo>
                  <a:pt x="329639" y="348764"/>
                </a:lnTo>
                <a:lnTo>
                  <a:pt x="542601" y="348764"/>
                </a:lnTo>
                <a:lnTo>
                  <a:pt x="542601" y="58452"/>
                </a:lnTo>
                <a:lnTo>
                  <a:pt x="38964" y="58452"/>
                </a:lnTo>
                <a:lnTo>
                  <a:pt x="38964" y="348764"/>
                </a:lnTo>
                <a:lnTo>
                  <a:pt x="252073" y="348764"/>
                </a:lnTo>
                <a:lnTo>
                  <a:pt x="252073" y="348986"/>
                </a:lnTo>
                <a:lnTo>
                  <a:pt x="19344" y="348986"/>
                </a:lnTo>
                <a:close/>
                <a:moveTo>
                  <a:pt x="155414" y="19667"/>
                </a:moveTo>
                <a:lnTo>
                  <a:pt x="155414" y="38524"/>
                </a:lnTo>
                <a:lnTo>
                  <a:pt x="426298" y="38524"/>
                </a:lnTo>
                <a:lnTo>
                  <a:pt x="426298" y="19667"/>
                </a:lnTo>
                <a:close/>
                <a:moveTo>
                  <a:pt x="135749" y="0"/>
                </a:moveTo>
                <a:lnTo>
                  <a:pt x="445916" y="0"/>
                </a:lnTo>
                <a:lnTo>
                  <a:pt x="445963" y="0"/>
                </a:lnTo>
                <a:lnTo>
                  <a:pt x="445963" y="38787"/>
                </a:lnTo>
                <a:lnTo>
                  <a:pt x="135749" y="38787"/>
                </a:lnTo>
                <a:close/>
              </a:path>
            </a:pathLst>
          </a:custGeom>
          <a:solidFill>
            <a:schemeClr val="bg1"/>
          </a:solidFill>
          <a:ln>
            <a:noFill/>
          </a:ln>
        </p:spPr>
        <p:txBody>
          <a:bodyPr/>
          <a:lstStyle/>
          <a:p>
            <a:endParaRPr lang="zh-CN" altLang="en-US"/>
          </a:p>
        </p:txBody>
      </p:sp>
    </p:spTree>
    <p:custDataLst>
      <p:tags r:id="rId2"/>
    </p:custDataLst>
    <p:extLst>
      <p:ext uri="{BB962C8B-B14F-4D97-AF65-F5344CB8AC3E}">
        <p14:creationId xmlns:p14="http://schemas.microsoft.com/office/powerpoint/2010/main" val="809257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a:extLst>
              <a:ext uri="{FF2B5EF4-FFF2-40B4-BE49-F238E27FC236}">
                <a16:creationId xmlns:a16="http://schemas.microsoft.com/office/drawing/2014/main" id="{06728478-007C-482B-B698-6A81B4E98A7E}"/>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20" name="think-cell 幻灯片" r:id="rId6" imgW="473" imgH="470" progId="TCLayout.ActiveDocument.1">
                  <p:embed/>
                </p:oleObj>
              </mc:Choice>
              <mc:Fallback>
                <p:oleObj name="think-cell 幻灯片" r:id="rId6" imgW="473" imgH="470" progId="TCLayout.ActiveDocument.1">
                  <p:embed/>
                  <p:pic>
                    <p:nvPicPr>
                      <p:cNvPr id="4" name="对象 3" hidden="1">
                        <a:extLst>
                          <a:ext uri="{FF2B5EF4-FFF2-40B4-BE49-F238E27FC236}">
                            <a16:creationId xmlns:a16="http://schemas.microsoft.com/office/drawing/2014/main" id="{06728478-007C-482B-B698-6A81B4E98A7E}"/>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矩形 4">
            <a:extLst>
              <a:ext uri="{FF2B5EF4-FFF2-40B4-BE49-F238E27FC236}">
                <a16:creationId xmlns:a16="http://schemas.microsoft.com/office/drawing/2014/main" id="{478245EC-EF2B-4DF0-9CE3-D9FF2AE22715}"/>
              </a:ext>
            </a:extLst>
          </p:cNvPr>
          <p:cNvSpPr/>
          <p:nvPr/>
        </p:nvSpPr>
        <p:spPr>
          <a:xfrm>
            <a:off x="1056290" y="4552663"/>
            <a:ext cx="2863817" cy="113520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4C33FAB-C415-4B3E-BB89-B85DD18EF954}"/>
              </a:ext>
            </a:extLst>
          </p:cNvPr>
          <p:cNvSpPr/>
          <p:nvPr/>
        </p:nvSpPr>
        <p:spPr>
          <a:xfrm>
            <a:off x="2611059" y="4611951"/>
            <a:ext cx="1239909" cy="1018960"/>
          </a:xfrm>
          <a:prstGeom prst="rect">
            <a:avLst/>
          </a:prstGeom>
          <a:solidFill>
            <a:schemeClr val="bg1"/>
          </a:solidFill>
          <a:ln w="63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65767DE8-B878-4E87-846A-DC6166FE9210}"/>
              </a:ext>
            </a:extLst>
          </p:cNvPr>
          <p:cNvSpPr/>
          <p:nvPr/>
        </p:nvSpPr>
        <p:spPr>
          <a:xfrm>
            <a:off x="1050861" y="3162624"/>
            <a:ext cx="2889911" cy="1155586"/>
          </a:xfrm>
          <a:prstGeom prst="roundRect">
            <a:avLst/>
          </a:prstGeom>
          <a:noFill/>
          <a:ln w="6350">
            <a:solidFill>
              <a:schemeClr val="accent4"/>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zh-CN" altLang="en-US" dirty="0">
                <a:latin typeface="+mn-lt"/>
                <a:cs typeface="+mn-ea"/>
                <a:sym typeface="+mn-lt"/>
              </a:rPr>
              <a:t>受众画像：典型</a:t>
            </a:r>
            <a:r>
              <a:rPr lang="en-US" altLang="zh-CN" dirty="0">
                <a:latin typeface="+mn-lt"/>
                <a:cs typeface="+mn-ea"/>
                <a:sym typeface="+mn-lt"/>
              </a:rPr>
              <a:t>C</a:t>
            </a:r>
            <a:r>
              <a:rPr lang="zh-CN" altLang="en-US" dirty="0">
                <a:latin typeface="+mn-lt"/>
                <a:cs typeface="+mn-ea"/>
                <a:sym typeface="+mn-lt"/>
              </a:rPr>
              <a:t>端客户包括年轻潮人、少年儿童家庭和高端品质热衷者</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latin typeface="+mn-lt"/>
                <a:ea typeface="+mn-ea"/>
                <a:cs typeface="+mn-ea"/>
                <a:sym typeface="+mn-lt"/>
              </a:rPr>
              <a:pPr/>
              <a:t>31</a:t>
            </a:fld>
            <a:endParaRPr lang="en-US" dirty="0">
              <a:latin typeface="+mn-lt"/>
              <a:ea typeface="+mn-ea"/>
              <a:cs typeface="+mn-ea"/>
              <a:sym typeface="+mn-lt"/>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latin typeface="+mn-lt"/>
              <a:cs typeface="+mn-ea"/>
              <a:sym typeface="+mn-lt"/>
            </a:endParaRPr>
          </a:p>
        </p:txBody>
      </p:sp>
      <p:sp>
        <p:nvSpPr>
          <p:cNvPr id="9" name="矩形 8">
            <a:extLst>
              <a:ext uri="{FF2B5EF4-FFF2-40B4-BE49-F238E27FC236}">
                <a16:creationId xmlns:a16="http://schemas.microsoft.com/office/drawing/2014/main" id="{55045726-FA54-4206-9E6B-911EB247E582}"/>
              </a:ext>
            </a:extLst>
          </p:cNvPr>
          <p:cNvSpPr/>
          <p:nvPr/>
        </p:nvSpPr>
        <p:spPr>
          <a:xfrm>
            <a:off x="836174" y="1280604"/>
            <a:ext cx="3319287" cy="44945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A01E6383-50DE-4173-B46E-69BE7911E177}"/>
              </a:ext>
            </a:extLst>
          </p:cNvPr>
          <p:cNvSpPr/>
          <p:nvPr/>
        </p:nvSpPr>
        <p:spPr>
          <a:xfrm>
            <a:off x="819577" y="1285153"/>
            <a:ext cx="3352480" cy="4089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cs typeface="+mn-ea"/>
                <a:sym typeface="+mn-lt"/>
              </a:rPr>
              <a:t>年轻潮人</a:t>
            </a:r>
          </a:p>
        </p:txBody>
      </p:sp>
      <p:sp>
        <p:nvSpPr>
          <p:cNvPr id="12" name="文本框 11">
            <a:extLst>
              <a:ext uri="{FF2B5EF4-FFF2-40B4-BE49-F238E27FC236}">
                <a16:creationId xmlns:a16="http://schemas.microsoft.com/office/drawing/2014/main" id="{33D30280-5A84-4387-93C6-EF7AFE965C3B}"/>
              </a:ext>
            </a:extLst>
          </p:cNvPr>
          <p:cNvSpPr txBox="1"/>
          <p:nvPr/>
        </p:nvSpPr>
        <p:spPr>
          <a:xfrm>
            <a:off x="1247762" y="3397527"/>
            <a:ext cx="2889911" cy="811367"/>
          </a:xfrm>
          <a:prstGeom prst="rect">
            <a:avLst/>
          </a:prstGeom>
          <a:noFill/>
        </p:spPr>
        <p:txBody>
          <a:bodyPr wrap="square" lIns="72000" tIns="36000" rIns="72000" bIns="36000" rtlCol="0">
            <a:spAutoFit/>
          </a:bodyPr>
          <a:lstStyle/>
          <a:p>
            <a:pPr marL="144000" indent="-144000">
              <a:buClr>
                <a:srgbClr val="2D97C8"/>
              </a:buClr>
              <a:buFont typeface="Arial" panose="020B0604020202020204" pitchFamily="34" charset="0"/>
              <a:buChar char="•"/>
            </a:pPr>
            <a:r>
              <a:rPr lang="en-US" altLang="zh-CN" sz="1200" dirty="0">
                <a:latin typeface="+mj-ea"/>
                <a:ea typeface="+mj-ea"/>
                <a:cs typeface="+mn-ea"/>
                <a:sym typeface="+mn-lt"/>
              </a:rPr>
              <a:t>80</a:t>
            </a:r>
            <a:r>
              <a:rPr lang="zh-CN" altLang="en-US" sz="1200" dirty="0">
                <a:latin typeface="+mj-ea"/>
                <a:ea typeface="+mj-ea"/>
                <a:cs typeface="+mn-ea"/>
                <a:sym typeface="+mn-lt"/>
              </a:rPr>
              <a:t>后、</a:t>
            </a:r>
            <a:r>
              <a:rPr lang="en-US" altLang="zh-CN" sz="1200" dirty="0">
                <a:latin typeface="+mj-ea"/>
                <a:ea typeface="+mj-ea"/>
                <a:cs typeface="+mn-ea"/>
                <a:sym typeface="+mn-lt"/>
              </a:rPr>
              <a:t>90</a:t>
            </a:r>
            <a:r>
              <a:rPr lang="zh-CN" altLang="en-US" sz="1200" dirty="0">
                <a:latin typeface="+mj-ea"/>
                <a:ea typeface="+mj-ea"/>
                <a:cs typeface="+mn-ea"/>
                <a:sym typeface="+mn-lt"/>
              </a:rPr>
              <a:t>后年轻人</a:t>
            </a:r>
            <a:endParaRPr lang="en-US" altLang="zh-CN" sz="1200" dirty="0">
              <a:latin typeface="+mj-ea"/>
              <a:ea typeface="+mj-ea"/>
              <a:cs typeface="+mn-ea"/>
              <a:sym typeface="+mn-lt"/>
            </a:endParaRPr>
          </a:p>
          <a:p>
            <a:pPr marL="144000" indent="-144000">
              <a:buClr>
                <a:srgbClr val="2D97C8"/>
              </a:buClr>
              <a:buFont typeface="Arial" panose="020B0604020202020204" pitchFamily="34" charset="0"/>
              <a:buChar char="•"/>
            </a:pPr>
            <a:r>
              <a:rPr lang="zh-CN" altLang="en-US" sz="1200" dirty="0">
                <a:latin typeface="+mj-ea"/>
                <a:ea typeface="+mj-ea"/>
                <a:cs typeface="+mn-ea"/>
                <a:sym typeface="+mn-lt"/>
              </a:rPr>
              <a:t>追求时髦，乐于接受新鲜事物</a:t>
            </a:r>
            <a:endParaRPr lang="en-US" altLang="zh-CN" sz="1200" dirty="0">
              <a:latin typeface="+mj-ea"/>
              <a:ea typeface="+mj-ea"/>
              <a:cs typeface="+mn-ea"/>
              <a:sym typeface="+mn-lt"/>
            </a:endParaRPr>
          </a:p>
          <a:p>
            <a:pPr marL="144000" indent="-144000">
              <a:buClr>
                <a:srgbClr val="2D97C8"/>
              </a:buClr>
              <a:buFont typeface="Arial" panose="020B0604020202020204" pitchFamily="34" charset="0"/>
              <a:buChar char="•"/>
            </a:pPr>
            <a:r>
              <a:rPr lang="zh-CN" altLang="en-US" sz="1200" dirty="0">
                <a:latin typeface="+mj-ea"/>
                <a:ea typeface="+mj-ea"/>
                <a:cs typeface="+mn-ea"/>
                <a:sym typeface="+mn-lt"/>
              </a:rPr>
              <a:t>受过较好的公益和环保教育</a:t>
            </a:r>
            <a:endParaRPr lang="en-US" altLang="zh-CN" sz="1200" dirty="0">
              <a:latin typeface="+mj-ea"/>
              <a:ea typeface="+mj-ea"/>
              <a:cs typeface="+mn-ea"/>
              <a:sym typeface="+mn-lt"/>
            </a:endParaRPr>
          </a:p>
          <a:p>
            <a:pPr marL="144000" indent="-144000">
              <a:buClr>
                <a:srgbClr val="2D97C8"/>
              </a:buClr>
              <a:buFont typeface="Arial" panose="020B0604020202020204" pitchFamily="34" charset="0"/>
              <a:buChar char="•"/>
            </a:pPr>
            <a:r>
              <a:rPr lang="zh-CN" altLang="en-US" sz="1200" dirty="0">
                <a:latin typeface="+mj-ea"/>
                <a:ea typeface="+mj-ea"/>
                <a:cs typeface="+mn-ea"/>
                <a:sym typeface="+mn-lt"/>
              </a:rPr>
              <a:t>各类互联网产品的重度用户</a:t>
            </a:r>
          </a:p>
        </p:txBody>
      </p:sp>
      <p:sp>
        <p:nvSpPr>
          <p:cNvPr id="98" name="文本框 97">
            <a:extLst>
              <a:ext uri="{FF2B5EF4-FFF2-40B4-BE49-F238E27FC236}">
                <a16:creationId xmlns:a16="http://schemas.microsoft.com/office/drawing/2014/main" id="{D991BCE9-4F22-4AEE-8476-50CD59229D48}"/>
              </a:ext>
            </a:extLst>
          </p:cNvPr>
          <p:cNvSpPr txBox="1"/>
          <p:nvPr/>
        </p:nvSpPr>
        <p:spPr>
          <a:xfrm>
            <a:off x="1990303" y="3036300"/>
            <a:ext cx="1011025" cy="307777"/>
          </a:xfrm>
          <a:prstGeom prst="rect">
            <a:avLst/>
          </a:prstGeom>
          <a:solidFill>
            <a:schemeClr val="bg1"/>
          </a:solidFill>
        </p:spPr>
        <p:txBody>
          <a:bodyPr wrap="square" rtlCol="0">
            <a:spAutoFit/>
          </a:bodyPr>
          <a:lstStyle/>
          <a:p>
            <a:pPr algn="ctr">
              <a:buClr>
                <a:srgbClr val="2D97C8"/>
              </a:buClr>
            </a:pPr>
            <a:r>
              <a:rPr lang="zh-CN" altLang="en-US" sz="1400" b="1" i="1" u="sng" dirty="0">
                <a:cs typeface="+mn-ea"/>
                <a:sym typeface="+mn-lt"/>
              </a:rPr>
              <a:t>典型画像</a:t>
            </a:r>
          </a:p>
        </p:txBody>
      </p:sp>
      <p:sp>
        <p:nvSpPr>
          <p:cNvPr id="99" name="文本框 98">
            <a:extLst>
              <a:ext uri="{FF2B5EF4-FFF2-40B4-BE49-F238E27FC236}">
                <a16:creationId xmlns:a16="http://schemas.microsoft.com/office/drawing/2014/main" id="{C9DF7407-915F-496A-A480-BD9C32DB1FB9}"/>
              </a:ext>
            </a:extLst>
          </p:cNvPr>
          <p:cNvSpPr txBox="1"/>
          <p:nvPr/>
        </p:nvSpPr>
        <p:spPr>
          <a:xfrm>
            <a:off x="1448128" y="4602102"/>
            <a:ext cx="939479" cy="307777"/>
          </a:xfrm>
          <a:prstGeom prst="rect">
            <a:avLst/>
          </a:prstGeom>
          <a:noFill/>
        </p:spPr>
        <p:txBody>
          <a:bodyPr wrap="square" rtlCol="0">
            <a:spAutoFit/>
          </a:bodyPr>
          <a:lstStyle/>
          <a:p>
            <a:pPr algn="ctr">
              <a:buClr>
                <a:srgbClr val="2D97C8"/>
              </a:buClr>
            </a:pPr>
            <a:r>
              <a:rPr lang="zh-CN" altLang="en-US" sz="1400" b="1" i="1" u="sng" dirty="0">
                <a:cs typeface="+mn-ea"/>
                <a:sym typeface="+mn-lt"/>
              </a:rPr>
              <a:t>相应举措</a:t>
            </a:r>
          </a:p>
        </p:txBody>
      </p:sp>
      <p:sp>
        <p:nvSpPr>
          <p:cNvPr id="100" name="文本框 99">
            <a:extLst>
              <a:ext uri="{FF2B5EF4-FFF2-40B4-BE49-F238E27FC236}">
                <a16:creationId xmlns:a16="http://schemas.microsoft.com/office/drawing/2014/main" id="{0AC22E6D-CD5C-49A4-969C-22C08E629CC6}"/>
              </a:ext>
            </a:extLst>
          </p:cNvPr>
          <p:cNvSpPr txBox="1"/>
          <p:nvPr/>
        </p:nvSpPr>
        <p:spPr>
          <a:xfrm>
            <a:off x="1056290" y="4933943"/>
            <a:ext cx="1612363" cy="626701"/>
          </a:xfrm>
          <a:prstGeom prst="rect">
            <a:avLst/>
          </a:prstGeom>
          <a:noFill/>
        </p:spPr>
        <p:txBody>
          <a:bodyPr wrap="square" lIns="72000" tIns="36000" rIns="72000" bIns="36000" rtlCol="0">
            <a:spAutoFit/>
          </a:bodyPr>
          <a:lstStyle/>
          <a:p>
            <a:pPr marL="144000" indent="-144000">
              <a:buClr>
                <a:srgbClr val="2D97C8"/>
              </a:buClr>
              <a:buFont typeface="Arial" panose="020B0604020202020204" pitchFamily="34" charset="0"/>
              <a:buChar char="•"/>
            </a:pPr>
            <a:r>
              <a:rPr lang="zh-CN" altLang="en-US" sz="1200" dirty="0">
                <a:cs typeface="+mn-ea"/>
                <a:sym typeface="+mn-lt"/>
              </a:rPr>
              <a:t>营销活动吸引眼球</a:t>
            </a:r>
            <a:endParaRPr lang="en-US" altLang="zh-CN" sz="1200" dirty="0">
              <a:cs typeface="+mn-ea"/>
              <a:sym typeface="+mn-lt"/>
            </a:endParaRPr>
          </a:p>
          <a:p>
            <a:pPr marL="144000" indent="-144000">
              <a:buClr>
                <a:srgbClr val="2D97C8"/>
              </a:buClr>
              <a:buFont typeface="Arial" panose="020B0604020202020204" pitchFamily="34" charset="0"/>
              <a:buChar char="•"/>
            </a:pPr>
            <a:r>
              <a:rPr lang="zh-CN" altLang="en-US" sz="1200" dirty="0">
                <a:cs typeface="+mn-ea"/>
                <a:sym typeface="+mn-lt"/>
              </a:rPr>
              <a:t>吸引参与志愿服务</a:t>
            </a:r>
            <a:endParaRPr lang="en-US" altLang="zh-CN" sz="1200" dirty="0">
              <a:cs typeface="+mn-ea"/>
              <a:sym typeface="+mn-lt"/>
            </a:endParaRPr>
          </a:p>
          <a:p>
            <a:pPr marL="144000" indent="-144000">
              <a:buClr>
                <a:srgbClr val="2D97C8"/>
              </a:buClr>
              <a:buFont typeface="Arial" panose="020B0604020202020204" pitchFamily="34" charset="0"/>
              <a:buChar char="•"/>
            </a:pPr>
            <a:r>
              <a:rPr lang="zh-CN" altLang="en-US" sz="1200" dirty="0">
                <a:cs typeface="+mn-ea"/>
                <a:sym typeface="+mn-lt"/>
              </a:rPr>
              <a:t>部分转化自然教育</a:t>
            </a:r>
          </a:p>
        </p:txBody>
      </p:sp>
      <p:sp>
        <p:nvSpPr>
          <p:cNvPr id="17" name="等腰三角形 16">
            <a:extLst>
              <a:ext uri="{FF2B5EF4-FFF2-40B4-BE49-F238E27FC236}">
                <a16:creationId xmlns:a16="http://schemas.microsoft.com/office/drawing/2014/main" id="{46D61EEC-0EBE-4A8D-9BE3-DF5D8ECA7C7D}"/>
              </a:ext>
            </a:extLst>
          </p:cNvPr>
          <p:cNvSpPr/>
          <p:nvPr/>
        </p:nvSpPr>
        <p:spPr>
          <a:xfrm>
            <a:off x="1845954" y="4378325"/>
            <a:ext cx="1157318" cy="128774"/>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文本框 100">
            <a:extLst>
              <a:ext uri="{FF2B5EF4-FFF2-40B4-BE49-F238E27FC236}">
                <a16:creationId xmlns:a16="http://schemas.microsoft.com/office/drawing/2014/main" id="{D65BB4DD-D632-48FD-B0E1-70D1FFE9F431}"/>
              </a:ext>
            </a:extLst>
          </p:cNvPr>
          <p:cNvSpPr txBox="1"/>
          <p:nvPr/>
        </p:nvSpPr>
        <p:spPr>
          <a:xfrm>
            <a:off x="2623091" y="4649193"/>
            <a:ext cx="1224824" cy="811367"/>
          </a:xfrm>
          <a:prstGeom prst="rect">
            <a:avLst/>
          </a:prstGeom>
          <a:noFill/>
        </p:spPr>
        <p:txBody>
          <a:bodyPr wrap="square" lIns="72000" tIns="36000" rIns="72000" bIns="36000" rtlCol="0">
            <a:spAutoFit/>
          </a:bodyPr>
          <a:lstStyle/>
          <a:p>
            <a:pPr>
              <a:buClr>
                <a:srgbClr val="2D97C8"/>
              </a:buClr>
            </a:pPr>
            <a:r>
              <a:rPr lang="zh-CN" altLang="en-US" sz="1200" dirty="0">
                <a:cs typeface="+mn-ea"/>
                <a:sym typeface="+mn-lt"/>
              </a:rPr>
              <a:t>热门生活号</a:t>
            </a:r>
            <a:r>
              <a:rPr lang="en-US" altLang="zh-CN" sz="1200" dirty="0">
                <a:cs typeface="+mn-ea"/>
                <a:sym typeface="+mn-lt"/>
              </a:rPr>
              <a:t>/</a:t>
            </a:r>
            <a:r>
              <a:rPr lang="zh-CN" altLang="en-US" sz="1200" dirty="0">
                <a:cs typeface="+mn-ea"/>
                <a:sym typeface="+mn-lt"/>
              </a:rPr>
              <a:t>微博线上营销 </a:t>
            </a:r>
            <a:r>
              <a:rPr lang="en-US" altLang="zh-CN" sz="1200" dirty="0">
                <a:cs typeface="+mn-ea"/>
                <a:sym typeface="+mn-lt"/>
              </a:rPr>
              <a:t>+ </a:t>
            </a:r>
            <a:r>
              <a:rPr lang="zh-CN" altLang="en-US" sz="1200" dirty="0">
                <a:cs typeface="+mn-ea"/>
                <a:sym typeface="+mn-lt"/>
              </a:rPr>
              <a:t>网红快闪、线下路演体验 </a:t>
            </a:r>
            <a:r>
              <a:rPr lang="en-US" altLang="zh-CN" sz="1200" dirty="0">
                <a:cs typeface="+mn-ea"/>
                <a:sym typeface="+mn-lt"/>
              </a:rPr>
              <a:t>+ </a:t>
            </a:r>
            <a:r>
              <a:rPr lang="zh-CN" altLang="en-US" sz="1200" dirty="0">
                <a:cs typeface="+mn-ea"/>
                <a:sym typeface="+mn-lt"/>
              </a:rPr>
              <a:t>杭州高校社团</a:t>
            </a:r>
            <a:endParaRPr lang="en-US" altLang="zh-CN" sz="1200" dirty="0">
              <a:cs typeface="+mn-ea"/>
              <a:sym typeface="+mn-lt"/>
            </a:endParaRPr>
          </a:p>
        </p:txBody>
      </p:sp>
      <p:sp>
        <p:nvSpPr>
          <p:cNvPr id="57" name="iconfont-10640-5164029">
            <a:extLst>
              <a:ext uri="{FF2B5EF4-FFF2-40B4-BE49-F238E27FC236}">
                <a16:creationId xmlns:a16="http://schemas.microsoft.com/office/drawing/2014/main" id="{EE521553-F39E-402B-A364-75BFE97474AC}"/>
              </a:ext>
            </a:extLst>
          </p:cNvPr>
          <p:cNvSpPr>
            <a:spLocks noChangeAspect="1"/>
          </p:cNvSpPr>
          <p:nvPr/>
        </p:nvSpPr>
        <p:spPr bwMode="auto">
          <a:xfrm>
            <a:off x="1197343" y="4633344"/>
            <a:ext cx="229320" cy="235060"/>
          </a:xfrm>
          <a:custGeom>
            <a:avLst/>
            <a:gdLst>
              <a:gd name="T0" fmla="*/ 8275 w 9155"/>
              <a:gd name="T1" fmla="*/ 0 h 9383"/>
              <a:gd name="T2" fmla="*/ 1489 w 9155"/>
              <a:gd name="T3" fmla="*/ 0 h 9383"/>
              <a:gd name="T4" fmla="*/ 609 w 9155"/>
              <a:gd name="T5" fmla="*/ 879 h 9383"/>
              <a:gd name="T6" fmla="*/ 609 w 9155"/>
              <a:gd name="T7" fmla="*/ 1895 h 9383"/>
              <a:gd name="T8" fmla="*/ 0 w 9155"/>
              <a:gd name="T9" fmla="*/ 2508 h 9383"/>
              <a:gd name="T10" fmla="*/ 609 w 9155"/>
              <a:gd name="T11" fmla="*/ 3121 h 9383"/>
              <a:gd name="T12" fmla="*/ 609 w 9155"/>
              <a:gd name="T13" fmla="*/ 4083 h 9383"/>
              <a:gd name="T14" fmla="*/ 0 w 9155"/>
              <a:gd name="T15" fmla="*/ 4696 h 9383"/>
              <a:gd name="T16" fmla="*/ 609 w 9155"/>
              <a:gd name="T17" fmla="*/ 5310 h 9383"/>
              <a:gd name="T18" fmla="*/ 609 w 9155"/>
              <a:gd name="T19" fmla="*/ 6272 h 9383"/>
              <a:gd name="T20" fmla="*/ 0 w 9155"/>
              <a:gd name="T21" fmla="*/ 6884 h 9383"/>
              <a:gd name="T22" fmla="*/ 609 w 9155"/>
              <a:gd name="T23" fmla="*/ 7497 h 9383"/>
              <a:gd name="T24" fmla="*/ 609 w 9155"/>
              <a:gd name="T25" fmla="*/ 8504 h 9383"/>
              <a:gd name="T26" fmla="*/ 1489 w 9155"/>
              <a:gd name="T27" fmla="*/ 9383 h 9383"/>
              <a:gd name="T28" fmla="*/ 8275 w 9155"/>
              <a:gd name="T29" fmla="*/ 9383 h 9383"/>
              <a:gd name="T30" fmla="*/ 9155 w 9155"/>
              <a:gd name="T31" fmla="*/ 8504 h 9383"/>
              <a:gd name="T32" fmla="*/ 9155 w 9155"/>
              <a:gd name="T33" fmla="*/ 880 h 9383"/>
              <a:gd name="T34" fmla="*/ 8275 w 9155"/>
              <a:gd name="T35" fmla="*/ 0 h 9383"/>
              <a:gd name="T36" fmla="*/ 609 w 9155"/>
              <a:gd name="T37" fmla="*/ 7204 h 9383"/>
              <a:gd name="T38" fmla="*/ 293 w 9155"/>
              <a:gd name="T39" fmla="*/ 6884 h 9383"/>
              <a:gd name="T40" fmla="*/ 609 w 9155"/>
              <a:gd name="T41" fmla="*/ 6565 h 9383"/>
              <a:gd name="T42" fmla="*/ 609 w 9155"/>
              <a:gd name="T43" fmla="*/ 7204 h 9383"/>
              <a:gd name="T44" fmla="*/ 609 w 9155"/>
              <a:gd name="T45" fmla="*/ 5016 h 9383"/>
              <a:gd name="T46" fmla="*/ 293 w 9155"/>
              <a:gd name="T47" fmla="*/ 4696 h 9383"/>
              <a:gd name="T48" fmla="*/ 609 w 9155"/>
              <a:gd name="T49" fmla="*/ 4377 h 9383"/>
              <a:gd name="T50" fmla="*/ 609 w 9155"/>
              <a:gd name="T51" fmla="*/ 5016 h 9383"/>
              <a:gd name="T52" fmla="*/ 609 w 9155"/>
              <a:gd name="T53" fmla="*/ 2827 h 9383"/>
              <a:gd name="T54" fmla="*/ 293 w 9155"/>
              <a:gd name="T55" fmla="*/ 2508 h 9383"/>
              <a:gd name="T56" fmla="*/ 609 w 9155"/>
              <a:gd name="T57" fmla="*/ 2189 h 9383"/>
              <a:gd name="T58" fmla="*/ 609 w 9155"/>
              <a:gd name="T59" fmla="*/ 2827 h 9383"/>
              <a:gd name="T60" fmla="*/ 8861 w 9155"/>
              <a:gd name="T61" fmla="*/ 8503 h 9383"/>
              <a:gd name="T62" fmla="*/ 8275 w 9155"/>
              <a:gd name="T63" fmla="*/ 9090 h 9383"/>
              <a:gd name="T64" fmla="*/ 1489 w 9155"/>
              <a:gd name="T65" fmla="*/ 9090 h 9383"/>
              <a:gd name="T66" fmla="*/ 903 w 9155"/>
              <a:gd name="T67" fmla="*/ 8503 h 9383"/>
              <a:gd name="T68" fmla="*/ 903 w 9155"/>
              <a:gd name="T69" fmla="*/ 879 h 9383"/>
              <a:gd name="T70" fmla="*/ 1489 w 9155"/>
              <a:gd name="T71" fmla="*/ 293 h 9383"/>
              <a:gd name="T72" fmla="*/ 8275 w 9155"/>
              <a:gd name="T73" fmla="*/ 293 h 9383"/>
              <a:gd name="T74" fmla="*/ 8861 w 9155"/>
              <a:gd name="T75" fmla="*/ 879 h 9383"/>
              <a:gd name="T76" fmla="*/ 8861 w 9155"/>
              <a:gd name="T77" fmla="*/ 8503 h 9383"/>
              <a:gd name="T78" fmla="*/ 2544 w 9155"/>
              <a:gd name="T79" fmla="*/ 2490 h 9383"/>
              <a:gd name="T80" fmla="*/ 7220 w 9155"/>
              <a:gd name="T81" fmla="*/ 2490 h 9383"/>
              <a:gd name="T82" fmla="*/ 7220 w 9155"/>
              <a:gd name="T83" fmla="*/ 2197 h 9383"/>
              <a:gd name="T84" fmla="*/ 2544 w 9155"/>
              <a:gd name="T85" fmla="*/ 2197 h 9383"/>
              <a:gd name="T86" fmla="*/ 2544 w 9155"/>
              <a:gd name="T87" fmla="*/ 2490 h 9383"/>
              <a:gd name="T88" fmla="*/ 2544 w 9155"/>
              <a:gd name="T89" fmla="*/ 7186 h 9383"/>
              <a:gd name="T90" fmla="*/ 7220 w 9155"/>
              <a:gd name="T91" fmla="*/ 7186 h 9383"/>
              <a:gd name="T92" fmla="*/ 7220 w 9155"/>
              <a:gd name="T93" fmla="*/ 6893 h 9383"/>
              <a:gd name="T94" fmla="*/ 2544 w 9155"/>
              <a:gd name="T95" fmla="*/ 6893 h 9383"/>
              <a:gd name="T96" fmla="*/ 2544 w 9155"/>
              <a:gd name="T97" fmla="*/ 7186 h 9383"/>
              <a:gd name="T98" fmla="*/ 2544 w 9155"/>
              <a:gd name="T99" fmla="*/ 4838 h 9383"/>
              <a:gd name="T100" fmla="*/ 7220 w 9155"/>
              <a:gd name="T101" fmla="*/ 4838 h 9383"/>
              <a:gd name="T102" fmla="*/ 7220 w 9155"/>
              <a:gd name="T103" fmla="*/ 4545 h 9383"/>
              <a:gd name="T104" fmla="*/ 2544 w 9155"/>
              <a:gd name="T105" fmla="*/ 4545 h 9383"/>
              <a:gd name="T106" fmla="*/ 2544 w 9155"/>
              <a:gd name="T107" fmla="*/ 4838 h 9383"/>
              <a:gd name="T108" fmla="*/ 2544 w 9155"/>
              <a:gd name="T109" fmla="*/ 4838 h 9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55" h="9383">
                <a:moveTo>
                  <a:pt x="8275" y="0"/>
                </a:moveTo>
                <a:lnTo>
                  <a:pt x="1489" y="0"/>
                </a:lnTo>
                <a:cubicBezTo>
                  <a:pt x="1003" y="0"/>
                  <a:pt x="609" y="394"/>
                  <a:pt x="609" y="879"/>
                </a:cubicBezTo>
                <a:lnTo>
                  <a:pt x="609" y="1895"/>
                </a:lnTo>
                <a:cubicBezTo>
                  <a:pt x="273" y="1897"/>
                  <a:pt x="0" y="2171"/>
                  <a:pt x="0" y="2508"/>
                </a:cubicBezTo>
                <a:cubicBezTo>
                  <a:pt x="0" y="2845"/>
                  <a:pt x="273" y="3119"/>
                  <a:pt x="609" y="3121"/>
                </a:cubicBezTo>
                <a:lnTo>
                  <a:pt x="609" y="4083"/>
                </a:lnTo>
                <a:cubicBezTo>
                  <a:pt x="273" y="4086"/>
                  <a:pt x="0" y="4359"/>
                  <a:pt x="0" y="4696"/>
                </a:cubicBezTo>
                <a:cubicBezTo>
                  <a:pt x="0" y="5033"/>
                  <a:pt x="273" y="5307"/>
                  <a:pt x="609" y="5310"/>
                </a:cubicBezTo>
                <a:lnTo>
                  <a:pt x="609" y="6272"/>
                </a:lnTo>
                <a:cubicBezTo>
                  <a:pt x="273" y="6274"/>
                  <a:pt x="0" y="6547"/>
                  <a:pt x="0" y="6884"/>
                </a:cubicBezTo>
                <a:cubicBezTo>
                  <a:pt x="0" y="7221"/>
                  <a:pt x="273" y="7495"/>
                  <a:pt x="609" y="7497"/>
                </a:cubicBezTo>
                <a:lnTo>
                  <a:pt x="609" y="8504"/>
                </a:lnTo>
                <a:cubicBezTo>
                  <a:pt x="609" y="8990"/>
                  <a:pt x="1003" y="9383"/>
                  <a:pt x="1489" y="9383"/>
                </a:cubicBezTo>
                <a:lnTo>
                  <a:pt x="8275" y="9383"/>
                </a:lnTo>
                <a:cubicBezTo>
                  <a:pt x="8761" y="9383"/>
                  <a:pt x="9155" y="8990"/>
                  <a:pt x="9155" y="8504"/>
                </a:cubicBezTo>
                <a:lnTo>
                  <a:pt x="9155" y="880"/>
                </a:lnTo>
                <a:cubicBezTo>
                  <a:pt x="9154" y="394"/>
                  <a:pt x="8761" y="0"/>
                  <a:pt x="8275" y="0"/>
                </a:cubicBezTo>
                <a:close/>
                <a:moveTo>
                  <a:pt x="609" y="7204"/>
                </a:moveTo>
                <a:cubicBezTo>
                  <a:pt x="435" y="7201"/>
                  <a:pt x="293" y="7060"/>
                  <a:pt x="293" y="6884"/>
                </a:cubicBezTo>
                <a:cubicBezTo>
                  <a:pt x="293" y="6709"/>
                  <a:pt x="435" y="6568"/>
                  <a:pt x="609" y="6565"/>
                </a:cubicBezTo>
                <a:lnTo>
                  <a:pt x="609" y="7204"/>
                </a:lnTo>
                <a:close/>
                <a:moveTo>
                  <a:pt x="609" y="5016"/>
                </a:moveTo>
                <a:cubicBezTo>
                  <a:pt x="435" y="5013"/>
                  <a:pt x="293" y="4871"/>
                  <a:pt x="293" y="4696"/>
                </a:cubicBezTo>
                <a:cubicBezTo>
                  <a:pt x="293" y="4521"/>
                  <a:pt x="435" y="4379"/>
                  <a:pt x="609" y="4377"/>
                </a:cubicBezTo>
                <a:lnTo>
                  <a:pt x="609" y="5016"/>
                </a:lnTo>
                <a:close/>
                <a:moveTo>
                  <a:pt x="609" y="2827"/>
                </a:moveTo>
                <a:cubicBezTo>
                  <a:pt x="435" y="2825"/>
                  <a:pt x="293" y="2683"/>
                  <a:pt x="293" y="2508"/>
                </a:cubicBezTo>
                <a:cubicBezTo>
                  <a:pt x="293" y="2333"/>
                  <a:pt x="435" y="2191"/>
                  <a:pt x="609" y="2189"/>
                </a:cubicBezTo>
                <a:lnTo>
                  <a:pt x="609" y="2827"/>
                </a:lnTo>
                <a:close/>
                <a:moveTo>
                  <a:pt x="8861" y="8503"/>
                </a:moveTo>
                <a:cubicBezTo>
                  <a:pt x="8861" y="8827"/>
                  <a:pt x="8598" y="9090"/>
                  <a:pt x="8275" y="9090"/>
                </a:cubicBezTo>
                <a:lnTo>
                  <a:pt x="1489" y="9090"/>
                </a:lnTo>
                <a:cubicBezTo>
                  <a:pt x="1166" y="9090"/>
                  <a:pt x="903" y="8827"/>
                  <a:pt x="903" y="8503"/>
                </a:cubicBezTo>
                <a:lnTo>
                  <a:pt x="903" y="879"/>
                </a:lnTo>
                <a:cubicBezTo>
                  <a:pt x="903" y="556"/>
                  <a:pt x="1166" y="293"/>
                  <a:pt x="1489" y="293"/>
                </a:cubicBezTo>
                <a:lnTo>
                  <a:pt x="8275" y="293"/>
                </a:lnTo>
                <a:cubicBezTo>
                  <a:pt x="8599" y="293"/>
                  <a:pt x="8861" y="556"/>
                  <a:pt x="8861" y="879"/>
                </a:cubicBezTo>
                <a:lnTo>
                  <a:pt x="8861" y="8503"/>
                </a:lnTo>
                <a:close/>
                <a:moveTo>
                  <a:pt x="2544" y="2490"/>
                </a:moveTo>
                <a:lnTo>
                  <a:pt x="7220" y="2490"/>
                </a:lnTo>
                <a:lnTo>
                  <a:pt x="7220" y="2197"/>
                </a:lnTo>
                <a:lnTo>
                  <a:pt x="2544" y="2197"/>
                </a:lnTo>
                <a:lnTo>
                  <a:pt x="2544" y="2490"/>
                </a:lnTo>
                <a:close/>
                <a:moveTo>
                  <a:pt x="2544" y="7186"/>
                </a:moveTo>
                <a:lnTo>
                  <a:pt x="7220" y="7186"/>
                </a:lnTo>
                <a:lnTo>
                  <a:pt x="7220" y="6893"/>
                </a:lnTo>
                <a:lnTo>
                  <a:pt x="2544" y="6893"/>
                </a:lnTo>
                <a:lnTo>
                  <a:pt x="2544" y="7186"/>
                </a:lnTo>
                <a:close/>
                <a:moveTo>
                  <a:pt x="2544" y="4838"/>
                </a:moveTo>
                <a:lnTo>
                  <a:pt x="7220" y="4838"/>
                </a:lnTo>
                <a:lnTo>
                  <a:pt x="7220" y="4545"/>
                </a:lnTo>
                <a:lnTo>
                  <a:pt x="2544" y="4545"/>
                </a:lnTo>
                <a:lnTo>
                  <a:pt x="2544" y="4838"/>
                </a:lnTo>
                <a:close/>
                <a:moveTo>
                  <a:pt x="2544" y="4838"/>
                </a:moveTo>
                <a:close/>
              </a:path>
            </a:pathLst>
          </a:custGeom>
          <a:solidFill>
            <a:schemeClr val="accent1"/>
          </a:solidFill>
          <a:ln>
            <a:noFill/>
          </a:ln>
        </p:spPr>
        <p:txBody>
          <a:bodyPr/>
          <a:lstStyle/>
          <a:p>
            <a:endParaRPr lang="zh-CN" altLang="en-US"/>
          </a:p>
        </p:txBody>
      </p:sp>
      <p:sp>
        <p:nvSpPr>
          <p:cNvPr id="60" name="矩形 59">
            <a:extLst>
              <a:ext uri="{FF2B5EF4-FFF2-40B4-BE49-F238E27FC236}">
                <a16:creationId xmlns:a16="http://schemas.microsoft.com/office/drawing/2014/main" id="{4DD18638-87A1-4D74-BB38-DDB85BBFDBC3}"/>
              </a:ext>
            </a:extLst>
          </p:cNvPr>
          <p:cNvSpPr/>
          <p:nvPr/>
        </p:nvSpPr>
        <p:spPr>
          <a:xfrm>
            <a:off x="4674269" y="4561762"/>
            <a:ext cx="2863817" cy="113520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C9C0D69C-362B-4E20-8152-178ACD77514C}"/>
              </a:ext>
            </a:extLst>
          </p:cNvPr>
          <p:cNvSpPr/>
          <p:nvPr/>
        </p:nvSpPr>
        <p:spPr>
          <a:xfrm>
            <a:off x="6368806" y="4621050"/>
            <a:ext cx="1100142" cy="1018960"/>
          </a:xfrm>
          <a:prstGeom prst="rect">
            <a:avLst/>
          </a:prstGeom>
          <a:solidFill>
            <a:schemeClr val="bg1"/>
          </a:solidFill>
          <a:ln w="63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圆角 61">
            <a:extLst>
              <a:ext uri="{FF2B5EF4-FFF2-40B4-BE49-F238E27FC236}">
                <a16:creationId xmlns:a16="http://schemas.microsoft.com/office/drawing/2014/main" id="{D8E249CC-712A-4E73-94C8-03EBDF748263}"/>
              </a:ext>
            </a:extLst>
          </p:cNvPr>
          <p:cNvSpPr/>
          <p:nvPr/>
        </p:nvSpPr>
        <p:spPr>
          <a:xfrm>
            <a:off x="4668840" y="3171723"/>
            <a:ext cx="2889911" cy="1155586"/>
          </a:xfrm>
          <a:prstGeom prst="roundRect">
            <a:avLst/>
          </a:prstGeom>
          <a:noFill/>
          <a:ln w="6350">
            <a:solidFill>
              <a:schemeClr val="accent4"/>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9A3D0726-E5AE-4692-9FBD-892227084D9B}"/>
              </a:ext>
            </a:extLst>
          </p:cNvPr>
          <p:cNvSpPr/>
          <p:nvPr/>
        </p:nvSpPr>
        <p:spPr>
          <a:xfrm>
            <a:off x="4454153" y="1289703"/>
            <a:ext cx="3319287" cy="44945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cs typeface="+mn-ea"/>
              <a:sym typeface="+mn-lt"/>
            </a:endParaRPr>
          </a:p>
        </p:txBody>
      </p:sp>
      <p:sp>
        <p:nvSpPr>
          <p:cNvPr id="64" name="矩形 63">
            <a:extLst>
              <a:ext uri="{FF2B5EF4-FFF2-40B4-BE49-F238E27FC236}">
                <a16:creationId xmlns:a16="http://schemas.microsoft.com/office/drawing/2014/main" id="{DD1D541A-66A1-4F56-B7E5-78CDFCC19F02}"/>
              </a:ext>
            </a:extLst>
          </p:cNvPr>
          <p:cNvSpPr/>
          <p:nvPr/>
        </p:nvSpPr>
        <p:spPr>
          <a:xfrm>
            <a:off x="4437556" y="1285153"/>
            <a:ext cx="3352480" cy="4089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cs typeface="+mn-ea"/>
                <a:sym typeface="+mn-lt"/>
              </a:rPr>
              <a:t>少年儿童家庭</a:t>
            </a:r>
          </a:p>
        </p:txBody>
      </p:sp>
      <p:sp>
        <p:nvSpPr>
          <p:cNvPr id="66" name="文本框 65">
            <a:extLst>
              <a:ext uri="{FF2B5EF4-FFF2-40B4-BE49-F238E27FC236}">
                <a16:creationId xmlns:a16="http://schemas.microsoft.com/office/drawing/2014/main" id="{F8A71FBC-4EF6-478A-8B79-B209B1DD4E94}"/>
              </a:ext>
            </a:extLst>
          </p:cNvPr>
          <p:cNvSpPr txBox="1"/>
          <p:nvPr/>
        </p:nvSpPr>
        <p:spPr>
          <a:xfrm>
            <a:off x="4819561" y="3332737"/>
            <a:ext cx="2649386" cy="996033"/>
          </a:xfrm>
          <a:prstGeom prst="rect">
            <a:avLst/>
          </a:prstGeom>
          <a:noFill/>
        </p:spPr>
        <p:txBody>
          <a:bodyPr wrap="square" lIns="72000" tIns="36000" rIns="72000" bIns="36000" rtlCol="0">
            <a:spAutoFit/>
          </a:bodyPr>
          <a:lstStyle/>
          <a:p>
            <a:pPr marL="144000" indent="-144000">
              <a:buClr>
                <a:srgbClr val="2D97C8"/>
              </a:buClr>
              <a:buFont typeface="Arial" panose="020B0604020202020204" pitchFamily="34" charset="0"/>
              <a:buChar char="•"/>
            </a:pPr>
            <a:r>
              <a:rPr lang="zh-CN" altLang="en-US" sz="1200" dirty="0">
                <a:latin typeface="+mj-ea"/>
                <a:ea typeface="+mj-ea"/>
                <a:cs typeface="+mn-ea"/>
                <a:sym typeface="+mn-lt"/>
              </a:rPr>
              <a:t>家有</a:t>
            </a:r>
            <a:r>
              <a:rPr lang="en-US" altLang="zh-CN" sz="1200" dirty="0">
                <a:latin typeface="+mj-ea"/>
                <a:ea typeface="+mj-ea"/>
                <a:cs typeface="+mn-ea"/>
                <a:sym typeface="+mn-lt"/>
              </a:rPr>
              <a:t>6~17</a:t>
            </a:r>
            <a:r>
              <a:rPr lang="zh-CN" altLang="en-US" sz="1200" dirty="0">
                <a:latin typeface="+mj-ea"/>
                <a:ea typeface="+mj-ea"/>
                <a:cs typeface="+mn-ea"/>
                <a:sym typeface="+mn-lt"/>
              </a:rPr>
              <a:t>岁中小学生</a:t>
            </a:r>
          </a:p>
          <a:p>
            <a:pPr marL="144000" indent="-144000">
              <a:buClr>
                <a:srgbClr val="2D97C8"/>
              </a:buClr>
              <a:buFont typeface="Arial" panose="020B0604020202020204" pitchFamily="34" charset="0"/>
              <a:buChar char="•"/>
            </a:pPr>
            <a:r>
              <a:rPr lang="zh-CN" altLang="en-US" sz="1200" dirty="0">
                <a:latin typeface="+mj-ea"/>
                <a:ea typeface="+mj-ea"/>
                <a:cs typeface="+mn-ea"/>
                <a:sym typeface="+mn-lt"/>
              </a:rPr>
              <a:t>孩子就读学校有环保或公益的相关宣传或活动</a:t>
            </a:r>
          </a:p>
          <a:p>
            <a:pPr marL="144000" indent="-144000">
              <a:buClr>
                <a:srgbClr val="2D97C8"/>
              </a:buClr>
              <a:buFont typeface="Arial" panose="020B0604020202020204" pitchFamily="34" charset="0"/>
              <a:buChar char="•"/>
            </a:pPr>
            <a:r>
              <a:rPr lang="zh-CN" altLang="en-US" sz="1200" dirty="0">
                <a:latin typeface="+mj-ea"/>
                <a:ea typeface="+mj-ea"/>
                <a:cs typeface="+mn-ea"/>
                <a:sym typeface="+mn-lt"/>
              </a:rPr>
              <a:t>父母教育水平良好，有一定环保意识或公益意愿</a:t>
            </a:r>
          </a:p>
        </p:txBody>
      </p:sp>
      <p:sp>
        <p:nvSpPr>
          <p:cNvPr id="67" name="文本框 66">
            <a:extLst>
              <a:ext uri="{FF2B5EF4-FFF2-40B4-BE49-F238E27FC236}">
                <a16:creationId xmlns:a16="http://schemas.microsoft.com/office/drawing/2014/main" id="{43D3E76F-0847-42A2-B515-444D2F8152B2}"/>
              </a:ext>
            </a:extLst>
          </p:cNvPr>
          <p:cNvSpPr txBox="1"/>
          <p:nvPr/>
        </p:nvSpPr>
        <p:spPr>
          <a:xfrm>
            <a:off x="5608282" y="3045399"/>
            <a:ext cx="1011025" cy="307777"/>
          </a:xfrm>
          <a:prstGeom prst="rect">
            <a:avLst/>
          </a:prstGeom>
          <a:solidFill>
            <a:schemeClr val="bg1"/>
          </a:solidFill>
        </p:spPr>
        <p:txBody>
          <a:bodyPr wrap="square" rtlCol="0">
            <a:spAutoFit/>
          </a:bodyPr>
          <a:lstStyle/>
          <a:p>
            <a:pPr algn="ctr">
              <a:buClr>
                <a:srgbClr val="2D97C8"/>
              </a:buClr>
            </a:pPr>
            <a:r>
              <a:rPr lang="zh-CN" altLang="en-US" sz="1400" b="1" i="1" u="sng" dirty="0">
                <a:cs typeface="+mn-ea"/>
                <a:sym typeface="+mn-lt"/>
              </a:rPr>
              <a:t>典型画像</a:t>
            </a:r>
          </a:p>
        </p:txBody>
      </p:sp>
      <p:sp>
        <p:nvSpPr>
          <p:cNvPr id="68" name="文本框 67">
            <a:extLst>
              <a:ext uri="{FF2B5EF4-FFF2-40B4-BE49-F238E27FC236}">
                <a16:creationId xmlns:a16="http://schemas.microsoft.com/office/drawing/2014/main" id="{0F33ECDA-4DDB-4A72-AE30-F7AAB150E9FE}"/>
              </a:ext>
            </a:extLst>
          </p:cNvPr>
          <p:cNvSpPr txBox="1"/>
          <p:nvPr/>
        </p:nvSpPr>
        <p:spPr>
          <a:xfrm>
            <a:off x="5066107" y="4601965"/>
            <a:ext cx="939479" cy="307777"/>
          </a:xfrm>
          <a:prstGeom prst="rect">
            <a:avLst/>
          </a:prstGeom>
          <a:noFill/>
        </p:spPr>
        <p:txBody>
          <a:bodyPr wrap="square" rtlCol="0">
            <a:spAutoFit/>
          </a:bodyPr>
          <a:lstStyle/>
          <a:p>
            <a:pPr algn="ctr">
              <a:buClr>
                <a:srgbClr val="2D97C8"/>
              </a:buClr>
            </a:pPr>
            <a:r>
              <a:rPr lang="zh-CN" altLang="en-US" sz="1400" b="1" i="1" u="sng" dirty="0">
                <a:cs typeface="+mn-ea"/>
                <a:sym typeface="+mn-lt"/>
              </a:rPr>
              <a:t>相应举措</a:t>
            </a:r>
          </a:p>
        </p:txBody>
      </p:sp>
      <p:sp>
        <p:nvSpPr>
          <p:cNvPr id="69" name="文本框 68">
            <a:extLst>
              <a:ext uri="{FF2B5EF4-FFF2-40B4-BE49-F238E27FC236}">
                <a16:creationId xmlns:a16="http://schemas.microsoft.com/office/drawing/2014/main" id="{B1775874-D1B5-4467-86C2-44E18500F705}"/>
              </a:ext>
            </a:extLst>
          </p:cNvPr>
          <p:cNvSpPr txBox="1"/>
          <p:nvPr/>
        </p:nvSpPr>
        <p:spPr>
          <a:xfrm>
            <a:off x="4681094" y="4909742"/>
            <a:ext cx="1762022" cy="811367"/>
          </a:xfrm>
          <a:prstGeom prst="rect">
            <a:avLst/>
          </a:prstGeom>
          <a:noFill/>
        </p:spPr>
        <p:txBody>
          <a:bodyPr wrap="square" lIns="72000" tIns="36000" rIns="72000" bIns="36000" rtlCol="0">
            <a:spAutoFit/>
          </a:bodyPr>
          <a:lstStyle/>
          <a:p>
            <a:pPr marL="144000" indent="-144000">
              <a:buClr>
                <a:srgbClr val="2D97C8"/>
              </a:buClr>
              <a:buFont typeface="Arial" panose="020B0604020202020204" pitchFamily="34" charset="0"/>
              <a:buChar char="•"/>
            </a:pPr>
            <a:r>
              <a:rPr lang="zh-CN" altLang="en-US" sz="1200" dirty="0">
                <a:cs typeface="+mn-ea"/>
                <a:sym typeface="+mn-lt"/>
              </a:rPr>
              <a:t>以科普触达学校学生</a:t>
            </a:r>
          </a:p>
          <a:p>
            <a:pPr marL="144000" indent="-144000">
              <a:buClr>
                <a:srgbClr val="2D97C8"/>
              </a:buClr>
              <a:buFont typeface="Arial" panose="020B0604020202020204" pitchFamily="34" charset="0"/>
              <a:buChar char="•"/>
            </a:pPr>
            <a:r>
              <a:rPr lang="zh-CN" altLang="en-US" sz="1200" dirty="0">
                <a:cs typeface="+mn-ea"/>
                <a:sym typeface="+mn-lt"/>
              </a:rPr>
              <a:t>成为学生志愿活动和校外实践的可选项</a:t>
            </a:r>
          </a:p>
          <a:p>
            <a:pPr marL="144000" indent="-144000">
              <a:buClr>
                <a:srgbClr val="2D97C8"/>
              </a:buClr>
              <a:buFont typeface="Arial" panose="020B0604020202020204" pitchFamily="34" charset="0"/>
              <a:buChar char="•"/>
            </a:pPr>
            <a:r>
              <a:rPr lang="zh-CN" altLang="en-US" sz="1200" dirty="0">
                <a:cs typeface="+mn-ea"/>
                <a:sym typeface="+mn-lt"/>
              </a:rPr>
              <a:t>部分转化自然教育</a:t>
            </a:r>
          </a:p>
        </p:txBody>
      </p:sp>
      <p:sp>
        <p:nvSpPr>
          <p:cNvPr id="70" name="等腰三角形 69">
            <a:extLst>
              <a:ext uri="{FF2B5EF4-FFF2-40B4-BE49-F238E27FC236}">
                <a16:creationId xmlns:a16="http://schemas.microsoft.com/office/drawing/2014/main" id="{06845639-8323-4544-A04F-2A5F2E8FE50C}"/>
              </a:ext>
            </a:extLst>
          </p:cNvPr>
          <p:cNvSpPr/>
          <p:nvPr/>
        </p:nvSpPr>
        <p:spPr>
          <a:xfrm>
            <a:off x="5463933" y="4387424"/>
            <a:ext cx="1157318" cy="128774"/>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文本框 70">
            <a:extLst>
              <a:ext uri="{FF2B5EF4-FFF2-40B4-BE49-F238E27FC236}">
                <a16:creationId xmlns:a16="http://schemas.microsoft.com/office/drawing/2014/main" id="{6A56F330-DE87-4656-BD0A-DCDD82B662A4}"/>
              </a:ext>
            </a:extLst>
          </p:cNvPr>
          <p:cNvSpPr txBox="1"/>
          <p:nvPr/>
        </p:nvSpPr>
        <p:spPr>
          <a:xfrm>
            <a:off x="6370001" y="4658292"/>
            <a:ext cx="1095893" cy="996033"/>
          </a:xfrm>
          <a:prstGeom prst="rect">
            <a:avLst/>
          </a:prstGeom>
          <a:noFill/>
        </p:spPr>
        <p:txBody>
          <a:bodyPr wrap="square" lIns="72000" tIns="36000" rIns="72000" bIns="36000" rtlCol="0">
            <a:spAutoFit/>
          </a:bodyPr>
          <a:lstStyle/>
          <a:p>
            <a:pPr>
              <a:buClr>
                <a:srgbClr val="2D97C8"/>
              </a:buClr>
            </a:pPr>
            <a:r>
              <a:rPr lang="zh-CN" altLang="en-US" sz="1200" dirty="0">
                <a:cs typeface="+mn-ea"/>
                <a:sym typeface="+mn-lt"/>
              </a:rPr>
              <a:t>杭州科教场馆合作推介、输出水基金故事和教育内容 </a:t>
            </a:r>
            <a:r>
              <a:rPr lang="en-US" altLang="zh-CN" sz="1200" dirty="0">
                <a:cs typeface="+mn-ea"/>
                <a:sym typeface="+mn-lt"/>
              </a:rPr>
              <a:t>+ </a:t>
            </a:r>
            <a:r>
              <a:rPr lang="zh-CN" altLang="en-US" sz="1200" dirty="0">
                <a:cs typeface="+mn-ea"/>
                <a:sym typeface="+mn-lt"/>
              </a:rPr>
              <a:t>杭州中小学</a:t>
            </a:r>
          </a:p>
        </p:txBody>
      </p:sp>
      <p:sp>
        <p:nvSpPr>
          <p:cNvPr id="72" name="iconfont-10640-5164029">
            <a:extLst>
              <a:ext uri="{FF2B5EF4-FFF2-40B4-BE49-F238E27FC236}">
                <a16:creationId xmlns:a16="http://schemas.microsoft.com/office/drawing/2014/main" id="{22FAAE23-9891-4D48-B26B-D463B6D4DF5B}"/>
              </a:ext>
            </a:extLst>
          </p:cNvPr>
          <p:cNvSpPr>
            <a:spLocks noChangeAspect="1"/>
          </p:cNvSpPr>
          <p:nvPr/>
        </p:nvSpPr>
        <p:spPr bwMode="auto">
          <a:xfrm>
            <a:off x="4815322" y="4633207"/>
            <a:ext cx="229320" cy="235060"/>
          </a:xfrm>
          <a:custGeom>
            <a:avLst/>
            <a:gdLst>
              <a:gd name="T0" fmla="*/ 8275 w 9155"/>
              <a:gd name="T1" fmla="*/ 0 h 9383"/>
              <a:gd name="T2" fmla="*/ 1489 w 9155"/>
              <a:gd name="T3" fmla="*/ 0 h 9383"/>
              <a:gd name="T4" fmla="*/ 609 w 9155"/>
              <a:gd name="T5" fmla="*/ 879 h 9383"/>
              <a:gd name="T6" fmla="*/ 609 w 9155"/>
              <a:gd name="T7" fmla="*/ 1895 h 9383"/>
              <a:gd name="T8" fmla="*/ 0 w 9155"/>
              <a:gd name="T9" fmla="*/ 2508 h 9383"/>
              <a:gd name="T10" fmla="*/ 609 w 9155"/>
              <a:gd name="T11" fmla="*/ 3121 h 9383"/>
              <a:gd name="T12" fmla="*/ 609 w 9155"/>
              <a:gd name="T13" fmla="*/ 4083 h 9383"/>
              <a:gd name="T14" fmla="*/ 0 w 9155"/>
              <a:gd name="T15" fmla="*/ 4696 h 9383"/>
              <a:gd name="T16" fmla="*/ 609 w 9155"/>
              <a:gd name="T17" fmla="*/ 5310 h 9383"/>
              <a:gd name="T18" fmla="*/ 609 w 9155"/>
              <a:gd name="T19" fmla="*/ 6272 h 9383"/>
              <a:gd name="T20" fmla="*/ 0 w 9155"/>
              <a:gd name="T21" fmla="*/ 6884 h 9383"/>
              <a:gd name="T22" fmla="*/ 609 w 9155"/>
              <a:gd name="T23" fmla="*/ 7497 h 9383"/>
              <a:gd name="T24" fmla="*/ 609 w 9155"/>
              <a:gd name="T25" fmla="*/ 8504 h 9383"/>
              <a:gd name="T26" fmla="*/ 1489 w 9155"/>
              <a:gd name="T27" fmla="*/ 9383 h 9383"/>
              <a:gd name="T28" fmla="*/ 8275 w 9155"/>
              <a:gd name="T29" fmla="*/ 9383 h 9383"/>
              <a:gd name="T30" fmla="*/ 9155 w 9155"/>
              <a:gd name="T31" fmla="*/ 8504 h 9383"/>
              <a:gd name="T32" fmla="*/ 9155 w 9155"/>
              <a:gd name="T33" fmla="*/ 880 h 9383"/>
              <a:gd name="T34" fmla="*/ 8275 w 9155"/>
              <a:gd name="T35" fmla="*/ 0 h 9383"/>
              <a:gd name="T36" fmla="*/ 609 w 9155"/>
              <a:gd name="T37" fmla="*/ 7204 h 9383"/>
              <a:gd name="T38" fmla="*/ 293 w 9155"/>
              <a:gd name="T39" fmla="*/ 6884 h 9383"/>
              <a:gd name="T40" fmla="*/ 609 w 9155"/>
              <a:gd name="T41" fmla="*/ 6565 h 9383"/>
              <a:gd name="T42" fmla="*/ 609 w 9155"/>
              <a:gd name="T43" fmla="*/ 7204 h 9383"/>
              <a:gd name="T44" fmla="*/ 609 w 9155"/>
              <a:gd name="T45" fmla="*/ 5016 h 9383"/>
              <a:gd name="T46" fmla="*/ 293 w 9155"/>
              <a:gd name="T47" fmla="*/ 4696 h 9383"/>
              <a:gd name="T48" fmla="*/ 609 w 9155"/>
              <a:gd name="T49" fmla="*/ 4377 h 9383"/>
              <a:gd name="T50" fmla="*/ 609 w 9155"/>
              <a:gd name="T51" fmla="*/ 5016 h 9383"/>
              <a:gd name="T52" fmla="*/ 609 w 9155"/>
              <a:gd name="T53" fmla="*/ 2827 h 9383"/>
              <a:gd name="T54" fmla="*/ 293 w 9155"/>
              <a:gd name="T55" fmla="*/ 2508 h 9383"/>
              <a:gd name="T56" fmla="*/ 609 w 9155"/>
              <a:gd name="T57" fmla="*/ 2189 h 9383"/>
              <a:gd name="T58" fmla="*/ 609 w 9155"/>
              <a:gd name="T59" fmla="*/ 2827 h 9383"/>
              <a:gd name="T60" fmla="*/ 8861 w 9155"/>
              <a:gd name="T61" fmla="*/ 8503 h 9383"/>
              <a:gd name="T62" fmla="*/ 8275 w 9155"/>
              <a:gd name="T63" fmla="*/ 9090 h 9383"/>
              <a:gd name="T64" fmla="*/ 1489 w 9155"/>
              <a:gd name="T65" fmla="*/ 9090 h 9383"/>
              <a:gd name="T66" fmla="*/ 903 w 9155"/>
              <a:gd name="T67" fmla="*/ 8503 h 9383"/>
              <a:gd name="T68" fmla="*/ 903 w 9155"/>
              <a:gd name="T69" fmla="*/ 879 h 9383"/>
              <a:gd name="T70" fmla="*/ 1489 w 9155"/>
              <a:gd name="T71" fmla="*/ 293 h 9383"/>
              <a:gd name="T72" fmla="*/ 8275 w 9155"/>
              <a:gd name="T73" fmla="*/ 293 h 9383"/>
              <a:gd name="T74" fmla="*/ 8861 w 9155"/>
              <a:gd name="T75" fmla="*/ 879 h 9383"/>
              <a:gd name="T76" fmla="*/ 8861 w 9155"/>
              <a:gd name="T77" fmla="*/ 8503 h 9383"/>
              <a:gd name="T78" fmla="*/ 2544 w 9155"/>
              <a:gd name="T79" fmla="*/ 2490 h 9383"/>
              <a:gd name="T80" fmla="*/ 7220 w 9155"/>
              <a:gd name="T81" fmla="*/ 2490 h 9383"/>
              <a:gd name="T82" fmla="*/ 7220 w 9155"/>
              <a:gd name="T83" fmla="*/ 2197 h 9383"/>
              <a:gd name="T84" fmla="*/ 2544 w 9155"/>
              <a:gd name="T85" fmla="*/ 2197 h 9383"/>
              <a:gd name="T86" fmla="*/ 2544 w 9155"/>
              <a:gd name="T87" fmla="*/ 2490 h 9383"/>
              <a:gd name="T88" fmla="*/ 2544 w 9155"/>
              <a:gd name="T89" fmla="*/ 7186 h 9383"/>
              <a:gd name="T90" fmla="*/ 7220 w 9155"/>
              <a:gd name="T91" fmla="*/ 7186 h 9383"/>
              <a:gd name="T92" fmla="*/ 7220 w 9155"/>
              <a:gd name="T93" fmla="*/ 6893 h 9383"/>
              <a:gd name="T94" fmla="*/ 2544 w 9155"/>
              <a:gd name="T95" fmla="*/ 6893 h 9383"/>
              <a:gd name="T96" fmla="*/ 2544 w 9155"/>
              <a:gd name="T97" fmla="*/ 7186 h 9383"/>
              <a:gd name="T98" fmla="*/ 2544 w 9155"/>
              <a:gd name="T99" fmla="*/ 4838 h 9383"/>
              <a:gd name="T100" fmla="*/ 7220 w 9155"/>
              <a:gd name="T101" fmla="*/ 4838 h 9383"/>
              <a:gd name="T102" fmla="*/ 7220 w 9155"/>
              <a:gd name="T103" fmla="*/ 4545 h 9383"/>
              <a:gd name="T104" fmla="*/ 2544 w 9155"/>
              <a:gd name="T105" fmla="*/ 4545 h 9383"/>
              <a:gd name="T106" fmla="*/ 2544 w 9155"/>
              <a:gd name="T107" fmla="*/ 4838 h 9383"/>
              <a:gd name="T108" fmla="*/ 2544 w 9155"/>
              <a:gd name="T109" fmla="*/ 4838 h 9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55" h="9383">
                <a:moveTo>
                  <a:pt x="8275" y="0"/>
                </a:moveTo>
                <a:lnTo>
                  <a:pt x="1489" y="0"/>
                </a:lnTo>
                <a:cubicBezTo>
                  <a:pt x="1003" y="0"/>
                  <a:pt x="609" y="394"/>
                  <a:pt x="609" y="879"/>
                </a:cubicBezTo>
                <a:lnTo>
                  <a:pt x="609" y="1895"/>
                </a:lnTo>
                <a:cubicBezTo>
                  <a:pt x="273" y="1897"/>
                  <a:pt x="0" y="2171"/>
                  <a:pt x="0" y="2508"/>
                </a:cubicBezTo>
                <a:cubicBezTo>
                  <a:pt x="0" y="2845"/>
                  <a:pt x="273" y="3119"/>
                  <a:pt x="609" y="3121"/>
                </a:cubicBezTo>
                <a:lnTo>
                  <a:pt x="609" y="4083"/>
                </a:lnTo>
                <a:cubicBezTo>
                  <a:pt x="273" y="4086"/>
                  <a:pt x="0" y="4359"/>
                  <a:pt x="0" y="4696"/>
                </a:cubicBezTo>
                <a:cubicBezTo>
                  <a:pt x="0" y="5033"/>
                  <a:pt x="273" y="5307"/>
                  <a:pt x="609" y="5310"/>
                </a:cubicBezTo>
                <a:lnTo>
                  <a:pt x="609" y="6272"/>
                </a:lnTo>
                <a:cubicBezTo>
                  <a:pt x="273" y="6274"/>
                  <a:pt x="0" y="6547"/>
                  <a:pt x="0" y="6884"/>
                </a:cubicBezTo>
                <a:cubicBezTo>
                  <a:pt x="0" y="7221"/>
                  <a:pt x="273" y="7495"/>
                  <a:pt x="609" y="7497"/>
                </a:cubicBezTo>
                <a:lnTo>
                  <a:pt x="609" y="8504"/>
                </a:lnTo>
                <a:cubicBezTo>
                  <a:pt x="609" y="8990"/>
                  <a:pt x="1003" y="9383"/>
                  <a:pt x="1489" y="9383"/>
                </a:cubicBezTo>
                <a:lnTo>
                  <a:pt x="8275" y="9383"/>
                </a:lnTo>
                <a:cubicBezTo>
                  <a:pt x="8761" y="9383"/>
                  <a:pt x="9155" y="8990"/>
                  <a:pt x="9155" y="8504"/>
                </a:cubicBezTo>
                <a:lnTo>
                  <a:pt x="9155" y="880"/>
                </a:lnTo>
                <a:cubicBezTo>
                  <a:pt x="9154" y="394"/>
                  <a:pt x="8761" y="0"/>
                  <a:pt x="8275" y="0"/>
                </a:cubicBezTo>
                <a:close/>
                <a:moveTo>
                  <a:pt x="609" y="7204"/>
                </a:moveTo>
                <a:cubicBezTo>
                  <a:pt x="435" y="7201"/>
                  <a:pt x="293" y="7060"/>
                  <a:pt x="293" y="6884"/>
                </a:cubicBezTo>
                <a:cubicBezTo>
                  <a:pt x="293" y="6709"/>
                  <a:pt x="435" y="6568"/>
                  <a:pt x="609" y="6565"/>
                </a:cubicBezTo>
                <a:lnTo>
                  <a:pt x="609" y="7204"/>
                </a:lnTo>
                <a:close/>
                <a:moveTo>
                  <a:pt x="609" y="5016"/>
                </a:moveTo>
                <a:cubicBezTo>
                  <a:pt x="435" y="5013"/>
                  <a:pt x="293" y="4871"/>
                  <a:pt x="293" y="4696"/>
                </a:cubicBezTo>
                <a:cubicBezTo>
                  <a:pt x="293" y="4521"/>
                  <a:pt x="435" y="4379"/>
                  <a:pt x="609" y="4377"/>
                </a:cubicBezTo>
                <a:lnTo>
                  <a:pt x="609" y="5016"/>
                </a:lnTo>
                <a:close/>
                <a:moveTo>
                  <a:pt x="609" y="2827"/>
                </a:moveTo>
                <a:cubicBezTo>
                  <a:pt x="435" y="2825"/>
                  <a:pt x="293" y="2683"/>
                  <a:pt x="293" y="2508"/>
                </a:cubicBezTo>
                <a:cubicBezTo>
                  <a:pt x="293" y="2333"/>
                  <a:pt x="435" y="2191"/>
                  <a:pt x="609" y="2189"/>
                </a:cubicBezTo>
                <a:lnTo>
                  <a:pt x="609" y="2827"/>
                </a:lnTo>
                <a:close/>
                <a:moveTo>
                  <a:pt x="8861" y="8503"/>
                </a:moveTo>
                <a:cubicBezTo>
                  <a:pt x="8861" y="8827"/>
                  <a:pt x="8598" y="9090"/>
                  <a:pt x="8275" y="9090"/>
                </a:cubicBezTo>
                <a:lnTo>
                  <a:pt x="1489" y="9090"/>
                </a:lnTo>
                <a:cubicBezTo>
                  <a:pt x="1166" y="9090"/>
                  <a:pt x="903" y="8827"/>
                  <a:pt x="903" y="8503"/>
                </a:cubicBezTo>
                <a:lnTo>
                  <a:pt x="903" y="879"/>
                </a:lnTo>
                <a:cubicBezTo>
                  <a:pt x="903" y="556"/>
                  <a:pt x="1166" y="293"/>
                  <a:pt x="1489" y="293"/>
                </a:cubicBezTo>
                <a:lnTo>
                  <a:pt x="8275" y="293"/>
                </a:lnTo>
                <a:cubicBezTo>
                  <a:pt x="8599" y="293"/>
                  <a:pt x="8861" y="556"/>
                  <a:pt x="8861" y="879"/>
                </a:cubicBezTo>
                <a:lnTo>
                  <a:pt x="8861" y="8503"/>
                </a:lnTo>
                <a:close/>
                <a:moveTo>
                  <a:pt x="2544" y="2490"/>
                </a:moveTo>
                <a:lnTo>
                  <a:pt x="7220" y="2490"/>
                </a:lnTo>
                <a:lnTo>
                  <a:pt x="7220" y="2197"/>
                </a:lnTo>
                <a:lnTo>
                  <a:pt x="2544" y="2197"/>
                </a:lnTo>
                <a:lnTo>
                  <a:pt x="2544" y="2490"/>
                </a:lnTo>
                <a:close/>
                <a:moveTo>
                  <a:pt x="2544" y="7186"/>
                </a:moveTo>
                <a:lnTo>
                  <a:pt x="7220" y="7186"/>
                </a:lnTo>
                <a:lnTo>
                  <a:pt x="7220" y="6893"/>
                </a:lnTo>
                <a:lnTo>
                  <a:pt x="2544" y="6893"/>
                </a:lnTo>
                <a:lnTo>
                  <a:pt x="2544" y="7186"/>
                </a:lnTo>
                <a:close/>
                <a:moveTo>
                  <a:pt x="2544" y="4838"/>
                </a:moveTo>
                <a:lnTo>
                  <a:pt x="7220" y="4838"/>
                </a:lnTo>
                <a:lnTo>
                  <a:pt x="7220" y="4545"/>
                </a:lnTo>
                <a:lnTo>
                  <a:pt x="2544" y="4545"/>
                </a:lnTo>
                <a:lnTo>
                  <a:pt x="2544" y="4838"/>
                </a:lnTo>
                <a:close/>
                <a:moveTo>
                  <a:pt x="2544" y="4838"/>
                </a:moveTo>
                <a:close/>
              </a:path>
            </a:pathLst>
          </a:custGeom>
          <a:solidFill>
            <a:schemeClr val="accent1"/>
          </a:solidFill>
          <a:ln>
            <a:noFill/>
          </a:ln>
        </p:spPr>
        <p:txBody>
          <a:bodyPr/>
          <a:lstStyle/>
          <a:p>
            <a:endParaRPr lang="zh-CN" altLang="en-US"/>
          </a:p>
        </p:txBody>
      </p:sp>
      <p:sp>
        <p:nvSpPr>
          <p:cNvPr id="73" name="矩形 72">
            <a:extLst>
              <a:ext uri="{FF2B5EF4-FFF2-40B4-BE49-F238E27FC236}">
                <a16:creationId xmlns:a16="http://schemas.microsoft.com/office/drawing/2014/main" id="{FAFEFAF1-BA73-4879-BC10-04F5C5D9F73A}"/>
              </a:ext>
            </a:extLst>
          </p:cNvPr>
          <p:cNvSpPr/>
          <p:nvPr/>
        </p:nvSpPr>
        <p:spPr>
          <a:xfrm>
            <a:off x="8301484" y="4561762"/>
            <a:ext cx="2863817" cy="113520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15D557FB-3093-4051-AA3F-DF70AA5A8C4E}"/>
              </a:ext>
            </a:extLst>
          </p:cNvPr>
          <p:cNvSpPr/>
          <p:nvPr/>
        </p:nvSpPr>
        <p:spPr>
          <a:xfrm>
            <a:off x="10246522" y="4611814"/>
            <a:ext cx="849640" cy="1018960"/>
          </a:xfrm>
          <a:prstGeom prst="rect">
            <a:avLst/>
          </a:prstGeom>
          <a:solidFill>
            <a:schemeClr val="bg1"/>
          </a:solidFill>
          <a:ln w="63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圆角 74">
            <a:extLst>
              <a:ext uri="{FF2B5EF4-FFF2-40B4-BE49-F238E27FC236}">
                <a16:creationId xmlns:a16="http://schemas.microsoft.com/office/drawing/2014/main" id="{4A0AABB2-D245-4FE7-A64B-FDA24605E950}"/>
              </a:ext>
            </a:extLst>
          </p:cNvPr>
          <p:cNvSpPr/>
          <p:nvPr/>
        </p:nvSpPr>
        <p:spPr>
          <a:xfrm>
            <a:off x="8296055" y="3171723"/>
            <a:ext cx="2889911" cy="1155586"/>
          </a:xfrm>
          <a:prstGeom prst="roundRect">
            <a:avLst/>
          </a:prstGeom>
          <a:noFill/>
          <a:ln w="6350">
            <a:solidFill>
              <a:schemeClr val="accent4"/>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982E6880-BEC9-4B68-941B-76BF0B6CF1DA}"/>
              </a:ext>
            </a:extLst>
          </p:cNvPr>
          <p:cNvSpPr/>
          <p:nvPr/>
        </p:nvSpPr>
        <p:spPr>
          <a:xfrm>
            <a:off x="8081368" y="1289703"/>
            <a:ext cx="3319287" cy="44945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cs typeface="+mn-ea"/>
              <a:sym typeface="+mn-lt"/>
            </a:endParaRPr>
          </a:p>
        </p:txBody>
      </p:sp>
      <p:sp>
        <p:nvSpPr>
          <p:cNvPr id="77" name="矩形 76">
            <a:extLst>
              <a:ext uri="{FF2B5EF4-FFF2-40B4-BE49-F238E27FC236}">
                <a16:creationId xmlns:a16="http://schemas.microsoft.com/office/drawing/2014/main" id="{DF795797-0729-4E3B-987D-4670AD7EC9AF}"/>
              </a:ext>
            </a:extLst>
          </p:cNvPr>
          <p:cNvSpPr/>
          <p:nvPr/>
        </p:nvSpPr>
        <p:spPr>
          <a:xfrm>
            <a:off x="8064771" y="1285153"/>
            <a:ext cx="3352480" cy="4089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cs typeface="+mn-ea"/>
                <a:sym typeface="+mn-lt"/>
              </a:rPr>
              <a:t>高端品质热衷者</a:t>
            </a:r>
          </a:p>
        </p:txBody>
      </p:sp>
      <p:sp>
        <p:nvSpPr>
          <p:cNvPr id="79" name="文本框 78">
            <a:extLst>
              <a:ext uri="{FF2B5EF4-FFF2-40B4-BE49-F238E27FC236}">
                <a16:creationId xmlns:a16="http://schemas.microsoft.com/office/drawing/2014/main" id="{EF53E7A3-9FD1-462F-9146-2A3F1B147246}"/>
              </a:ext>
            </a:extLst>
          </p:cNvPr>
          <p:cNvSpPr txBox="1"/>
          <p:nvPr/>
        </p:nvSpPr>
        <p:spPr>
          <a:xfrm>
            <a:off x="8547897" y="3392646"/>
            <a:ext cx="2431454" cy="811367"/>
          </a:xfrm>
          <a:prstGeom prst="rect">
            <a:avLst/>
          </a:prstGeom>
          <a:noFill/>
        </p:spPr>
        <p:txBody>
          <a:bodyPr wrap="square" lIns="72000" tIns="36000" rIns="72000" bIns="36000" rtlCol="0">
            <a:spAutoFit/>
          </a:bodyPr>
          <a:lstStyle/>
          <a:p>
            <a:pPr marL="144000" indent="-144000">
              <a:buClr>
                <a:srgbClr val="2D97C8"/>
              </a:buClr>
              <a:buFont typeface="Arial" panose="020B0604020202020204" pitchFamily="34" charset="0"/>
              <a:buChar char="•"/>
            </a:pPr>
            <a:r>
              <a:rPr lang="zh-CN" altLang="en-US" sz="1200" dirty="0">
                <a:latin typeface="+mj-ea"/>
                <a:ea typeface="+mj-ea"/>
                <a:cs typeface="+mn-ea"/>
                <a:sym typeface="+mn-lt"/>
              </a:rPr>
              <a:t>个人高度关注生活品质，注重产品科技和质量</a:t>
            </a:r>
          </a:p>
          <a:p>
            <a:pPr marL="144000" indent="-144000">
              <a:buClr>
                <a:srgbClr val="2D97C8"/>
              </a:buClr>
              <a:buFont typeface="Arial" panose="020B0604020202020204" pitchFamily="34" charset="0"/>
              <a:buChar char="•"/>
            </a:pPr>
            <a:r>
              <a:rPr lang="zh-CN" altLang="en-US" sz="1200" dirty="0">
                <a:latin typeface="+mj-ea"/>
                <a:ea typeface="+mj-ea"/>
                <a:cs typeface="+mn-ea"/>
                <a:sym typeface="+mn-lt"/>
              </a:rPr>
              <a:t>家庭经济决策者，关爱家人健康</a:t>
            </a:r>
          </a:p>
          <a:p>
            <a:pPr marL="144000" indent="-144000">
              <a:buClr>
                <a:srgbClr val="2D97C8"/>
              </a:buClr>
              <a:buFont typeface="Arial" panose="020B0604020202020204" pitchFamily="34" charset="0"/>
              <a:buChar char="•"/>
            </a:pPr>
            <a:r>
              <a:rPr lang="zh-CN" altLang="en-US" sz="1200" dirty="0">
                <a:latin typeface="+mj-ea"/>
                <a:ea typeface="+mj-ea"/>
                <a:cs typeface="+mn-ea"/>
                <a:sym typeface="+mn-lt"/>
              </a:rPr>
              <a:t>理性消费，有一定价格敏感度</a:t>
            </a:r>
          </a:p>
        </p:txBody>
      </p:sp>
      <p:sp>
        <p:nvSpPr>
          <p:cNvPr id="80" name="文本框 79">
            <a:extLst>
              <a:ext uri="{FF2B5EF4-FFF2-40B4-BE49-F238E27FC236}">
                <a16:creationId xmlns:a16="http://schemas.microsoft.com/office/drawing/2014/main" id="{8EF4968F-BD4A-424E-97D6-FDC40BD99784}"/>
              </a:ext>
            </a:extLst>
          </p:cNvPr>
          <p:cNvSpPr txBox="1"/>
          <p:nvPr/>
        </p:nvSpPr>
        <p:spPr>
          <a:xfrm>
            <a:off x="9235497" y="3045399"/>
            <a:ext cx="1011025" cy="307777"/>
          </a:xfrm>
          <a:prstGeom prst="rect">
            <a:avLst/>
          </a:prstGeom>
          <a:solidFill>
            <a:schemeClr val="bg1"/>
          </a:solidFill>
        </p:spPr>
        <p:txBody>
          <a:bodyPr wrap="square" rtlCol="0">
            <a:spAutoFit/>
          </a:bodyPr>
          <a:lstStyle/>
          <a:p>
            <a:pPr algn="ctr">
              <a:buClr>
                <a:srgbClr val="2D97C8"/>
              </a:buClr>
            </a:pPr>
            <a:r>
              <a:rPr lang="zh-CN" altLang="en-US" sz="1400" b="1" i="1" u="sng" dirty="0">
                <a:cs typeface="+mn-ea"/>
                <a:sym typeface="+mn-lt"/>
              </a:rPr>
              <a:t>典型画像</a:t>
            </a:r>
          </a:p>
        </p:txBody>
      </p:sp>
      <p:sp>
        <p:nvSpPr>
          <p:cNvPr id="81" name="文本框 80">
            <a:extLst>
              <a:ext uri="{FF2B5EF4-FFF2-40B4-BE49-F238E27FC236}">
                <a16:creationId xmlns:a16="http://schemas.microsoft.com/office/drawing/2014/main" id="{856EC149-840D-4CF8-BD53-8AC14BDD078D}"/>
              </a:ext>
            </a:extLst>
          </p:cNvPr>
          <p:cNvSpPr txBox="1"/>
          <p:nvPr/>
        </p:nvSpPr>
        <p:spPr>
          <a:xfrm>
            <a:off x="8693322" y="4601965"/>
            <a:ext cx="939479" cy="307777"/>
          </a:xfrm>
          <a:prstGeom prst="rect">
            <a:avLst/>
          </a:prstGeom>
          <a:noFill/>
        </p:spPr>
        <p:txBody>
          <a:bodyPr wrap="square" rtlCol="0">
            <a:spAutoFit/>
          </a:bodyPr>
          <a:lstStyle/>
          <a:p>
            <a:pPr algn="ctr">
              <a:buClr>
                <a:srgbClr val="2D97C8"/>
              </a:buClr>
            </a:pPr>
            <a:r>
              <a:rPr lang="zh-CN" altLang="en-US" sz="1400" b="1" i="1" u="sng" dirty="0">
                <a:cs typeface="+mn-ea"/>
                <a:sym typeface="+mn-lt"/>
              </a:rPr>
              <a:t>相应举措</a:t>
            </a:r>
          </a:p>
        </p:txBody>
      </p:sp>
      <p:sp>
        <p:nvSpPr>
          <p:cNvPr id="82" name="文本框 81">
            <a:extLst>
              <a:ext uri="{FF2B5EF4-FFF2-40B4-BE49-F238E27FC236}">
                <a16:creationId xmlns:a16="http://schemas.microsoft.com/office/drawing/2014/main" id="{D06B19D2-5616-4EE6-B73A-9C06BFED8052}"/>
              </a:ext>
            </a:extLst>
          </p:cNvPr>
          <p:cNvSpPr txBox="1"/>
          <p:nvPr/>
        </p:nvSpPr>
        <p:spPr>
          <a:xfrm>
            <a:off x="8301064" y="4876500"/>
            <a:ext cx="2116603" cy="811367"/>
          </a:xfrm>
          <a:prstGeom prst="rect">
            <a:avLst/>
          </a:prstGeom>
          <a:noFill/>
        </p:spPr>
        <p:txBody>
          <a:bodyPr wrap="square" lIns="72000" tIns="36000" rIns="72000" bIns="36000" rtlCol="0">
            <a:spAutoFit/>
          </a:bodyPr>
          <a:lstStyle/>
          <a:p>
            <a:pPr marL="144000" indent="-144000">
              <a:buClr>
                <a:srgbClr val="2D97C8"/>
              </a:buClr>
              <a:buFont typeface="Arial" panose="020B0604020202020204" pitchFamily="34" charset="0"/>
              <a:buChar char="•"/>
            </a:pPr>
            <a:r>
              <a:rPr lang="zh-CN" altLang="en-US" sz="1200" dirty="0">
                <a:cs typeface="+mn-ea"/>
                <a:sym typeface="+mn-lt"/>
              </a:rPr>
              <a:t>以科普为起点激发产品认知，形成环保公益好印象</a:t>
            </a:r>
          </a:p>
          <a:p>
            <a:pPr marL="144000" indent="-144000">
              <a:buClr>
                <a:srgbClr val="2D97C8"/>
              </a:buClr>
              <a:buFont typeface="Arial" panose="020B0604020202020204" pitchFamily="34" charset="0"/>
              <a:buChar char="•"/>
            </a:pPr>
            <a:r>
              <a:rPr lang="zh-CN" altLang="en-US" sz="1200" dirty="0">
                <a:cs typeface="+mn-ea"/>
                <a:sym typeface="+mn-lt"/>
              </a:rPr>
              <a:t>后续引入自然教育服务、推介农产品</a:t>
            </a:r>
          </a:p>
        </p:txBody>
      </p:sp>
      <p:sp>
        <p:nvSpPr>
          <p:cNvPr id="83" name="等腰三角形 82">
            <a:extLst>
              <a:ext uri="{FF2B5EF4-FFF2-40B4-BE49-F238E27FC236}">
                <a16:creationId xmlns:a16="http://schemas.microsoft.com/office/drawing/2014/main" id="{225F2D7B-2EFC-42BE-9066-81BDFF8DD243}"/>
              </a:ext>
            </a:extLst>
          </p:cNvPr>
          <p:cNvSpPr/>
          <p:nvPr/>
        </p:nvSpPr>
        <p:spPr>
          <a:xfrm>
            <a:off x="9091148" y="4387424"/>
            <a:ext cx="1157318" cy="128774"/>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iconfont-10640-5164029">
            <a:extLst>
              <a:ext uri="{FF2B5EF4-FFF2-40B4-BE49-F238E27FC236}">
                <a16:creationId xmlns:a16="http://schemas.microsoft.com/office/drawing/2014/main" id="{7B6AF4F7-EFA0-4921-B208-7947927CD4CF}"/>
              </a:ext>
            </a:extLst>
          </p:cNvPr>
          <p:cNvSpPr>
            <a:spLocks noChangeAspect="1"/>
          </p:cNvSpPr>
          <p:nvPr/>
        </p:nvSpPr>
        <p:spPr bwMode="auto">
          <a:xfrm>
            <a:off x="8442537" y="4633207"/>
            <a:ext cx="229320" cy="235060"/>
          </a:xfrm>
          <a:custGeom>
            <a:avLst/>
            <a:gdLst>
              <a:gd name="T0" fmla="*/ 8275 w 9155"/>
              <a:gd name="T1" fmla="*/ 0 h 9383"/>
              <a:gd name="T2" fmla="*/ 1489 w 9155"/>
              <a:gd name="T3" fmla="*/ 0 h 9383"/>
              <a:gd name="T4" fmla="*/ 609 w 9155"/>
              <a:gd name="T5" fmla="*/ 879 h 9383"/>
              <a:gd name="T6" fmla="*/ 609 w 9155"/>
              <a:gd name="T7" fmla="*/ 1895 h 9383"/>
              <a:gd name="T8" fmla="*/ 0 w 9155"/>
              <a:gd name="T9" fmla="*/ 2508 h 9383"/>
              <a:gd name="T10" fmla="*/ 609 w 9155"/>
              <a:gd name="T11" fmla="*/ 3121 h 9383"/>
              <a:gd name="T12" fmla="*/ 609 w 9155"/>
              <a:gd name="T13" fmla="*/ 4083 h 9383"/>
              <a:gd name="T14" fmla="*/ 0 w 9155"/>
              <a:gd name="T15" fmla="*/ 4696 h 9383"/>
              <a:gd name="T16" fmla="*/ 609 w 9155"/>
              <a:gd name="T17" fmla="*/ 5310 h 9383"/>
              <a:gd name="T18" fmla="*/ 609 w 9155"/>
              <a:gd name="T19" fmla="*/ 6272 h 9383"/>
              <a:gd name="T20" fmla="*/ 0 w 9155"/>
              <a:gd name="T21" fmla="*/ 6884 h 9383"/>
              <a:gd name="T22" fmla="*/ 609 w 9155"/>
              <a:gd name="T23" fmla="*/ 7497 h 9383"/>
              <a:gd name="T24" fmla="*/ 609 w 9155"/>
              <a:gd name="T25" fmla="*/ 8504 h 9383"/>
              <a:gd name="T26" fmla="*/ 1489 w 9155"/>
              <a:gd name="T27" fmla="*/ 9383 h 9383"/>
              <a:gd name="T28" fmla="*/ 8275 w 9155"/>
              <a:gd name="T29" fmla="*/ 9383 h 9383"/>
              <a:gd name="T30" fmla="*/ 9155 w 9155"/>
              <a:gd name="T31" fmla="*/ 8504 h 9383"/>
              <a:gd name="T32" fmla="*/ 9155 w 9155"/>
              <a:gd name="T33" fmla="*/ 880 h 9383"/>
              <a:gd name="T34" fmla="*/ 8275 w 9155"/>
              <a:gd name="T35" fmla="*/ 0 h 9383"/>
              <a:gd name="T36" fmla="*/ 609 w 9155"/>
              <a:gd name="T37" fmla="*/ 7204 h 9383"/>
              <a:gd name="T38" fmla="*/ 293 w 9155"/>
              <a:gd name="T39" fmla="*/ 6884 h 9383"/>
              <a:gd name="T40" fmla="*/ 609 w 9155"/>
              <a:gd name="T41" fmla="*/ 6565 h 9383"/>
              <a:gd name="T42" fmla="*/ 609 w 9155"/>
              <a:gd name="T43" fmla="*/ 7204 h 9383"/>
              <a:gd name="T44" fmla="*/ 609 w 9155"/>
              <a:gd name="T45" fmla="*/ 5016 h 9383"/>
              <a:gd name="T46" fmla="*/ 293 w 9155"/>
              <a:gd name="T47" fmla="*/ 4696 h 9383"/>
              <a:gd name="T48" fmla="*/ 609 w 9155"/>
              <a:gd name="T49" fmla="*/ 4377 h 9383"/>
              <a:gd name="T50" fmla="*/ 609 w 9155"/>
              <a:gd name="T51" fmla="*/ 5016 h 9383"/>
              <a:gd name="T52" fmla="*/ 609 w 9155"/>
              <a:gd name="T53" fmla="*/ 2827 h 9383"/>
              <a:gd name="T54" fmla="*/ 293 w 9155"/>
              <a:gd name="T55" fmla="*/ 2508 h 9383"/>
              <a:gd name="T56" fmla="*/ 609 w 9155"/>
              <a:gd name="T57" fmla="*/ 2189 h 9383"/>
              <a:gd name="T58" fmla="*/ 609 w 9155"/>
              <a:gd name="T59" fmla="*/ 2827 h 9383"/>
              <a:gd name="T60" fmla="*/ 8861 w 9155"/>
              <a:gd name="T61" fmla="*/ 8503 h 9383"/>
              <a:gd name="T62" fmla="*/ 8275 w 9155"/>
              <a:gd name="T63" fmla="*/ 9090 h 9383"/>
              <a:gd name="T64" fmla="*/ 1489 w 9155"/>
              <a:gd name="T65" fmla="*/ 9090 h 9383"/>
              <a:gd name="T66" fmla="*/ 903 w 9155"/>
              <a:gd name="T67" fmla="*/ 8503 h 9383"/>
              <a:gd name="T68" fmla="*/ 903 w 9155"/>
              <a:gd name="T69" fmla="*/ 879 h 9383"/>
              <a:gd name="T70" fmla="*/ 1489 w 9155"/>
              <a:gd name="T71" fmla="*/ 293 h 9383"/>
              <a:gd name="T72" fmla="*/ 8275 w 9155"/>
              <a:gd name="T73" fmla="*/ 293 h 9383"/>
              <a:gd name="T74" fmla="*/ 8861 w 9155"/>
              <a:gd name="T75" fmla="*/ 879 h 9383"/>
              <a:gd name="T76" fmla="*/ 8861 w 9155"/>
              <a:gd name="T77" fmla="*/ 8503 h 9383"/>
              <a:gd name="T78" fmla="*/ 2544 w 9155"/>
              <a:gd name="T79" fmla="*/ 2490 h 9383"/>
              <a:gd name="T80" fmla="*/ 7220 w 9155"/>
              <a:gd name="T81" fmla="*/ 2490 h 9383"/>
              <a:gd name="T82" fmla="*/ 7220 w 9155"/>
              <a:gd name="T83" fmla="*/ 2197 h 9383"/>
              <a:gd name="T84" fmla="*/ 2544 w 9155"/>
              <a:gd name="T85" fmla="*/ 2197 h 9383"/>
              <a:gd name="T86" fmla="*/ 2544 w 9155"/>
              <a:gd name="T87" fmla="*/ 2490 h 9383"/>
              <a:gd name="T88" fmla="*/ 2544 w 9155"/>
              <a:gd name="T89" fmla="*/ 7186 h 9383"/>
              <a:gd name="T90" fmla="*/ 7220 w 9155"/>
              <a:gd name="T91" fmla="*/ 7186 h 9383"/>
              <a:gd name="T92" fmla="*/ 7220 w 9155"/>
              <a:gd name="T93" fmla="*/ 6893 h 9383"/>
              <a:gd name="T94" fmla="*/ 2544 w 9155"/>
              <a:gd name="T95" fmla="*/ 6893 h 9383"/>
              <a:gd name="T96" fmla="*/ 2544 w 9155"/>
              <a:gd name="T97" fmla="*/ 7186 h 9383"/>
              <a:gd name="T98" fmla="*/ 2544 w 9155"/>
              <a:gd name="T99" fmla="*/ 4838 h 9383"/>
              <a:gd name="T100" fmla="*/ 7220 w 9155"/>
              <a:gd name="T101" fmla="*/ 4838 h 9383"/>
              <a:gd name="T102" fmla="*/ 7220 w 9155"/>
              <a:gd name="T103" fmla="*/ 4545 h 9383"/>
              <a:gd name="T104" fmla="*/ 2544 w 9155"/>
              <a:gd name="T105" fmla="*/ 4545 h 9383"/>
              <a:gd name="T106" fmla="*/ 2544 w 9155"/>
              <a:gd name="T107" fmla="*/ 4838 h 9383"/>
              <a:gd name="T108" fmla="*/ 2544 w 9155"/>
              <a:gd name="T109" fmla="*/ 4838 h 9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55" h="9383">
                <a:moveTo>
                  <a:pt x="8275" y="0"/>
                </a:moveTo>
                <a:lnTo>
                  <a:pt x="1489" y="0"/>
                </a:lnTo>
                <a:cubicBezTo>
                  <a:pt x="1003" y="0"/>
                  <a:pt x="609" y="394"/>
                  <a:pt x="609" y="879"/>
                </a:cubicBezTo>
                <a:lnTo>
                  <a:pt x="609" y="1895"/>
                </a:lnTo>
                <a:cubicBezTo>
                  <a:pt x="273" y="1897"/>
                  <a:pt x="0" y="2171"/>
                  <a:pt x="0" y="2508"/>
                </a:cubicBezTo>
                <a:cubicBezTo>
                  <a:pt x="0" y="2845"/>
                  <a:pt x="273" y="3119"/>
                  <a:pt x="609" y="3121"/>
                </a:cubicBezTo>
                <a:lnTo>
                  <a:pt x="609" y="4083"/>
                </a:lnTo>
                <a:cubicBezTo>
                  <a:pt x="273" y="4086"/>
                  <a:pt x="0" y="4359"/>
                  <a:pt x="0" y="4696"/>
                </a:cubicBezTo>
                <a:cubicBezTo>
                  <a:pt x="0" y="5033"/>
                  <a:pt x="273" y="5307"/>
                  <a:pt x="609" y="5310"/>
                </a:cubicBezTo>
                <a:lnTo>
                  <a:pt x="609" y="6272"/>
                </a:lnTo>
                <a:cubicBezTo>
                  <a:pt x="273" y="6274"/>
                  <a:pt x="0" y="6547"/>
                  <a:pt x="0" y="6884"/>
                </a:cubicBezTo>
                <a:cubicBezTo>
                  <a:pt x="0" y="7221"/>
                  <a:pt x="273" y="7495"/>
                  <a:pt x="609" y="7497"/>
                </a:cubicBezTo>
                <a:lnTo>
                  <a:pt x="609" y="8504"/>
                </a:lnTo>
                <a:cubicBezTo>
                  <a:pt x="609" y="8990"/>
                  <a:pt x="1003" y="9383"/>
                  <a:pt x="1489" y="9383"/>
                </a:cubicBezTo>
                <a:lnTo>
                  <a:pt x="8275" y="9383"/>
                </a:lnTo>
                <a:cubicBezTo>
                  <a:pt x="8761" y="9383"/>
                  <a:pt x="9155" y="8990"/>
                  <a:pt x="9155" y="8504"/>
                </a:cubicBezTo>
                <a:lnTo>
                  <a:pt x="9155" y="880"/>
                </a:lnTo>
                <a:cubicBezTo>
                  <a:pt x="9154" y="394"/>
                  <a:pt x="8761" y="0"/>
                  <a:pt x="8275" y="0"/>
                </a:cubicBezTo>
                <a:close/>
                <a:moveTo>
                  <a:pt x="609" y="7204"/>
                </a:moveTo>
                <a:cubicBezTo>
                  <a:pt x="435" y="7201"/>
                  <a:pt x="293" y="7060"/>
                  <a:pt x="293" y="6884"/>
                </a:cubicBezTo>
                <a:cubicBezTo>
                  <a:pt x="293" y="6709"/>
                  <a:pt x="435" y="6568"/>
                  <a:pt x="609" y="6565"/>
                </a:cubicBezTo>
                <a:lnTo>
                  <a:pt x="609" y="7204"/>
                </a:lnTo>
                <a:close/>
                <a:moveTo>
                  <a:pt x="609" y="5016"/>
                </a:moveTo>
                <a:cubicBezTo>
                  <a:pt x="435" y="5013"/>
                  <a:pt x="293" y="4871"/>
                  <a:pt x="293" y="4696"/>
                </a:cubicBezTo>
                <a:cubicBezTo>
                  <a:pt x="293" y="4521"/>
                  <a:pt x="435" y="4379"/>
                  <a:pt x="609" y="4377"/>
                </a:cubicBezTo>
                <a:lnTo>
                  <a:pt x="609" y="5016"/>
                </a:lnTo>
                <a:close/>
                <a:moveTo>
                  <a:pt x="609" y="2827"/>
                </a:moveTo>
                <a:cubicBezTo>
                  <a:pt x="435" y="2825"/>
                  <a:pt x="293" y="2683"/>
                  <a:pt x="293" y="2508"/>
                </a:cubicBezTo>
                <a:cubicBezTo>
                  <a:pt x="293" y="2333"/>
                  <a:pt x="435" y="2191"/>
                  <a:pt x="609" y="2189"/>
                </a:cubicBezTo>
                <a:lnTo>
                  <a:pt x="609" y="2827"/>
                </a:lnTo>
                <a:close/>
                <a:moveTo>
                  <a:pt x="8861" y="8503"/>
                </a:moveTo>
                <a:cubicBezTo>
                  <a:pt x="8861" y="8827"/>
                  <a:pt x="8598" y="9090"/>
                  <a:pt x="8275" y="9090"/>
                </a:cubicBezTo>
                <a:lnTo>
                  <a:pt x="1489" y="9090"/>
                </a:lnTo>
                <a:cubicBezTo>
                  <a:pt x="1166" y="9090"/>
                  <a:pt x="903" y="8827"/>
                  <a:pt x="903" y="8503"/>
                </a:cubicBezTo>
                <a:lnTo>
                  <a:pt x="903" y="879"/>
                </a:lnTo>
                <a:cubicBezTo>
                  <a:pt x="903" y="556"/>
                  <a:pt x="1166" y="293"/>
                  <a:pt x="1489" y="293"/>
                </a:cubicBezTo>
                <a:lnTo>
                  <a:pt x="8275" y="293"/>
                </a:lnTo>
                <a:cubicBezTo>
                  <a:pt x="8599" y="293"/>
                  <a:pt x="8861" y="556"/>
                  <a:pt x="8861" y="879"/>
                </a:cubicBezTo>
                <a:lnTo>
                  <a:pt x="8861" y="8503"/>
                </a:lnTo>
                <a:close/>
                <a:moveTo>
                  <a:pt x="2544" y="2490"/>
                </a:moveTo>
                <a:lnTo>
                  <a:pt x="7220" y="2490"/>
                </a:lnTo>
                <a:lnTo>
                  <a:pt x="7220" y="2197"/>
                </a:lnTo>
                <a:lnTo>
                  <a:pt x="2544" y="2197"/>
                </a:lnTo>
                <a:lnTo>
                  <a:pt x="2544" y="2490"/>
                </a:lnTo>
                <a:close/>
                <a:moveTo>
                  <a:pt x="2544" y="7186"/>
                </a:moveTo>
                <a:lnTo>
                  <a:pt x="7220" y="7186"/>
                </a:lnTo>
                <a:lnTo>
                  <a:pt x="7220" y="6893"/>
                </a:lnTo>
                <a:lnTo>
                  <a:pt x="2544" y="6893"/>
                </a:lnTo>
                <a:lnTo>
                  <a:pt x="2544" y="7186"/>
                </a:lnTo>
                <a:close/>
                <a:moveTo>
                  <a:pt x="2544" y="4838"/>
                </a:moveTo>
                <a:lnTo>
                  <a:pt x="7220" y="4838"/>
                </a:lnTo>
                <a:lnTo>
                  <a:pt x="7220" y="4545"/>
                </a:lnTo>
                <a:lnTo>
                  <a:pt x="2544" y="4545"/>
                </a:lnTo>
                <a:lnTo>
                  <a:pt x="2544" y="4838"/>
                </a:lnTo>
                <a:close/>
                <a:moveTo>
                  <a:pt x="2544" y="4838"/>
                </a:moveTo>
                <a:close/>
              </a:path>
            </a:pathLst>
          </a:custGeom>
          <a:solidFill>
            <a:schemeClr val="accent1"/>
          </a:solidFill>
          <a:ln>
            <a:noFill/>
          </a:ln>
        </p:spPr>
        <p:txBody>
          <a:bodyPr/>
          <a:lstStyle/>
          <a:p>
            <a:endParaRPr lang="zh-CN" altLang="en-US"/>
          </a:p>
        </p:txBody>
      </p:sp>
      <p:pic>
        <p:nvPicPr>
          <p:cNvPr id="8" name="图片 7">
            <a:extLst>
              <a:ext uri="{FF2B5EF4-FFF2-40B4-BE49-F238E27FC236}">
                <a16:creationId xmlns:a16="http://schemas.microsoft.com/office/drawing/2014/main" id="{132506B8-B142-4E1B-8B57-5F8676B2066E}"/>
              </a:ext>
            </a:extLst>
          </p:cNvPr>
          <p:cNvPicPr>
            <a:picLocks noChangeAspect="1"/>
          </p:cNvPicPr>
          <p:nvPr/>
        </p:nvPicPr>
        <p:blipFill rotWithShape="1">
          <a:blip r:embed="rId8"/>
          <a:srcRect b="7861"/>
          <a:stretch/>
        </p:blipFill>
        <p:spPr>
          <a:xfrm>
            <a:off x="1642535" y="1769046"/>
            <a:ext cx="1706565" cy="1273694"/>
          </a:xfrm>
          <a:prstGeom prst="rect">
            <a:avLst/>
          </a:prstGeom>
        </p:spPr>
      </p:pic>
      <p:pic>
        <p:nvPicPr>
          <p:cNvPr id="14" name="图片 13">
            <a:extLst>
              <a:ext uri="{FF2B5EF4-FFF2-40B4-BE49-F238E27FC236}">
                <a16:creationId xmlns:a16="http://schemas.microsoft.com/office/drawing/2014/main" id="{BC9BA950-97A7-4D90-98F9-74704C5D91F2}"/>
              </a:ext>
            </a:extLst>
          </p:cNvPr>
          <p:cNvPicPr>
            <a:picLocks noChangeAspect="1"/>
          </p:cNvPicPr>
          <p:nvPr/>
        </p:nvPicPr>
        <p:blipFill rotWithShape="1">
          <a:blip r:embed="rId9"/>
          <a:srcRect t="18778" b="17733"/>
          <a:stretch/>
        </p:blipFill>
        <p:spPr>
          <a:xfrm>
            <a:off x="5167357" y="1803686"/>
            <a:ext cx="1857286" cy="1179162"/>
          </a:xfrm>
          <a:prstGeom prst="rect">
            <a:avLst/>
          </a:prstGeom>
        </p:spPr>
      </p:pic>
      <p:sp>
        <p:nvSpPr>
          <p:cNvPr id="45" name="文本框 44">
            <a:extLst>
              <a:ext uri="{FF2B5EF4-FFF2-40B4-BE49-F238E27FC236}">
                <a16:creationId xmlns:a16="http://schemas.microsoft.com/office/drawing/2014/main" id="{EAC764E0-12A2-4E1A-ADE8-9A6FDDF03283}"/>
              </a:ext>
            </a:extLst>
          </p:cNvPr>
          <p:cNvSpPr txBox="1"/>
          <p:nvPr/>
        </p:nvSpPr>
        <p:spPr>
          <a:xfrm>
            <a:off x="10287005" y="4658292"/>
            <a:ext cx="788657" cy="996033"/>
          </a:xfrm>
          <a:prstGeom prst="rect">
            <a:avLst/>
          </a:prstGeom>
          <a:noFill/>
        </p:spPr>
        <p:txBody>
          <a:bodyPr wrap="square" lIns="72000" tIns="36000" rIns="72000" bIns="36000" rtlCol="0">
            <a:spAutoFit/>
          </a:bodyPr>
          <a:lstStyle/>
          <a:p>
            <a:pPr>
              <a:buClr>
                <a:srgbClr val="2D97C8"/>
              </a:buClr>
            </a:pPr>
            <a:r>
              <a:rPr lang="zh-CN" altLang="en-US" sz="1200" dirty="0">
                <a:cs typeface="+mn-ea"/>
                <a:sym typeface="+mn-lt"/>
              </a:rPr>
              <a:t>政府媒体宣传 </a:t>
            </a:r>
            <a:r>
              <a:rPr lang="en-US" altLang="zh-CN" sz="1200" dirty="0">
                <a:cs typeface="+mn-ea"/>
                <a:sym typeface="+mn-lt"/>
              </a:rPr>
              <a:t>+ </a:t>
            </a:r>
            <a:r>
              <a:rPr lang="zh-CN" altLang="en-US" sz="1200" dirty="0">
                <a:cs typeface="+mn-ea"/>
                <a:sym typeface="+mn-lt"/>
              </a:rPr>
              <a:t>社会权威新媒体纪实报道</a:t>
            </a:r>
          </a:p>
        </p:txBody>
      </p:sp>
      <p:pic>
        <p:nvPicPr>
          <p:cNvPr id="11" name="图片 10">
            <a:extLst>
              <a:ext uri="{FF2B5EF4-FFF2-40B4-BE49-F238E27FC236}">
                <a16:creationId xmlns:a16="http://schemas.microsoft.com/office/drawing/2014/main" id="{AAF45DB9-EC6C-4B7D-8536-8966B772B463}"/>
              </a:ext>
            </a:extLst>
          </p:cNvPr>
          <p:cNvPicPr>
            <a:picLocks noChangeAspect="1"/>
          </p:cNvPicPr>
          <p:nvPr/>
        </p:nvPicPr>
        <p:blipFill rotWithShape="1">
          <a:blip r:embed="rId10"/>
          <a:srcRect l="10349" t="11044" r="10025" b="44244"/>
          <a:stretch/>
        </p:blipFill>
        <p:spPr>
          <a:xfrm>
            <a:off x="8928034" y="1807617"/>
            <a:ext cx="1671179" cy="1171590"/>
          </a:xfrm>
          <a:prstGeom prst="rect">
            <a:avLst/>
          </a:prstGeom>
        </p:spPr>
      </p:pic>
      <p:sp>
        <p:nvSpPr>
          <p:cNvPr id="47" name="文本框 46">
            <a:extLst>
              <a:ext uri="{FF2B5EF4-FFF2-40B4-BE49-F238E27FC236}">
                <a16:creationId xmlns:a16="http://schemas.microsoft.com/office/drawing/2014/main" id="{82383E6C-450B-4DE2-86C8-9A977434BE3A}"/>
              </a:ext>
            </a:extLst>
          </p:cNvPr>
          <p:cNvSpPr txBox="1"/>
          <p:nvPr/>
        </p:nvSpPr>
        <p:spPr>
          <a:xfrm>
            <a:off x="787463" y="6116183"/>
            <a:ext cx="4379894" cy="234286"/>
          </a:xfrm>
          <a:prstGeom prst="rect">
            <a:avLst/>
          </a:prstGeom>
          <a:noFill/>
        </p:spPr>
        <p:txBody>
          <a:bodyPr wrap="square" lIns="72000" tIns="36000" rIns="72000" bIns="36000" rtlCol="0">
            <a:spAutoFit/>
          </a:bodyPr>
          <a:lstStyle/>
          <a:p>
            <a:pPr>
              <a:buClr>
                <a:srgbClr val="2D97C8"/>
              </a:buClr>
            </a:pPr>
            <a:r>
              <a:rPr lang="zh-CN" altLang="en-US" sz="1000" dirty="0">
                <a:latin typeface="+mj-ea"/>
                <a:ea typeface="+mj-ea"/>
                <a:cs typeface="+mn-ea"/>
                <a:sym typeface="+mn-lt"/>
              </a:rPr>
              <a:t>资料来源：千岛湖水基金目标客户清单企业官网、定性访谈、</a:t>
            </a:r>
            <a:r>
              <a:rPr lang="en-US" altLang="zh-CN" sz="1000" dirty="0">
                <a:latin typeface="+mj-ea"/>
                <a:ea typeface="+mj-ea"/>
                <a:cs typeface="+mn-ea"/>
                <a:sym typeface="+mn-lt"/>
              </a:rPr>
              <a:t>ABC</a:t>
            </a:r>
            <a:r>
              <a:rPr lang="zh-CN" altLang="en-US" sz="1000" dirty="0">
                <a:latin typeface="+mj-ea"/>
                <a:ea typeface="+mj-ea"/>
                <a:cs typeface="+mn-ea"/>
                <a:sym typeface="+mn-lt"/>
              </a:rPr>
              <a:t>研究</a:t>
            </a:r>
            <a:endParaRPr lang="en-US" altLang="zh-CN" sz="1000" dirty="0">
              <a:latin typeface="+mj-ea"/>
              <a:ea typeface="+mj-ea"/>
              <a:cs typeface="+mn-ea"/>
              <a:sym typeface="+mn-lt"/>
            </a:endParaRPr>
          </a:p>
        </p:txBody>
      </p:sp>
    </p:spTree>
    <p:custDataLst>
      <p:tags r:id="rId2"/>
    </p:custDataLst>
    <p:extLst>
      <p:ext uri="{BB962C8B-B14F-4D97-AF65-F5344CB8AC3E}">
        <p14:creationId xmlns:p14="http://schemas.microsoft.com/office/powerpoint/2010/main" val="984074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D1441DB7-E755-4E2A-8C9D-CAB394698817}"/>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45" name="think-cell 幻灯片" r:id="rId6" imgW="473" imgH="470" progId="TCLayout.ActiveDocument.1">
                  <p:embed/>
                </p:oleObj>
              </mc:Choice>
              <mc:Fallback>
                <p:oleObj name="think-cell 幻灯片" r:id="rId6" imgW="473" imgH="470" progId="TCLayout.ActiveDocument.1">
                  <p:embed/>
                  <p:pic>
                    <p:nvPicPr>
                      <p:cNvPr id="3" name="对象 2" hidden="1">
                        <a:extLst>
                          <a:ext uri="{FF2B5EF4-FFF2-40B4-BE49-F238E27FC236}">
                            <a16:creationId xmlns:a16="http://schemas.microsoft.com/office/drawing/2014/main" id="{D1441DB7-E755-4E2A-8C9D-CAB39469881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5" name="矩形 84">
            <a:extLst>
              <a:ext uri="{FF2B5EF4-FFF2-40B4-BE49-F238E27FC236}">
                <a16:creationId xmlns:a16="http://schemas.microsoft.com/office/drawing/2014/main" id="{F35DD4D8-DCAB-4999-9162-66489E6D2088}"/>
              </a:ext>
            </a:extLst>
          </p:cNvPr>
          <p:cNvSpPr/>
          <p:nvPr/>
        </p:nvSpPr>
        <p:spPr>
          <a:xfrm>
            <a:off x="9481359" y="2077016"/>
            <a:ext cx="1970412" cy="19142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14F0B0C-0F6B-4259-876B-F011BF4C4A62}"/>
              </a:ext>
            </a:extLst>
          </p:cNvPr>
          <p:cNvSpPr/>
          <p:nvPr/>
        </p:nvSpPr>
        <p:spPr>
          <a:xfrm>
            <a:off x="7914849" y="4448018"/>
            <a:ext cx="3536921" cy="138723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zh-CN" altLang="en-US" dirty="0">
                <a:latin typeface="+mn-lt"/>
                <a:cs typeface="+mn-ea"/>
                <a:sym typeface="+mn-lt"/>
              </a:rPr>
              <a:t>受众画像：典型</a:t>
            </a:r>
            <a:r>
              <a:rPr lang="en-US" altLang="zh-CN" dirty="0">
                <a:latin typeface="+mn-lt"/>
                <a:cs typeface="+mn-ea"/>
                <a:sym typeface="+mn-lt"/>
              </a:rPr>
              <a:t>B</a:t>
            </a:r>
            <a:r>
              <a:rPr lang="zh-CN" altLang="en-US" dirty="0">
                <a:latin typeface="+mn-lt"/>
                <a:cs typeface="+mn-ea"/>
                <a:sym typeface="+mn-lt"/>
              </a:rPr>
              <a:t>端客户为关注绿色健康、可持续发展或青少年儿童的大型企业</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latin typeface="+mn-lt"/>
                <a:ea typeface="+mn-ea"/>
                <a:cs typeface="+mn-ea"/>
                <a:sym typeface="+mn-lt"/>
              </a:rPr>
              <a:pPr/>
              <a:t>32</a:t>
            </a:fld>
            <a:endParaRPr lang="en-US" dirty="0">
              <a:latin typeface="+mn-lt"/>
              <a:ea typeface="+mn-ea"/>
              <a:cs typeface="+mn-ea"/>
              <a:sym typeface="+mn-lt"/>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latin typeface="+mn-lt"/>
              <a:cs typeface="+mn-ea"/>
              <a:sym typeface="+mn-lt"/>
            </a:endParaRPr>
          </a:p>
        </p:txBody>
      </p:sp>
      <p:sp>
        <p:nvSpPr>
          <p:cNvPr id="4" name="等腰三角形 3">
            <a:extLst>
              <a:ext uri="{FF2B5EF4-FFF2-40B4-BE49-F238E27FC236}">
                <a16:creationId xmlns:a16="http://schemas.microsoft.com/office/drawing/2014/main" id="{86088D21-B712-472B-8B61-5FC50EB1060D}"/>
              </a:ext>
            </a:extLst>
          </p:cNvPr>
          <p:cNvSpPr/>
          <p:nvPr/>
        </p:nvSpPr>
        <p:spPr>
          <a:xfrm>
            <a:off x="1404983" y="1576516"/>
            <a:ext cx="2690567" cy="2607873"/>
          </a:xfrm>
          <a:prstGeom prst="triangle">
            <a:avLst/>
          </a:prstGeom>
          <a:gradFill>
            <a:gsLst>
              <a:gs pos="0">
                <a:schemeClr val="accent3">
                  <a:lumMod val="110000"/>
                  <a:satMod val="105000"/>
                  <a:tint val="67000"/>
                </a:schemeClr>
              </a:gs>
              <a:gs pos="32000">
                <a:schemeClr val="accent3">
                  <a:lumMod val="60000"/>
                  <a:lumOff val="40000"/>
                </a:schemeClr>
              </a:gs>
              <a:gs pos="100000">
                <a:schemeClr val="accent3">
                  <a:lumMod val="75000"/>
                </a:schemeClr>
              </a:gs>
            </a:gsLs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5" name="梯形 4">
            <a:extLst>
              <a:ext uri="{FF2B5EF4-FFF2-40B4-BE49-F238E27FC236}">
                <a16:creationId xmlns:a16="http://schemas.microsoft.com/office/drawing/2014/main" id="{6CF73822-8D8D-4041-88C4-3AF4E219757E}"/>
              </a:ext>
            </a:extLst>
          </p:cNvPr>
          <p:cNvSpPr/>
          <p:nvPr/>
        </p:nvSpPr>
        <p:spPr>
          <a:xfrm>
            <a:off x="520688" y="4332514"/>
            <a:ext cx="4482925" cy="1502739"/>
          </a:xfrm>
          <a:prstGeom prst="trapezoid">
            <a:avLst>
              <a:gd name="adj" fmla="val 54901"/>
            </a:avLst>
          </a:prstGeom>
          <a:gradFill>
            <a:gsLst>
              <a:gs pos="0">
                <a:schemeClr val="accent3">
                  <a:lumMod val="75000"/>
                </a:schemeClr>
              </a:gs>
              <a:gs pos="97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EFD7F9A-7A92-45FD-9AB6-752B2B634775}"/>
              </a:ext>
            </a:extLst>
          </p:cNvPr>
          <p:cNvSpPr txBox="1"/>
          <p:nvPr/>
        </p:nvSpPr>
        <p:spPr>
          <a:xfrm>
            <a:off x="2222308" y="3298545"/>
            <a:ext cx="1055916" cy="584775"/>
          </a:xfrm>
          <a:prstGeom prst="rect">
            <a:avLst/>
          </a:prstGeom>
          <a:noFill/>
        </p:spPr>
        <p:txBody>
          <a:bodyPr wrap="square" rtlCol="0">
            <a:spAutoFit/>
          </a:bodyPr>
          <a:lstStyle/>
          <a:p>
            <a:pPr algn="ctr">
              <a:buClr>
                <a:srgbClr val="2D97C8"/>
              </a:buClr>
            </a:pPr>
            <a:r>
              <a:rPr lang="zh-CN" altLang="en-US" sz="1600" b="1" dirty="0">
                <a:solidFill>
                  <a:schemeClr val="bg1"/>
                </a:solidFill>
                <a:latin typeface="+mn-ea"/>
                <a:cs typeface="Heiti SC Light" charset="-122"/>
              </a:rPr>
              <a:t>公益倾向典型</a:t>
            </a:r>
            <a:endParaRPr lang="en-US" altLang="zh-CN" sz="1600" b="1" dirty="0">
              <a:solidFill>
                <a:schemeClr val="bg1"/>
              </a:solidFill>
              <a:latin typeface="+mn-ea"/>
              <a:cs typeface="Heiti SC Light" charset="-122"/>
            </a:endParaRPr>
          </a:p>
        </p:txBody>
      </p:sp>
      <p:sp>
        <p:nvSpPr>
          <p:cNvPr id="58" name="文本框 57">
            <a:extLst>
              <a:ext uri="{FF2B5EF4-FFF2-40B4-BE49-F238E27FC236}">
                <a16:creationId xmlns:a16="http://schemas.microsoft.com/office/drawing/2014/main" id="{8571967B-FDA7-4424-90B0-B44BE52CDC09}"/>
              </a:ext>
            </a:extLst>
          </p:cNvPr>
          <p:cNvSpPr txBox="1"/>
          <p:nvPr/>
        </p:nvSpPr>
        <p:spPr>
          <a:xfrm>
            <a:off x="2072997" y="5281303"/>
            <a:ext cx="1354542" cy="338554"/>
          </a:xfrm>
          <a:prstGeom prst="rect">
            <a:avLst/>
          </a:prstGeom>
          <a:noFill/>
        </p:spPr>
        <p:txBody>
          <a:bodyPr wrap="square" rtlCol="0">
            <a:spAutoFit/>
          </a:bodyPr>
          <a:lstStyle/>
          <a:p>
            <a:pPr algn="ctr">
              <a:buClr>
                <a:srgbClr val="2D97C8"/>
              </a:buClr>
            </a:pPr>
            <a:r>
              <a:rPr lang="zh-CN" altLang="en-US" sz="1600" b="1" dirty="0">
                <a:solidFill>
                  <a:schemeClr val="bg1"/>
                </a:solidFill>
                <a:latin typeface="+mn-ea"/>
                <a:cs typeface="Heiti SC Light" charset="-122"/>
              </a:rPr>
              <a:t>企业规模大</a:t>
            </a:r>
            <a:endParaRPr lang="en-US" altLang="zh-CN" sz="1600" b="1" dirty="0">
              <a:solidFill>
                <a:schemeClr val="bg1"/>
              </a:solidFill>
              <a:latin typeface="+mn-ea"/>
              <a:cs typeface="Heiti SC Light" charset="-122"/>
            </a:endParaRPr>
          </a:p>
        </p:txBody>
      </p:sp>
      <p:sp>
        <p:nvSpPr>
          <p:cNvPr id="59" name="house-with-tree-leaf_62888">
            <a:extLst>
              <a:ext uri="{FF2B5EF4-FFF2-40B4-BE49-F238E27FC236}">
                <a16:creationId xmlns:a16="http://schemas.microsoft.com/office/drawing/2014/main" id="{8649B6A1-B66B-4108-8D16-A3D2E52D5911}"/>
              </a:ext>
            </a:extLst>
          </p:cNvPr>
          <p:cNvSpPr>
            <a:spLocks noChangeAspect="1"/>
          </p:cNvSpPr>
          <p:nvPr/>
        </p:nvSpPr>
        <p:spPr bwMode="auto">
          <a:xfrm>
            <a:off x="2521233" y="2727303"/>
            <a:ext cx="458065" cy="453970"/>
          </a:xfrm>
          <a:custGeom>
            <a:avLst/>
            <a:gdLst>
              <a:gd name="connsiteX0" fmla="*/ 303911 w 607709"/>
              <a:gd name="connsiteY0" fmla="*/ 133369 h 602276"/>
              <a:gd name="connsiteX1" fmla="*/ 527739 w 607709"/>
              <a:gd name="connsiteY1" fmla="*/ 230640 h 602276"/>
              <a:gd name="connsiteX2" fmla="*/ 527739 w 607709"/>
              <a:gd name="connsiteY2" fmla="*/ 527014 h 602276"/>
              <a:gd name="connsiteX3" fmla="*/ 549208 w 607709"/>
              <a:gd name="connsiteY3" fmla="*/ 527014 h 602276"/>
              <a:gd name="connsiteX4" fmla="*/ 591690 w 607709"/>
              <a:gd name="connsiteY4" fmla="*/ 564645 h 602276"/>
              <a:gd name="connsiteX5" fmla="*/ 549208 w 607709"/>
              <a:gd name="connsiteY5" fmla="*/ 602276 h 602276"/>
              <a:gd name="connsiteX6" fmla="*/ 443347 w 607709"/>
              <a:gd name="connsiteY6" fmla="*/ 602276 h 602276"/>
              <a:gd name="connsiteX7" fmla="*/ 432155 w 607709"/>
              <a:gd name="connsiteY7" fmla="*/ 571715 h 602276"/>
              <a:gd name="connsiteX8" fmla="*/ 419023 w 607709"/>
              <a:gd name="connsiteY8" fmla="*/ 542408 h 602276"/>
              <a:gd name="connsiteX9" fmla="*/ 388303 w 607709"/>
              <a:gd name="connsiteY9" fmla="*/ 482769 h 602276"/>
              <a:gd name="connsiteX10" fmla="*/ 328007 w 607709"/>
              <a:gd name="connsiteY10" fmla="*/ 407278 h 602276"/>
              <a:gd name="connsiteX11" fmla="*/ 309393 w 607709"/>
              <a:gd name="connsiteY11" fmla="*/ 392112 h 602276"/>
              <a:gd name="connsiteX12" fmla="*/ 310535 w 607709"/>
              <a:gd name="connsiteY12" fmla="*/ 390629 h 602276"/>
              <a:gd name="connsiteX13" fmla="*/ 324353 w 607709"/>
              <a:gd name="connsiteY13" fmla="*/ 397357 h 602276"/>
              <a:gd name="connsiteX14" fmla="*/ 341482 w 607709"/>
              <a:gd name="connsiteY14" fmla="*/ 407506 h 602276"/>
              <a:gd name="connsiteX15" fmla="*/ 357698 w 607709"/>
              <a:gd name="connsiteY15" fmla="*/ 420962 h 602276"/>
              <a:gd name="connsiteX16" fmla="*/ 410001 w 607709"/>
              <a:gd name="connsiteY16" fmla="*/ 477409 h 602276"/>
              <a:gd name="connsiteX17" fmla="*/ 422449 w 607709"/>
              <a:gd name="connsiteY17" fmla="*/ 493944 h 602276"/>
              <a:gd name="connsiteX18" fmla="*/ 442091 w 607709"/>
              <a:gd name="connsiteY18" fmla="*/ 491663 h 602276"/>
              <a:gd name="connsiteX19" fmla="*/ 444032 w 607709"/>
              <a:gd name="connsiteY19" fmla="*/ 483795 h 602276"/>
              <a:gd name="connsiteX20" fmla="*/ 442547 w 607709"/>
              <a:gd name="connsiteY20" fmla="*/ 474102 h 602276"/>
              <a:gd name="connsiteX21" fmla="*/ 438208 w 607709"/>
              <a:gd name="connsiteY21" fmla="*/ 455172 h 602276"/>
              <a:gd name="connsiteX22" fmla="*/ 424733 w 607709"/>
              <a:gd name="connsiteY22" fmla="*/ 419936 h 602276"/>
              <a:gd name="connsiteX23" fmla="*/ 378939 w 607709"/>
              <a:gd name="connsiteY23" fmla="*/ 360752 h 602276"/>
              <a:gd name="connsiteX24" fmla="*/ 310078 w 607709"/>
              <a:gd name="connsiteY24" fmla="*/ 319016 h 602276"/>
              <a:gd name="connsiteX25" fmla="*/ 223858 w 607709"/>
              <a:gd name="connsiteY25" fmla="*/ 298034 h 602276"/>
              <a:gd name="connsiteX26" fmla="*/ 200105 w 607709"/>
              <a:gd name="connsiteY26" fmla="*/ 296209 h 602276"/>
              <a:gd name="connsiteX27" fmla="*/ 188000 w 607709"/>
              <a:gd name="connsiteY27" fmla="*/ 295867 h 602276"/>
              <a:gd name="connsiteX28" fmla="*/ 177151 w 607709"/>
              <a:gd name="connsiteY28" fmla="*/ 296209 h 602276"/>
              <a:gd name="connsiteX29" fmla="*/ 169614 w 607709"/>
              <a:gd name="connsiteY29" fmla="*/ 300657 h 602276"/>
              <a:gd name="connsiteX30" fmla="*/ 166303 w 607709"/>
              <a:gd name="connsiteY30" fmla="*/ 308981 h 602276"/>
              <a:gd name="connsiteX31" fmla="*/ 163448 w 607709"/>
              <a:gd name="connsiteY31" fmla="*/ 328937 h 602276"/>
              <a:gd name="connsiteX32" fmla="*/ 173840 w 607709"/>
              <a:gd name="connsiteY32" fmla="*/ 408190 h 602276"/>
              <a:gd name="connsiteX33" fmla="*/ 214837 w 607709"/>
              <a:gd name="connsiteY33" fmla="*/ 476155 h 602276"/>
              <a:gd name="connsiteX34" fmla="*/ 255834 w 607709"/>
              <a:gd name="connsiteY34" fmla="*/ 510479 h 602276"/>
              <a:gd name="connsiteX35" fmla="*/ 319099 w 607709"/>
              <a:gd name="connsiteY35" fmla="*/ 538987 h 602276"/>
              <a:gd name="connsiteX36" fmla="*/ 360211 w 607709"/>
              <a:gd name="connsiteY36" fmla="*/ 547996 h 602276"/>
              <a:gd name="connsiteX37" fmla="*/ 383393 w 607709"/>
              <a:gd name="connsiteY37" fmla="*/ 550505 h 602276"/>
              <a:gd name="connsiteX38" fmla="*/ 395612 w 607709"/>
              <a:gd name="connsiteY38" fmla="*/ 551303 h 602276"/>
              <a:gd name="connsiteX39" fmla="*/ 398581 w 607709"/>
              <a:gd name="connsiteY39" fmla="*/ 551417 h 602276"/>
              <a:gd name="connsiteX40" fmla="*/ 400637 w 607709"/>
              <a:gd name="connsiteY40" fmla="*/ 551987 h 602276"/>
              <a:gd name="connsiteX41" fmla="*/ 402692 w 607709"/>
              <a:gd name="connsiteY41" fmla="*/ 557575 h 602276"/>
              <a:gd name="connsiteX42" fmla="*/ 414683 w 607709"/>
              <a:gd name="connsiteY42" fmla="*/ 598285 h 602276"/>
              <a:gd name="connsiteX43" fmla="*/ 415483 w 607709"/>
              <a:gd name="connsiteY43" fmla="*/ 602276 h 602276"/>
              <a:gd name="connsiteX44" fmla="*/ 58500 w 607709"/>
              <a:gd name="connsiteY44" fmla="*/ 602276 h 602276"/>
              <a:gd name="connsiteX45" fmla="*/ 16018 w 607709"/>
              <a:gd name="connsiteY45" fmla="*/ 564645 h 602276"/>
              <a:gd name="connsiteX46" fmla="*/ 58500 w 607709"/>
              <a:gd name="connsiteY46" fmla="*/ 527014 h 602276"/>
              <a:gd name="connsiteX47" fmla="*/ 79969 w 607709"/>
              <a:gd name="connsiteY47" fmla="*/ 527014 h 602276"/>
              <a:gd name="connsiteX48" fmla="*/ 79969 w 607709"/>
              <a:gd name="connsiteY48" fmla="*/ 230640 h 602276"/>
              <a:gd name="connsiteX49" fmla="*/ 303912 w 607709"/>
              <a:gd name="connsiteY49" fmla="*/ 0 h 602276"/>
              <a:gd name="connsiteX50" fmla="*/ 329609 w 607709"/>
              <a:gd name="connsiteY50" fmla="*/ 5018 h 602276"/>
              <a:gd name="connsiteX51" fmla="*/ 329723 w 607709"/>
              <a:gd name="connsiteY51" fmla="*/ 5132 h 602276"/>
              <a:gd name="connsiteX52" fmla="*/ 330180 w 607709"/>
              <a:gd name="connsiteY52" fmla="*/ 5246 h 602276"/>
              <a:gd name="connsiteX53" fmla="*/ 330294 w 607709"/>
              <a:gd name="connsiteY53" fmla="*/ 5360 h 602276"/>
              <a:gd name="connsiteX54" fmla="*/ 456496 w 607709"/>
              <a:gd name="connsiteY54" fmla="*/ 64889 h 602276"/>
              <a:gd name="connsiteX55" fmla="*/ 456496 w 607709"/>
              <a:gd name="connsiteY55" fmla="*/ 20299 h 602276"/>
              <a:gd name="connsiteX56" fmla="*/ 462320 w 607709"/>
              <a:gd name="connsiteY56" fmla="*/ 14483 h 602276"/>
              <a:gd name="connsiteX57" fmla="*/ 547635 w 607709"/>
              <a:gd name="connsiteY57" fmla="*/ 14483 h 602276"/>
              <a:gd name="connsiteX58" fmla="*/ 553459 w 607709"/>
              <a:gd name="connsiteY58" fmla="*/ 20299 h 602276"/>
              <a:gd name="connsiteX59" fmla="*/ 553459 w 607709"/>
              <a:gd name="connsiteY59" fmla="*/ 104119 h 602276"/>
              <a:gd name="connsiteX60" fmla="*/ 602798 w 607709"/>
              <a:gd name="connsiteY60" fmla="*/ 124304 h 602276"/>
              <a:gd name="connsiteX61" fmla="*/ 607709 w 607709"/>
              <a:gd name="connsiteY61" fmla="*/ 131602 h 602276"/>
              <a:gd name="connsiteX62" fmla="*/ 607709 w 607709"/>
              <a:gd name="connsiteY62" fmla="*/ 215536 h 602276"/>
              <a:gd name="connsiteX63" fmla="*/ 604397 w 607709"/>
              <a:gd name="connsiteY63" fmla="*/ 222036 h 602276"/>
              <a:gd name="connsiteX64" fmla="*/ 599714 w 607709"/>
              <a:gd name="connsiteY64" fmla="*/ 223519 h 602276"/>
              <a:gd name="connsiteX65" fmla="*/ 597202 w 607709"/>
              <a:gd name="connsiteY65" fmla="*/ 223177 h 602276"/>
              <a:gd name="connsiteX66" fmla="*/ 303912 w 607709"/>
              <a:gd name="connsiteY66" fmla="*/ 96706 h 602276"/>
              <a:gd name="connsiteX67" fmla="*/ 10621 w 607709"/>
              <a:gd name="connsiteY67" fmla="*/ 223177 h 602276"/>
              <a:gd name="connsiteX68" fmla="*/ 3312 w 607709"/>
              <a:gd name="connsiteY68" fmla="*/ 222036 h 602276"/>
              <a:gd name="connsiteX69" fmla="*/ 0 w 607709"/>
              <a:gd name="connsiteY69" fmla="*/ 215536 h 602276"/>
              <a:gd name="connsiteX70" fmla="*/ 0 w 607709"/>
              <a:gd name="connsiteY70" fmla="*/ 130918 h 602276"/>
              <a:gd name="connsiteX71" fmla="*/ 4797 w 607709"/>
              <a:gd name="connsiteY71" fmla="*/ 123506 h 602276"/>
              <a:gd name="connsiteX72" fmla="*/ 277986 w 607709"/>
              <a:gd name="connsiteY72" fmla="*/ 5132 h 602276"/>
              <a:gd name="connsiteX73" fmla="*/ 278214 w 607709"/>
              <a:gd name="connsiteY73" fmla="*/ 5018 h 602276"/>
              <a:gd name="connsiteX74" fmla="*/ 303912 w 607709"/>
              <a:gd name="connsiteY74" fmla="*/ 0 h 60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7709" h="602276">
                <a:moveTo>
                  <a:pt x="303911" y="133369"/>
                </a:moveTo>
                <a:lnTo>
                  <a:pt x="527739" y="230640"/>
                </a:lnTo>
                <a:lnTo>
                  <a:pt x="527739" y="527014"/>
                </a:lnTo>
                <a:lnTo>
                  <a:pt x="549208" y="527014"/>
                </a:lnTo>
                <a:cubicBezTo>
                  <a:pt x="572733" y="527014"/>
                  <a:pt x="591690" y="543891"/>
                  <a:pt x="591690" y="564645"/>
                </a:cubicBezTo>
                <a:cubicBezTo>
                  <a:pt x="591690" y="585399"/>
                  <a:pt x="572619" y="602276"/>
                  <a:pt x="549208" y="602276"/>
                </a:cubicBezTo>
                <a:lnTo>
                  <a:pt x="443347" y="602276"/>
                </a:lnTo>
                <a:cubicBezTo>
                  <a:pt x="440149" y="592013"/>
                  <a:pt x="436267" y="581750"/>
                  <a:pt x="432155" y="571715"/>
                </a:cubicBezTo>
                <a:cubicBezTo>
                  <a:pt x="428044" y="561794"/>
                  <a:pt x="423476" y="552101"/>
                  <a:pt x="419023" y="542408"/>
                </a:cubicBezTo>
                <a:cubicBezTo>
                  <a:pt x="409887" y="521996"/>
                  <a:pt x="399723" y="502154"/>
                  <a:pt x="388303" y="482769"/>
                </a:cubicBezTo>
                <a:cubicBezTo>
                  <a:pt x="372087" y="455400"/>
                  <a:pt x="352674" y="429401"/>
                  <a:pt x="328007" y="407278"/>
                </a:cubicBezTo>
                <a:cubicBezTo>
                  <a:pt x="322069" y="402033"/>
                  <a:pt x="315788" y="397015"/>
                  <a:pt x="309393" y="392112"/>
                </a:cubicBezTo>
                <a:cubicBezTo>
                  <a:pt x="307451" y="390629"/>
                  <a:pt x="308136" y="389603"/>
                  <a:pt x="310535" y="390629"/>
                </a:cubicBezTo>
                <a:cubicBezTo>
                  <a:pt x="315217" y="392682"/>
                  <a:pt x="319785" y="394963"/>
                  <a:pt x="324353" y="397357"/>
                </a:cubicBezTo>
                <a:cubicBezTo>
                  <a:pt x="330291" y="400436"/>
                  <a:pt x="336001" y="403743"/>
                  <a:pt x="341482" y="407506"/>
                </a:cubicBezTo>
                <a:cubicBezTo>
                  <a:pt x="347306" y="411611"/>
                  <a:pt x="352559" y="416287"/>
                  <a:pt x="357698" y="420962"/>
                </a:cubicBezTo>
                <a:cubicBezTo>
                  <a:pt x="376998" y="438295"/>
                  <a:pt x="394242" y="457453"/>
                  <a:pt x="410001" y="477409"/>
                </a:cubicBezTo>
                <a:cubicBezTo>
                  <a:pt x="414226" y="482883"/>
                  <a:pt x="418337" y="488356"/>
                  <a:pt x="422449" y="493944"/>
                </a:cubicBezTo>
                <a:cubicBezTo>
                  <a:pt x="426674" y="499532"/>
                  <a:pt x="438550" y="496909"/>
                  <a:pt x="442091" y="491663"/>
                </a:cubicBezTo>
                <a:cubicBezTo>
                  <a:pt x="443804" y="489269"/>
                  <a:pt x="444489" y="486532"/>
                  <a:pt x="444032" y="483795"/>
                </a:cubicBezTo>
                <a:cubicBezTo>
                  <a:pt x="443689" y="480488"/>
                  <a:pt x="443118" y="477295"/>
                  <a:pt x="442547" y="474102"/>
                </a:cubicBezTo>
                <a:cubicBezTo>
                  <a:pt x="441405" y="467716"/>
                  <a:pt x="439921" y="461444"/>
                  <a:pt x="438208" y="455172"/>
                </a:cubicBezTo>
                <a:cubicBezTo>
                  <a:pt x="434896" y="443085"/>
                  <a:pt x="430442" y="431339"/>
                  <a:pt x="424733" y="419936"/>
                </a:cubicBezTo>
                <a:cubicBezTo>
                  <a:pt x="413770" y="397927"/>
                  <a:pt x="398239" y="377743"/>
                  <a:pt x="378939" y="360752"/>
                </a:cubicBezTo>
                <a:cubicBezTo>
                  <a:pt x="359069" y="343305"/>
                  <a:pt x="335544" y="329279"/>
                  <a:pt x="310078" y="319016"/>
                </a:cubicBezTo>
                <a:cubicBezTo>
                  <a:pt x="282784" y="308069"/>
                  <a:pt x="253550" y="301341"/>
                  <a:pt x="223858" y="298034"/>
                </a:cubicBezTo>
                <a:cubicBezTo>
                  <a:pt x="215979" y="297236"/>
                  <a:pt x="207985" y="296665"/>
                  <a:pt x="200105" y="296209"/>
                </a:cubicBezTo>
                <a:cubicBezTo>
                  <a:pt x="196108" y="296095"/>
                  <a:pt x="191997" y="295981"/>
                  <a:pt x="188000" y="295867"/>
                </a:cubicBezTo>
                <a:cubicBezTo>
                  <a:pt x="184460" y="295753"/>
                  <a:pt x="180577" y="295411"/>
                  <a:pt x="177151" y="296209"/>
                </a:cubicBezTo>
                <a:cubicBezTo>
                  <a:pt x="174182" y="296893"/>
                  <a:pt x="171441" y="298376"/>
                  <a:pt x="169614" y="300657"/>
                </a:cubicBezTo>
                <a:cubicBezTo>
                  <a:pt x="167445" y="303051"/>
                  <a:pt x="166874" y="305902"/>
                  <a:pt x="166303" y="308981"/>
                </a:cubicBezTo>
                <a:cubicBezTo>
                  <a:pt x="165046" y="315595"/>
                  <a:pt x="164019" y="322209"/>
                  <a:pt x="163448" y="328937"/>
                </a:cubicBezTo>
                <a:cubicBezTo>
                  <a:pt x="161278" y="355621"/>
                  <a:pt x="164818" y="382647"/>
                  <a:pt x="173840" y="408190"/>
                </a:cubicBezTo>
                <a:cubicBezTo>
                  <a:pt x="182519" y="432822"/>
                  <a:pt x="196337" y="456085"/>
                  <a:pt x="214837" y="476155"/>
                </a:cubicBezTo>
                <a:cubicBezTo>
                  <a:pt x="226713" y="489040"/>
                  <a:pt x="240531" y="500672"/>
                  <a:pt x="255834" y="510479"/>
                </a:cubicBezTo>
                <a:cubicBezTo>
                  <a:pt x="275133" y="522794"/>
                  <a:pt x="296488" y="532373"/>
                  <a:pt x="319099" y="538987"/>
                </a:cubicBezTo>
                <a:cubicBezTo>
                  <a:pt x="332461" y="542978"/>
                  <a:pt x="346279" y="545829"/>
                  <a:pt x="360211" y="547996"/>
                </a:cubicBezTo>
                <a:cubicBezTo>
                  <a:pt x="367862" y="549022"/>
                  <a:pt x="375627" y="549934"/>
                  <a:pt x="383393" y="550505"/>
                </a:cubicBezTo>
                <a:cubicBezTo>
                  <a:pt x="387390" y="550847"/>
                  <a:pt x="391501" y="551075"/>
                  <a:pt x="395612" y="551303"/>
                </a:cubicBezTo>
                <a:cubicBezTo>
                  <a:pt x="396640" y="551303"/>
                  <a:pt x="397668" y="551417"/>
                  <a:pt x="398581" y="551417"/>
                </a:cubicBezTo>
                <a:cubicBezTo>
                  <a:pt x="399381" y="551417"/>
                  <a:pt x="400408" y="551303"/>
                  <a:pt x="400637" y="551987"/>
                </a:cubicBezTo>
                <a:cubicBezTo>
                  <a:pt x="401322" y="553926"/>
                  <a:pt x="402007" y="555636"/>
                  <a:pt x="402692" y="557575"/>
                </a:cubicBezTo>
                <a:cubicBezTo>
                  <a:pt x="407260" y="571031"/>
                  <a:pt x="411371" y="584601"/>
                  <a:pt x="414683" y="598285"/>
                </a:cubicBezTo>
                <a:cubicBezTo>
                  <a:pt x="414912" y="599653"/>
                  <a:pt x="415254" y="601022"/>
                  <a:pt x="415483" y="602276"/>
                </a:cubicBezTo>
                <a:lnTo>
                  <a:pt x="58500" y="602276"/>
                </a:lnTo>
                <a:cubicBezTo>
                  <a:pt x="35089" y="602276"/>
                  <a:pt x="16018" y="585399"/>
                  <a:pt x="16018" y="564645"/>
                </a:cubicBezTo>
                <a:cubicBezTo>
                  <a:pt x="16018" y="543891"/>
                  <a:pt x="35089" y="527014"/>
                  <a:pt x="58500" y="527014"/>
                </a:cubicBezTo>
                <a:lnTo>
                  <a:pt x="79969" y="527014"/>
                </a:lnTo>
                <a:lnTo>
                  <a:pt x="79969" y="230640"/>
                </a:lnTo>
                <a:close/>
                <a:moveTo>
                  <a:pt x="303912" y="0"/>
                </a:moveTo>
                <a:cubicBezTo>
                  <a:pt x="312820" y="0"/>
                  <a:pt x="321386" y="1711"/>
                  <a:pt x="329609" y="5018"/>
                </a:cubicBezTo>
                <a:cubicBezTo>
                  <a:pt x="329609" y="5018"/>
                  <a:pt x="329723" y="5132"/>
                  <a:pt x="329723" y="5132"/>
                </a:cubicBezTo>
                <a:lnTo>
                  <a:pt x="330180" y="5246"/>
                </a:lnTo>
                <a:cubicBezTo>
                  <a:pt x="330180" y="5360"/>
                  <a:pt x="330294" y="5360"/>
                  <a:pt x="330294" y="5360"/>
                </a:cubicBezTo>
                <a:lnTo>
                  <a:pt x="456496" y="64889"/>
                </a:lnTo>
                <a:lnTo>
                  <a:pt x="456496" y="20299"/>
                </a:lnTo>
                <a:cubicBezTo>
                  <a:pt x="456496" y="17106"/>
                  <a:pt x="459122" y="14483"/>
                  <a:pt x="462320" y="14483"/>
                </a:cubicBezTo>
                <a:lnTo>
                  <a:pt x="547635" y="14483"/>
                </a:lnTo>
                <a:cubicBezTo>
                  <a:pt x="550947" y="14483"/>
                  <a:pt x="553459" y="17106"/>
                  <a:pt x="553459" y="20299"/>
                </a:cubicBezTo>
                <a:lnTo>
                  <a:pt x="553459" y="104119"/>
                </a:lnTo>
                <a:lnTo>
                  <a:pt x="602798" y="124304"/>
                </a:lnTo>
                <a:cubicBezTo>
                  <a:pt x="605767" y="125444"/>
                  <a:pt x="607709" y="128409"/>
                  <a:pt x="607709" y="131602"/>
                </a:cubicBezTo>
                <a:lnTo>
                  <a:pt x="607709" y="215536"/>
                </a:lnTo>
                <a:cubicBezTo>
                  <a:pt x="607709" y="218159"/>
                  <a:pt x="606453" y="220554"/>
                  <a:pt x="604397" y="222036"/>
                </a:cubicBezTo>
                <a:cubicBezTo>
                  <a:pt x="603026" y="223063"/>
                  <a:pt x="601428" y="223519"/>
                  <a:pt x="599714" y="223519"/>
                </a:cubicBezTo>
                <a:cubicBezTo>
                  <a:pt x="598915" y="223519"/>
                  <a:pt x="598001" y="223405"/>
                  <a:pt x="597202" y="223177"/>
                </a:cubicBezTo>
                <a:lnTo>
                  <a:pt x="303912" y="96706"/>
                </a:lnTo>
                <a:lnTo>
                  <a:pt x="10621" y="223177"/>
                </a:lnTo>
                <a:cubicBezTo>
                  <a:pt x="8109" y="223975"/>
                  <a:pt x="5482" y="223519"/>
                  <a:pt x="3312" y="222036"/>
                </a:cubicBezTo>
                <a:cubicBezTo>
                  <a:pt x="1256" y="220554"/>
                  <a:pt x="0" y="218159"/>
                  <a:pt x="0" y="215536"/>
                </a:cubicBezTo>
                <a:lnTo>
                  <a:pt x="0" y="130918"/>
                </a:lnTo>
                <a:cubicBezTo>
                  <a:pt x="0" y="127725"/>
                  <a:pt x="1942" y="124760"/>
                  <a:pt x="4797" y="123506"/>
                </a:cubicBezTo>
                <a:lnTo>
                  <a:pt x="277986" y="5132"/>
                </a:lnTo>
                <a:cubicBezTo>
                  <a:pt x="278100" y="5018"/>
                  <a:pt x="278100" y="5018"/>
                  <a:pt x="278214" y="5018"/>
                </a:cubicBezTo>
                <a:cubicBezTo>
                  <a:pt x="286323" y="1711"/>
                  <a:pt x="295003" y="0"/>
                  <a:pt x="303912" y="0"/>
                </a:cubicBezTo>
                <a:close/>
              </a:path>
            </a:pathLst>
          </a:custGeom>
          <a:solidFill>
            <a:schemeClr val="bg1"/>
          </a:solidFill>
          <a:ln>
            <a:noFill/>
          </a:ln>
        </p:spPr>
        <p:txBody>
          <a:bodyPr/>
          <a:lstStyle/>
          <a:p>
            <a:endParaRPr lang="zh-CN" altLang="en-US"/>
          </a:p>
        </p:txBody>
      </p:sp>
      <p:sp>
        <p:nvSpPr>
          <p:cNvPr id="61" name="castle_90435">
            <a:extLst>
              <a:ext uri="{FF2B5EF4-FFF2-40B4-BE49-F238E27FC236}">
                <a16:creationId xmlns:a16="http://schemas.microsoft.com/office/drawing/2014/main" id="{F5E90B4A-DECB-4A8D-A38A-1E7EAFFC62C3}"/>
              </a:ext>
            </a:extLst>
          </p:cNvPr>
          <p:cNvSpPr>
            <a:spLocks noChangeAspect="1"/>
          </p:cNvSpPr>
          <p:nvPr/>
        </p:nvSpPr>
        <p:spPr bwMode="auto">
          <a:xfrm>
            <a:off x="2445425" y="4667406"/>
            <a:ext cx="609684" cy="555779"/>
          </a:xfrm>
          <a:custGeom>
            <a:avLst/>
            <a:gdLst>
              <a:gd name="T0" fmla="*/ 3495 w 7671"/>
              <a:gd name="T1" fmla="*/ 13 h 7004"/>
              <a:gd name="T2" fmla="*/ 1231 w 7671"/>
              <a:gd name="T3" fmla="*/ 2655 h 7004"/>
              <a:gd name="T4" fmla="*/ 72 w 7671"/>
              <a:gd name="T5" fmla="*/ 2932 h 7004"/>
              <a:gd name="T6" fmla="*/ 847 w 7671"/>
              <a:gd name="T7" fmla="*/ 5568 h 7004"/>
              <a:gd name="T8" fmla="*/ 3486 w 7671"/>
              <a:gd name="T9" fmla="*/ 6995 h 7004"/>
              <a:gd name="T10" fmla="*/ 7670 w 7671"/>
              <a:gd name="T11" fmla="*/ 2832 h 7004"/>
              <a:gd name="T12" fmla="*/ 151 w 7671"/>
              <a:gd name="T13" fmla="*/ 4560 h 7004"/>
              <a:gd name="T14" fmla="*/ 336 w 7671"/>
              <a:gd name="T15" fmla="*/ 4160 h 7004"/>
              <a:gd name="T16" fmla="*/ 162 w 7671"/>
              <a:gd name="T17" fmla="*/ 3813 h 7004"/>
              <a:gd name="T18" fmla="*/ 321 w 7671"/>
              <a:gd name="T19" fmla="*/ 3331 h 7004"/>
              <a:gd name="T20" fmla="*/ 689 w 7671"/>
              <a:gd name="T21" fmla="*/ 4708 h 7004"/>
              <a:gd name="T22" fmla="*/ 509 w 7671"/>
              <a:gd name="T23" fmla="*/ 4140 h 7004"/>
              <a:gd name="T24" fmla="*/ 692 w 7671"/>
              <a:gd name="T25" fmla="*/ 3769 h 7004"/>
              <a:gd name="T26" fmla="*/ 495 w 7671"/>
              <a:gd name="T27" fmla="*/ 3269 h 7004"/>
              <a:gd name="T28" fmla="*/ 1721 w 7671"/>
              <a:gd name="T29" fmla="*/ 4980 h 7004"/>
              <a:gd name="T30" fmla="*/ 1432 w 7671"/>
              <a:gd name="T31" fmla="*/ 4244 h 7004"/>
              <a:gd name="T32" fmla="*/ 1700 w 7671"/>
              <a:gd name="T33" fmla="*/ 3686 h 7004"/>
              <a:gd name="T34" fmla="*/ 1449 w 7671"/>
              <a:gd name="T35" fmla="*/ 3018 h 7004"/>
              <a:gd name="T36" fmla="*/ 1713 w 7671"/>
              <a:gd name="T37" fmla="*/ 2381 h 7004"/>
              <a:gd name="T38" fmla="*/ 1438 w 7671"/>
              <a:gd name="T39" fmla="*/ 1807 h 7004"/>
              <a:gd name="T40" fmla="*/ 2329 w 7671"/>
              <a:gd name="T41" fmla="*/ 5112 h 7004"/>
              <a:gd name="T42" fmla="*/ 1930 w 7671"/>
              <a:gd name="T43" fmla="*/ 4323 h 7004"/>
              <a:gd name="T44" fmla="*/ 2329 w 7671"/>
              <a:gd name="T45" fmla="*/ 3597 h 7004"/>
              <a:gd name="T46" fmla="*/ 1930 w 7671"/>
              <a:gd name="T47" fmla="*/ 2923 h 7004"/>
              <a:gd name="T48" fmla="*/ 2329 w 7671"/>
              <a:gd name="T49" fmla="*/ 3597 h 7004"/>
              <a:gd name="T50" fmla="*/ 1930 w 7671"/>
              <a:gd name="T51" fmla="*/ 2223 h 7004"/>
              <a:gd name="T52" fmla="*/ 2329 w 7671"/>
              <a:gd name="T53" fmla="*/ 2082 h 7004"/>
              <a:gd name="T54" fmla="*/ 2650 w 7671"/>
              <a:gd name="T55" fmla="*/ 5254 h 7004"/>
              <a:gd name="T56" fmla="*/ 3152 w 7671"/>
              <a:gd name="T57" fmla="*/ 4435 h 7004"/>
              <a:gd name="T58" fmla="*/ 2636 w 7671"/>
              <a:gd name="T59" fmla="*/ 3595 h 7004"/>
              <a:gd name="T60" fmla="*/ 3152 w 7671"/>
              <a:gd name="T61" fmla="*/ 2623 h 7004"/>
              <a:gd name="T62" fmla="*/ 2663 w 7671"/>
              <a:gd name="T63" fmla="*/ 1956 h 7004"/>
              <a:gd name="T64" fmla="*/ 3131 w 7671"/>
              <a:gd name="T65" fmla="*/ 776 h 7004"/>
              <a:gd name="T66" fmla="*/ 4990 w 7671"/>
              <a:gd name="T67" fmla="*/ 1229 h 7004"/>
              <a:gd name="T68" fmla="*/ 5441 w 7671"/>
              <a:gd name="T69" fmla="*/ 2226 h 7004"/>
              <a:gd name="T70" fmla="*/ 4948 w 7671"/>
              <a:gd name="T71" fmla="*/ 2784 h 7004"/>
              <a:gd name="T72" fmla="*/ 5453 w 7671"/>
              <a:gd name="T73" fmla="*/ 3664 h 7004"/>
              <a:gd name="T74" fmla="*/ 3706 w 7671"/>
              <a:gd name="T75" fmla="*/ 694 h 7004"/>
              <a:gd name="T76" fmla="*/ 4408 w 7671"/>
              <a:gd name="T77" fmla="*/ 1907 h 7004"/>
              <a:gd name="T78" fmla="*/ 3688 w 7671"/>
              <a:gd name="T79" fmla="*/ 3518 h 7004"/>
              <a:gd name="T80" fmla="*/ 4448 w 7671"/>
              <a:gd name="T81" fmla="*/ 3557 h 7004"/>
              <a:gd name="T82" fmla="*/ 5014 w 7671"/>
              <a:gd name="T83" fmla="*/ 6300 h 7004"/>
              <a:gd name="T84" fmla="*/ 4045 w 7671"/>
              <a:gd name="T85" fmla="*/ 4424 h 7004"/>
              <a:gd name="T86" fmla="*/ 5014 w 7671"/>
              <a:gd name="T87" fmla="*/ 6300 h 7004"/>
              <a:gd name="T88" fmla="*/ 5413 w 7671"/>
              <a:gd name="T89" fmla="*/ 6118 h 7004"/>
              <a:gd name="T90" fmla="*/ 6087 w 7671"/>
              <a:gd name="T91" fmla="*/ 5892 h 7004"/>
              <a:gd name="T92" fmla="*/ 5822 w 7671"/>
              <a:gd name="T93" fmla="*/ 3640 h 7004"/>
              <a:gd name="T94" fmla="*/ 6258 w 7671"/>
              <a:gd name="T95" fmla="*/ 3660 h 7004"/>
              <a:gd name="T96" fmla="*/ 5851 w 7671"/>
              <a:gd name="T97" fmla="*/ 2352 h 7004"/>
              <a:gd name="T98" fmla="*/ 6258 w 7671"/>
              <a:gd name="T99" fmla="*/ 1803 h 7004"/>
              <a:gd name="T100" fmla="*/ 6669 w 7671"/>
              <a:gd name="T101" fmla="*/ 4852 h 7004"/>
              <a:gd name="T102" fmla="*/ 6955 w 7671"/>
              <a:gd name="T103" fmla="*/ 4202 h 7004"/>
              <a:gd name="T104" fmla="*/ 6927 w 7671"/>
              <a:gd name="T105" fmla="*/ 3741 h 7004"/>
              <a:gd name="T106" fmla="*/ 6677 w 7671"/>
              <a:gd name="T107" fmla="*/ 3084 h 7004"/>
              <a:gd name="T108" fmla="*/ 7371 w 7671"/>
              <a:gd name="T109" fmla="*/ 4717 h 7004"/>
              <a:gd name="T110" fmla="*/ 7155 w 7671"/>
              <a:gd name="T111" fmla="*/ 4176 h 7004"/>
              <a:gd name="T112" fmla="*/ 7404 w 7671"/>
              <a:gd name="T113" fmla="*/ 3726 h 7004"/>
              <a:gd name="T114" fmla="*/ 7117 w 7671"/>
              <a:gd name="T115" fmla="*/ 3219 h 7004"/>
              <a:gd name="T116" fmla="*/ 7404 w 7671"/>
              <a:gd name="T117" fmla="*/ 3726 h 7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671" h="7004">
                <a:moveTo>
                  <a:pt x="7585" y="2716"/>
                </a:moveTo>
                <a:lnTo>
                  <a:pt x="6499" y="2383"/>
                </a:lnTo>
                <a:lnTo>
                  <a:pt x="6499" y="1573"/>
                </a:lnTo>
                <a:cubicBezTo>
                  <a:pt x="6499" y="1527"/>
                  <a:pt x="6473" y="1485"/>
                  <a:pt x="6432" y="1465"/>
                </a:cubicBezTo>
                <a:lnTo>
                  <a:pt x="3498" y="13"/>
                </a:lnTo>
                <a:cubicBezTo>
                  <a:pt x="3497" y="13"/>
                  <a:pt x="3497" y="13"/>
                  <a:pt x="3495" y="13"/>
                </a:cubicBezTo>
                <a:cubicBezTo>
                  <a:pt x="3490" y="10"/>
                  <a:pt x="3468" y="0"/>
                  <a:pt x="3436" y="2"/>
                </a:cubicBezTo>
                <a:cubicBezTo>
                  <a:pt x="3403" y="4"/>
                  <a:pt x="3379" y="20"/>
                  <a:pt x="3374" y="23"/>
                </a:cubicBezTo>
                <a:lnTo>
                  <a:pt x="3374" y="23"/>
                </a:lnTo>
                <a:lnTo>
                  <a:pt x="1282" y="1515"/>
                </a:lnTo>
                <a:cubicBezTo>
                  <a:pt x="1250" y="1538"/>
                  <a:pt x="1231" y="1574"/>
                  <a:pt x="1231" y="1613"/>
                </a:cubicBezTo>
                <a:lnTo>
                  <a:pt x="1231" y="2655"/>
                </a:lnTo>
                <a:lnTo>
                  <a:pt x="842" y="2609"/>
                </a:lnTo>
                <a:cubicBezTo>
                  <a:pt x="842" y="2609"/>
                  <a:pt x="841" y="2609"/>
                  <a:pt x="839" y="2609"/>
                </a:cubicBezTo>
                <a:cubicBezTo>
                  <a:pt x="834" y="2609"/>
                  <a:pt x="822" y="2608"/>
                  <a:pt x="811" y="2610"/>
                </a:cubicBezTo>
                <a:cubicBezTo>
                  <a:pt x="797" y="2612"/>
                  <a:pt x="785" y="2616"/>
                  <a:pt x="780" y="2618"/>
                </a:cubicBezTo>
                <a:cubicBezTo>
                  <a:pt x="780" y="2618"/>
                  <a:pt x="779" y="2618"/>
                  <a:pt x="779" y="2618"/>
                </a:cubicBezTo>
                <a:lnTo>
                  <a:pt x="72" y="2932"/>
                </a:lnTo>
                <a:cubicBezTo>
                  <a:pt x="28" y="2951"/>
                  <a:pt x="0" y="2994"/>
                  <a:pt x="0" y="3042"/>
                </a:cubicBezTo>
                <a:lnTo>
                  <a:pt x="0" y="5060"/>
                </a:lnTo>
                <a:cubicBezTo>
                  <a:pt x="0" y="5105"/>
                  <a:pt x="24" y="5145"/>
                  <a:pt x="63" y="5166"/>
                </a:cubicBezTo>
                <a:lnTo>
                  <a:pt x="772" y="5555"/>
                </a:lnTo>
                <a:cubicBezTo>
                  <a:pt x="772" y="5555"/>
                  <a:pt x="790" y="5566"/>
                  <a:pt x="813" y="5568"/>
                </a:cubicBezTo>
                <a:cubicBezTo>
                  <a:pt x="833" y="5571"/>
                  <a:pt x="847" y="5568"/>
                  <a:pt x="847" y="5568"/>
                </a:cubicBezTo>
                <a:lnTo>
                  <a:pt x="1231" y="5513"/>
                </a:lnTo>
                <a:lnTo>
                  <a:pt x="1231" y="5735"/>
                </a:lnTo>
                <a:cubicBezTo>
                  <a:pt x="1231" y="5779"/>
                  <a:pt x="1255" y="5820"/>
                  <a:pt x="1294" y="5841"/>
                </a:cubicBezTo>
                <a:lnTo>
                  <a:pt x="3386" y="6987"/>
                </a:lnTo>
                <a:cubicBezTo>
                  <a:pt x="3386" y="6987"/>
                  <a:pt x="3409" y="7001"/>
                  <a:pt x="3440" y="7002"/>
                </a:cubicBezTo>
                <a:cubicBezTo>
                  <a:pt x="3463" y="7004"/>
                  <a:pt x="3486" y="6995"/>
                  <a:pt x="3486" y="6995"/>
                </a:cubicBezTo>
                <a:lnTo>
                  <a:pt x="3486" y="6994"/>
                </a:lnTo>
                <a:lnTo>
                  <a:pt x="3486" y="6994"/>
                </a:lnTo>
                <a:lnTo>
                  <a:pt x="6420" y="5879"/>
                </a:lnTo>
                <a:lnTo>
                  <a:pt x="7592" y="5433"/>
                </a:lnTo>
                <a:cubicBezTo>
                  <a:pt x="7639" y="5416"/>
                  <a:pt x="7670" y="5371"/>
                  <a:pt x="7670" y="5321"/>
                </a:cubicBezTo>
                <a:lnTo>
                  <a:pt x="7670" y="2832"/>
                </a:lnTo>
                <a:cubicBezTo>
                  <a:pt x="7671" y="2779"/>
                  <a:pt x="7636" y="2732"/>
                  <a:pt x="7585" y="2716"/>
                </a:cubicBezTo>
                <a:close/>
                <a:moveTo>
                  <a:pt x="337" y="4559"/>
                </a:moveTo>
                <a:cubicBezTo>
                  <a:pt x="337" y="4571"/>
                  <a:pt x="331" y="4583"/>
                  <a:pt x="321" y="4591"/>
                </a:cubicBezTo>
                <a:cubicBezTo>
                  <a:pt x="313" y="4596"/>
                  <a:pt x="305" y="4599"/>
                  <a:pt x="296" y="4599"/>
                </a:cubicBezTo>
                <a:cubicBezTo>
                  <a:pt x="293" y="4599"/>
                  <a:pt x="289" y="4598"/>
                  <a:pt x="286" y="4597"/>
                </a:cubicBezTo>
                <a:lnTo>
                  <a:pt x="151" y="4560"/>
                </a:lnTo>
                <a:cubicBezTo>
                  <a:pt x="134" y="4555"/>
                  <a:pt x="122" y="4539"/>
                  <a:pt x="122" y="4521"/>
                </a:cubicBezTo>
                <a:lnTo>
                  <a:pt x="122" y="4147"/>
                </a:lnTo>
                <a:cubicBezTo>
                  <a:pt x="122" y="4136"/>
                  <a:pt x="126" y="4125"/>
                  <a:pt x="135" y="4117"/>
                </a:cubicBezTo>
                <a:cubicBezTo>
                  <a:pt x="143" y="4109"/>
                  <a:pt x="155" y="4106"/>
                  <a:pt x="166" y="4107"/>
                </a:cubicBezTo>
                <a:lnTo>
                  <a:pt x="300" y="4120"/>
                </a:lnTo>
                <a:cubicBezTo>
                  <a:pt x="321" y="4122"/>
                  <a:pt x="336" y="4139"/>
                  <a:pt x="336" y="4160"/>
                </a:cubicBezTo>
                <a:lnTo>
                  <a:pt x="336" y="4559"/>
                </a:lnTo>
                <a:lnTo>
                  <a:pt x="337" y="4559"/>
                </a:lnTo>
                <a:close/>
                <a:moveTo>
                  <a:pt x="337" y="3761"/>
                </a:moveTo>
                <a:cubicBezTo>
                  <a:pt x="337" y="3782"/>
                  <a:pt x="321" y="3800"/>
                  <a:pt x="300" y="3802"/>
                </a:cubicBezTo>
                <a:lnTo>
                  <a:pt x="165" y="3813"/>
                </a:lnTo>
                <a:lnTo>
                  <a:pt x="162" y="3813"/>
                </a:lnTo>
                <a:cubicBezTo>
                  <a:pt x="152" y="3813"/>
                  <a:pt x="142" y="3809"/>
                  <a:pt x="135" y="3802"/>
                </a:cubicBezTo>
                <a:cubicBezTo>
                  <a:pt x="126" y="3795"/>
                  <a:pt x="122" y="3784"/>
                  <a:pt x="122" y="3773"/>
                </a:cubicBezTo>
                <a:lnTo>
                  <a:pt x="122" y="3398"/>
                </a:lnTo>
                <a:cubicBezTo>
                  <a:pt x="122" y="3380"/>
                  <a:pt x="134" y="3364"/>
                  <a:pt x="152" y="3359"/>
                </a:cubicBezTo>
                <a:lnTo>
                  <a:pt x="286" y="3324"/>
                </a:lnTo>
                <a:cubicBezTo>
                  <a:pt x="298" y="3321"/>
                  <a:pt x="311" y="3323"/>
                  <a:pt x="321" y="3331"/>
                </a:cubicBezTo>
                <a:cubicBezTo>
                  <a:pt x="331" y="3339"/>
                  <a:pt x="337" y="3350"/>
                  <a:pt x="337" y="3363"/>
                </a:cubicBezTo>
                <a:lnTo>
                  <a:pt x="337" y="3761"/>
                </a:lnTo>
                <a:lnTo>
                  <a:pt x="337" y="3761"/>
                </a:lnTo>
                <a:close/>
                <a:moveTo>
                  <a:pt x="729" y="4668"/>
                </a:moveTo>
                <a:cubicBezTo>
                  <a:pt x="729" y="4680"/>
                  <a:pt x="723" y="4692"/>
                  <a:pt x="714" y="4700"/>
                </a:cubicBezTo>
                <a:cubicBezTo>
                  <a:pt x="706" y="4705"/>
                  <a:pt x="698" y="4708"/>
                  <a:pt x="689" y="4708"/>
                </a:cubicBezTo>
                <a:cubicBezTo>
                  <a:pt x="686" y="4708"/>
                  <a:pt x="682" y="4707"/>
                  <a:pt x="678" y="4706"/>
                </a:cubicBezTo>
                <a:lnTo>
                  <a:pt x="494" y="4655"/>
                </a:lnTo>
                <a:cubicBezTo>
                  <a:pt x="477" y="4651"/>
                  <a:pt x="465" y="4635"/>
                  <a:pt x="465" y="4617"/>
                </a:cubicBezTo>
                <a:lnTo>
                  <a:pt x="465" y="4180"/>
                </a:lnTo>
                <a:cubicBezTo>
                  <a:pt x="465" y="4169"/>
                  <a:pt x="470" y="4158"/>
                  <a:pt x="478" y="4150"/>
                </a:cubicBezTo>
                <a:cubicBezTo>
                  <a:pt x="486" y="4143"/>
                  <a:pt x="498" y="4139"/>
                  <a:pt x="509" y="4140"/>
                </a:cubicBezTo>
                <a:lnTo>
                  <a:pt x="693" y="4158"/>
                </a:lnTo>
                <a:cubicBezTo>
                  <a:pt x="714" y="4160"/>
                  <a:pt x="729" y="4178"/>
                  <a:pt x="729" y="4198"/>
                </a:cubicBezTo>
                <a:lnTo>
                  <a:pt x="729" y="4668"/>
                </a:lnTo>
                <a:lnTo>
                  <a:pt x="729" y="4668"/>
                </a:lnTo>
                <a:close/>
                <a:moveTo>
                  <a:pt x="729" y="3729"/>
                </a:moveTo>
                <a:cubicBezTo>
                  <a:pt x="729" y="3750"/>
                  <a:pt x="713" y="3767"/>
                  <a:pt x="692" y="3769"/>
                </a:cubicBezTo>
                <a:lnTo>
                  <a:pt x="508" y="3784"/>
                </a:lnTo>
                <a:lnTo>
                  <a:pt x="505" y="3784"/>
                </a:lnTo>
                <a:cubicBezTo>
                  <a:pt x="495" y="3784"/>
                  <a:pt x="485" y="3781"/>
                  <a:pt x="478" y="3774"/>
                </a:cubicBezTo>
                <a:cubicBezTo>
                  <a:pt x="469" y="3766"/>
                  <a:pt x="465" y="3756"/>
                  <a:pt x="465" y="3744"/>
                </a:cubicBezTo>
                <a:lnTo>
                  <a:pt x="465" y="3308"/>
                </a:lnTo>
                <a:cubicBezTo>
                  <a:pt x="465" y="3290"/>
                  <a:pt x="477" y="3274"/>
                  <a:pt x="495" y="3269"/>
                </a:cubicBezTo>
                <a:lnTo>
                  <a:pt x="679" y="3221"/>
                </a:lnTo>
                <a:cubicBezTo>
                  <a:pt x="691" y="3217"/>
                  <a:pt x="704" y="3220"/>
                  <a:pt x="714" y="3228"/>
                </a:cubicBezTo>
                <a:cubicBezTo>
                  <a:pt x="723" y="3235"/>
                  <a:pt x="729" y="3247"/>
                  <a:pt x="729" y="3260"/>
                </a:cubicBezTo>
                <a:lnTo>
                  <a:pt x="729" y="3729"/>
                </a:lnTo>
                <a:close/>
                <a:moveTo>
                  <a:pt x="1737" y="4948"/>
                </a:moveTo>
                <a:cubicBezTo>
                  <a:pt x="1737" y="4960"/>
                  <a:pt x="1731" y="4972"/>
                  <a:pt x="1721" y="4980"/>
                </a:cubicBezTo>
                <a:cubicBezTo>
                  <a:pt x="1714" y="4985"/>
                  <a:pt x="1706" y="4988"/>
                  <a:pt x="1697" y="4988"/>
                </a:cubicBezTo>
                <a:cubicBezTo>
                  <a:pt x="1693" y="4988"/>
                  <a:pt x="1690" y="4987"/>
                  <a:pt x="1686" y="4986"/>
                </a:cubicBezTo>
                <a:lnTo>
                  <a:pt x="1449" y="4920"/>
                </a:lnTo>
                <a:cubicBezTo>
                  <a:pt x="1431" y="4916"/>
                  <a:pt x="1419" y="4900"/>
                  <a:pt x="1419" y="4882"/>
                </a:cubicBezTo>
                <a:lnTo>
                  <a:pt x="1419" y="4274"/>
                </a:lnTo>
                <a:cubicBezTo>
                  <a:pt x="1419" y="4262"/>
                  <a:pt x="1424" y="4251"/>
                  <a:pt x="1432" y="4244"/>
                </a:cubicBezTo>
                <a:cubicBezTo>
                  <a:pt x="1441" y="4236"/>
                  <a:pt x="1452" y="4232"/>
                  <a:pt x="1463" y="4233"/>
                </a:cubicBezTo>
                <a:lnTo>
                  <a:pt x="1701" y="4257"/>
                </a:lnTo>
                <a:cubicBezTo>
                  <a:pt x="1721" y="4259"/>
                  <a:pt x="1737" y="4276"/>
                  <a:pt x="1737" y="4297"/>
                </a:cubicBezTo>
                <a:lnTo>
                  <a:pt x="1737" y="4948"/>
                </a:lnTo>
                <a:close/>
                <a:moveTo>
                  <a:pt x="1737" y="3646"/>
                </a:moveTo>
                <a:cubicBezTo>
                  <a:pt x="1737" y="3667"/>
                  <a:pt x="1721" y="3684"/>
                  <a:pt x="1700" y="3686"/>
                </a:cubicBezTo>
                <a:lnTo>
                  <a:pt x="1463" y="3705"/>
                </a:lnTo>
                <a:cubicBezTo>
                  <a:pt x="1462" y="3706"/>
                  <a:pt x="1461" y="3706"/>
                  <a:pt x="1459" y="3706"/>
                </a:cubicBezTo>
                <a:cubicBezTo>
                  <a:pt x="1449" y="3706"/>
                  <a:pt x="1440" y="3702"/>
                  <a:pt x="1432" y="3695"/>
                </a:cubicBezTo>
                <a:cubicBezTo>
                  <a:pt x="1424" y="3687"/>
                  <a:pt x="1419" y="3677"/>
                  <a:pt x="1419" y="3665"/>
                </a:cubicBezTo>
                <a:lnTo>
                  <a:pt x="1419" y="3057"/>
                </a:lnTo>
                <a:cubicBezTo>
                  <a:pt x="1419" y="3039"/>
                  <a:pt x="1432" y="3023"/>
                  <a:pt x="1449" y="3018"/>
                </a:cubicBezTo>
                <a:lnTo>
                  <a:pt x="1687" y="2956"/>
                </a:lnTo>
                <a:cubicBezTo>
                  <a:pt x="1699" y="2953"/>
                  <a:pt x="1712" y="2955"/>
                  <a:pt x="1721" y="2963"/>
                </a:cubicBezTo>
                <a:cubicBezTo>
                  <a:pt x="1731" y="2970"/>
                  <a:pt x="1737" y="2982"/>
                  <a:pt x="1737" y="2995"/>
                </a:cubicBezTo>
                <a:lnTo>
                  <a:pt x="1737" y="3646"/>
                </a:lnTo>
                <a:close/>
                <a:moveTo>
                  <a:pt x="1737" y="2344"/>
                </a:moveTo>
                <a:cubicBezTo>
                  <a:pt x="1737" y="2360"/>
                  <a:pt x="1728" y="2374"/>
                  <a:pt x="1713" y="2381"/>
                </a:cubicBezTo>
                <a:lnTo>
                  <a:pt x="1476" y="2486"/>
                </a:lnTo>
                <a:cubicBezTo>
                  <a:pt x="1471" y="2488"/>
                  <a:pt x="1465" y="2489"/>
                  <a:pt x="1460" y="2489"/>
                </a:cubicBezTo>
                <a:cubicBezTo>
                  <a:pt x="1452" y="2489"/>
                  <a:pt x="1444" y="2487"/>
                  <a:pt x="1437" y="2483"/>
                </a:cubicBezTo>
                <a:cubicBezTo>
                  <a:pt x="1426" y="2475"/>
                  <a:pt x="1419" y="2463"/>
                  <a:pt x="1419" y="2449"/>
                </a:cubicBezTo>
                <a:lnTo>
                  <a:pt x="1419" y="1841"/>
                </a:lnTo>
                <a:cubicBezTo>
                  <a:pt x="1419" y="1827"/>
                  <a:pt x="1426" y="1814"/>
                  <a:pt x="1438" y="1807"/>
                </a:cubicBezTo>
                <a:lnTo>
                  <a:pt x="1676" y="1659"/>
                </a:lnTo>
                <a:cubicBezTo>
                  <a:pt x="1688" y="1651"/>
                  <a:pt x="1704" y="1651"/>
                  <a:pt x="1716" y="1658"/>
                </a:cubicBezTo>
                <a:cubicBezTo>
                  <a:pt x="1729" y="1665"/>
                  <a:pt x="1737" y="1678"/>
                  <a:pt x="1737" y="1693"/>
                </a:cubicBezTo>
                <a:lnTo>
                  <a:pt x="1737" y="2344"/>
                </a:lnTo>
                <a:lnTo>
                  <a:pt x="1737" y="2344"/>
                </a:lnTo>
                <a:close/>
                <a:moveTo>
                  <a:pt x="2329" y="5112"/>
                </a:moveTo>
                <a:cubicBezTo>
                  <a:pt x="2329" y="5124"/>
                  <a:pt x="2323" y="5136"/>
                  <a:pt x="2313" y="5144"/>
                </a:cubicBezTo>
                <a:cubicBezTo>
                  <a:pt x="2306" y="5149"/>
                  <a:pt x="2297" y="5152"/>
                  <a:pt x="2289" y="5152"/>
                </a:cubicBezTo>
                <a:cubicBezTo>
                  <a:pt x="2285" y="5152"/>
                  <a:pt x="2281" y="5152"/>
                  <a:pt x="2278" y="5151"/>
                </a:cubicBezTo>
                <a:lnTo>
                  <a:pt x="1960" y="5062"/>
                </a:lnTo>
                <a:cubicBezTo>
                  <a:pt x="1942" y="5058"/>
                  <a:pt x="1930" y="5042"/>
                  <a:pt x="1930" y="5024"/>
                </a:cubicBezTo>
                <a:lnTo>
                  <a:pt x="1930" y="4323"/>
                </a:lnTo>
                <a:cubicBezTo>
                  <a:pt x="1930" y="4312"/>
                  <a:pt x="1935" y="4301"/>
                  <a:pt x="1943" y="4293"/>
                </a:cubicBezTo>
                <a:cubicBezTo>
                  <a:pt x="1952" y="4286"/>
                  <a:pt x="1963" y="4282"/>
                  <a:pt x="1974" y="4283"/>
                </a:cubicBezTo>
                <a:lnTo>
                  <a:pt x="2292" y="4314"/>
                </a:lnTo>
                <a:cubicBezTo>
                  <a:pt x="2313" y="4316"/>
                  <a:pt x="2329" y="4334"/>
                  <a:pt x="2329" y="4354"/>
                </a:cubicBezTo>
                <a:lnTo>
                  <a:pt x="2329" y="5112"/>
                </a:lnTo>
                <a:close/>
                <a:moveTo>
                  <a:pt x="2329" y="3597"/>
                </a:moveTo>
                <a:cubicBezTo>
                  <a:pt x="2329" y="3618"/>
                  <a:pt x="2313" y="3635"/>
                  <a:pt x="2292" y="3637"/>
                </a:cubicBezTo>
                <a:lnTo>
                  <a:pt x="1974" y="3663"/>
                </a:lnTo>
                <a:cubicBezTo>
                  <a:pt x="1973" y="3663"/>
                  <a:pt x="1971" y="3664"/>
                  <a:pt x="1970" y="3664"/>
                </a:cubicBezTo>
                <a:cubicBezTo>
                  <a:pt x="1960" y="3664"/>
                  <a:pt x="1951" y="3660"/>
                  <a:pt x="1943" y="3653"/>
                </a:cubicBezTo>
                <a:cubicBezTo>
                  <a:pt x="1935" y="3645"/>
                  <a:pt x="1930" y="3634"/>
                  <a:pt x="1930" y="3623"/>
                </a:cubicBezTo>
                <a:lnTo>
                  <a:pt x="1930" y="2923"/>
                </a:lnTo>
                <a:cubicBezTo>
                  <a:pt x="1930" y="2905"/>
                  <a:pt x="1942" y="2889"/>
                  <a:pt x="1960" y="2884"/>
                </a:cubicBezTo>
                <a:lnTo>
                  <a:pt x="2278" y="2800"/>
                </a:lnTo>
                <a:cubicBezTo>
                  <a:pt x="2290" y="2797"/>
                  <a:pt x="2303" y="2800"/>
                  <a:pt x="2313" y="2807"/>
                </a:cubicBezTo>
                <a:cubicBezTo>
                  <a:pt x="2323" y="2815"/>
                  <a:pt x="2329" y="2827"/>
                  <a:pt x="2329" y="2839"/>
                </a:cubicBezTo>
                <a:lnTo>
                  <a:pt x="2329" y="3597"/>
                </a:lnTo>
                <a:lnTo>
                  <a:pt x="2329" y="3597"/>
                </a:lnTo>
                <a:close/>
                <a:moveTo>
                  <a:pt x="2329" y="2082"/>
                </a:moveTo>
                <a:cubicBezTo>
                  <a:pt x="2329" y="2098"/>
                  <a:pt x="2319" y="2112"/>
                  <a:pt x="2305" y="2119"/>
                </a:cubicBezTo>
                <a:lnTo>
                  <a:pt x="1987" y="2260"/>
                </a:lnTo>
                <a:cubicBezTo>
                  <a:pt x="1982" y="2262"/>
                  <a:pt x="1976" y="2263"/>
                  <a:pt x="1970" y="2263"/>
                </a:cubicBezTo>
                <a:cubicBezTo>
                  <a:pt x="1963" y="2263"/>
                  <a:pt x="1955" y="2261"/>
                  <a:pt x="1949" y="2257"/>
                </a:cubicBezTo>
                <a:cubicBezTo>
                  <a:pt x="1937" y="2249"/>
                  <a:pt x="1930" y="2236"/>
                  <a:pt x="1930" y="2223"/>
                </a:cubicBezTo>
                <a:lnTo>
                  <a:pt x="1930" y="1523"/>
                </a:lnTo>
                <a:cubicBezTo>
                  <a:pt x="1930" y="1509"/>
                  <a:pt x="1938" y="1496"/>
                  <a:pt x="1949" y="1489"/>
                </a:cubicBezTo>
                <a:lnTo>
                  <a:pt x="2267" y="1290"/>
                </a:lnTo>
                <a:cubicBezTo>
                  <a:pt x="2280" y="1282"/>
                  <a:pt x="2295" y="1282"/>
                  <a:pt x="2308" y="1289"/>
                </a:cubicBezTo>
                <a:cubicBezTo>
                  <a:pt x="2321" y="1296"/>
                  <a:pt x="2329" y="1310"/>
                  <a:pt x="2329" y="1324"/>
                </a:cubicBezTo>
                <a:lnTo>
                  <a:pt x="2329" y="2082"/>
                </a:lnTo>
                <a:lnTo>
                  <a:pt x="2329" y="2082"/>
                </a:lnTo>
                <a:close/>
                <a:moveTo>
                  <a:pt x="3152" y="5341"/>
                </a:moveTo>
                <a:cubicBezTo>
                  <a:pt x="3152" y="5352"/>
                  <a:pt x="3147" y="5364"/>
                  <a:pt x="3139" y="5372"/>
                </a:cubicBezTo>
                <a:cubicBezTo>
                  <a:pt x="3124" y="5387"/>
                  <a:pt x="3104" y="5387"/>
                  <a:pt x="3098" y="5387"/>
                </a:cubicBezTo>
                <a:lnTo>
                  <a:pt x="3097" y="5387"/>
                </a:lnTo>
                <a:cubicBezTo>
                  <a:pt x="3018" y="5387"/>
                  <a:pt x="2710" y="5276"/>
                  <a:pt x="2650" y="5254"/>
                </a:cubicBezTo>
                <a:cubicBezTo>
                  <a:pt x="2634" y="5248"/>
                  <a:pt x="2623" y="5233"/>
                  <a:pt x="2623" y="5216"/>
                </a:cubicBezTo>
                <a:lnTo>
                  <a:pt x="2623" y="4391"/>
                </a:lnTo>
                <a:cubicBezTo>
                  <a:pt x="2623" y="4380"/>
                  <a:pt x="2628" y="4369"/>
                  <a:pt x="2636" y="4361"/>
                </a:cubicBezTo>
                <a:cubicBezTo>
                  <a:pt x="2645" y="4354"/>
                  <a:pt x="2656" y="4350"/>
                  <a:pt x="2667" y="4351"/>
                </a:cubicBezTo>
                <a:lnTo>
                  <a:pt x="3115" y="4395"/>
                </a:lnTo>
                <a:cubicBezTo>
                  <a:pt x="3136" y="4397"/>
                  <a:pt x="3152" y="4414"/>
                  <a:pt x="3152" y="4435"/>
                </a:cubicBezTo>
                <a:cubicBezTo>
                  <a:pt x="3152" y="4444"/>
                  <a:pt x="3152" y="5302"/>
                  <a:pt x="3152" y="5341"/>
                </a:cubicBezTo>
                <a:close/>
                <a:moveTo>
                  <a:pt x="3152" y="3529"/>
                </a:moveTo>
                <a:cubicBezTo>
                  <a:pt x="3152" y="3550"/>
                  <a:pt x="3136" y="3567"/>
                  <a:pt x="3115" y="3569"/>
                </a:cubicBezTo>
                <a:lnTo>
                  <a:pt x="2667" y="3606"/>
                </a:lnTo>
                <a:cubicBezTo>
                  <a:pt x="2665" y="3606"/>
                  <a:pt x="2664" y="3606"/>
                  <a:pt x="2663" y="3606"/>
                </a:cubicBezTo>
                <a:cubicBezTo>
                  <a:pt x="2653" y="3606"/>
                  <a:pt x="2643" y="3602"/>
                  <a:pt x="2636" y="3595"/>
                </a:cubicBezTo>
                <a:cubicBezTo>
                  <a:pt x="2628" y="3588"/>
                  <a:pt x="2623" y="3577"/>
                  <a:pt x="2623" y="3566"/>
                </a:cubicBezTo>
                <a:lnTo>
                  <a:pt x="2623" y="2741"/>
                </a:lnTo>
                <a:cubicBezTo>
                  <a:pt x="2623" y="2722"/>
                  <a:pt x="2635" y="2706"/>
                  <a:pt x="2653" y="2702"/>
                </a:cubicBezTo>
                <a:lnTo>
                  <a:pt x="3101" y="2584"/>
                </a:lnTo>
                <a:cubicBezTo>
                  <a:pt x="3113" y="2581"/>
                  <a:pt x="3126" y="2583"/>
                  <a:pt x="3136" y="2591"/>
                </a:cubicBezTo>
                <a:cubicBezTo>
                  <a:pt x="3146" y="2599"/>
                  <a:pt x="3152" y="2610"/>
                  <a:pt x="3152" y="2623"/>
                </a:cubicBezTo>
                <a:lnTo>
                  <a:pt x="3152" y="3529"/>
                </a:lnTo>
                <a:lnTo>
                  <a:pt x="3152" y="3529"/>
                </a:lnTo>
                <a:close/>
                <a:moveTo>
                  <a:pt x="3152" y="1717"/>
                </a:moveTo>
                <a:cubicBezTo>
                  <a:pt x="3152" y="1733"/>
                  <a:pt x="3142" y="1748"/>
                  <a:pt x="3128" y="1754"/>
                </a:cubicBezTo>
                <a:lnTo>
                  <a:pt x="2680" y="1953"/>
                </a:lnTo>
                <a:cubicBezTo>
                  <a:pt x="2674" y="1955"/>
                  <a:pt x="2669" y="1956"/>
                  <a:pt x="2663" y="1956"/>
                </a:cubicBezTo>
                <a:cubicBezTo>
                  <a:pt x="2656" y="1956"/>
                  <a:pt x="2648" y="1954"/>
                  <a:pt x="2641" y="1950"/>
                </a:cubicBezTo>
                <a:cubicBezTo>
                  <a:pt x="2630" y="1942"/>
                  <a:pt x="2623" y="1930"/>
                  <a:pt x="2623" y="1916"/>
                </a:cubicBezTo>
                <a:lnTo>
                  <a:pt x="2623" y="1091"/>
                </a:lnTo>
                <a:cubicBezTo>
                  <a:pt x="2623" y="1077"/>
                  <a:pt x="2630" y="1064"/>
                  <a:pt x="2642" y="1057"/>
                </a:cubicBezTo>
                <a:lnTo>
                  <a:pt x="3090" y="777"/>
                </a:lnTo>
                <a:cubicBezTo>
                  <a:pt x="3103" y="769"/>
                  <a:pt x="3118" y="769"/>
                  <a:pt x="3131" y="776"/>
                </a:cubicBezTo>
                <a:cubicBezTo>
                  <a:pt x="3144" y="783"/>
                  <a:pt x="3152" y="797"/>
                  <a:pt x="3152" y="811"/>
                </a:cubicBezTo>
                <a:lnTo>
                  <a:pt x="3152" y="1717"/>
                </a:lnTo>
                <a:lnTo>
                  <a:pt x="3152" y="1717"/>
                </a:lnTo>
                <a:close/>
                <a:moveTo>
                  <a:pt x="4934" y="1266"/>
                </a:moveTo>
                <a:cubicBezTo>
                  <a:pt x="4934" y="1252"/>
                  <a:pt x="4941" y="1240"/>
                  <a:pt x="4952" y="1232"/>
                </a:cubicBezTo>
                <a:cubicBezTo>
                  <a:pt x="4963" y="1225"/>
                  <a:pt x="4978" y="1224"/>
                  <a:pt x="4990" y="1229"/>
                </a:cubicBezTo>
                <a:lnTo>
                  <a:pt x="5469" y="1436"/>
                </a:lnTo>
                <a:cubicBezTo>
                  <a:pt x="5483" y="1442"/>
                  <a:pt x="5493" y="1457"/>
                  <a:pt x="5493" y="1473"/>
                </a:cubicBezTo>
                <a:lnTo>
                  <a:pt x="5493" y="2187"/>
                </a:lnTo>
                <a:cubicBezTo>
                  <a:pt x="5493" y="2200"/>
                  <a:pt x="5487" y="2212"/>
                  <a:pt x="5477" y="2220"/>
                </a:cubicBezTo>
                <a:cubicBezTo>
                  <a:pt x="5470" y="2225"/>
                  <a:pt x="5461" y="2228"/>
                  <a:pt x="5453" y="2228"/>
                </a:cubicBezTo>
                <a:cubicBezTo>
                  <a:pt x="5449" y="2228"/>
                  <a:pt x="5445" y="2227"/>
                  <a:pt x="5441" y="2226"/>
                </a:cubicBezTo>
                <a:lnTo>
                  <a:pt x="4963" y="2079"/>
                </a:lnTo>
                <a:cubicBezTo>
                  <a:pt x="4946" y="2074"/>
                  <a:pt x="4934" y="2058"/>
                  <a:pt x="4934" y="2040"/>
                </a:cubicBezTo>
                <a:lnTo>
                  <a:pt x="4934" y="1266"/>
                </a:lnTo>
                <a:lnTo>
                  <a:pt x="4934" y="1266"/>
                </a:lnTo>
                <a:close/>
                <a:moveTo>
                  <a:pt x="4934" y="2815"/>
                </a:moveTo>
                <a:cubicBezTo>
                  <a:pt x="4934" y="2803"/>
                  <a:pt x="4939" y="2791"/>
                  <a:pt x="4948" y="2784"/>
                </a:cubicBezTo>
                <a:cubicBezTo>
                  <a:pt x="4958" y="2776"/>
                  <a:pt x="4970" y="2773"/>
                  <a:pt x="4981" y="2775"/>
                </a:cubicBezTo>
                <a:lnTo>
                  <a:pt x="5460" y="2862"/>
                </a:lnTo>
                <a:cubicBezTo>
                  <a:pt x="5479" y="2866"/>
                  <a:pt x="5493" y="2882"/>
                  <a:pt x="5493" y="2902"/>
                </a:cubicBezTo>
                <a:lnTo>
                  <a:pt x="5493" y="3623"/>
                </a:lnTo>
                <a:cubicBezTo>
                  <a:pt x="5493" y="3634"/>
                  <a:pt x="5488" y="3645"/>
                  <a:pt x="5480" y="3653"/>
                </a:cubicBezTo>
                <a:cubicBezTo>
                  <a:pt x="5473" y="3660"/>
                  <a:pt x="5463" y="3664"/>
                  <a:pt x="5453" y="3664"/>
                </a:cubicBezTo>
                <a:cubicBezTo>
                  <a:pt x="5452" y="3664"/>
                  <a:pt x="5451" y="3663"/>
                  <a:pt x="5450" y="3663"/>
                </a:cubicBezTo>
                <a:lnTo>
                  <a:pt x="4971" y="3629"/>
                </a:lnTo>
                <a:cubicBezTo>
                  <a:pt x="4950" y="3628"/>
                  <a:pt x="4934" y="3610"/>
                  <a:pt x="4934" y="3589"/>
                </a:cubicBezTo>
                <a:lnTo>
                  <a:pt x="4934" y="2815"/>
                </a:lnTo>
                <a:close/>
                <a:moveTo>
                  <a:pt x="3688" y="727"/>
                </a:moveTo>
                <a:cubicBezTo>
                  <a:pt x="3688" y="714"/>
                  <a:pt x="3695" y="701"/>
                  <a:pt x="3706" y="694"/>
                </a:cubicBezTo>
                <a:cubicBezTo>
                  <a:pt x="3718" y="686"/>
                  <a:pt x="3732" y="685"/>
                  <a:pt x="3744" y="690"/>
                </a:cubicBezTo>
                <a:lnTo>
                  <a:pt x="4424" y="984"/>
                </a:lnTo>
                <a:cubicBezTo>
                  <a:pt x="4439" y="991"/>
                  <a:pt x="4449" y="1005"/>
                  <a:pt x="4449" y="1021"/>
                </a:cubicBezTo>
                <a:lnTo>
                  <a:pt x="4449" y="1867"/>
                </a:lnTo>
                <a:cubicBezTo>
                  <a:pt x="4449" y="1879"/>
                  <a:pt x="4442" y="1891"/>
                  <a:pt x="4432" y="1899"/>
                </a:cubicBezTo>
                <a:cubicBezTo>
                  <a:pt x="4425" y="1904"/>
                  <a:pt x="4417" y="1907"/>
                  <a:pt x="4408" y="1907"/>
                </a:cubicBezTo>
                <a:cubicBezTo>
                  <a:pt x="4404" y="1907"/>
                  <a:pt x="4400" y="1906"/>
                  <a:pt x="4396" y="1905"/>
                </a:cubicBezTo>
                <a:lnTo>
                  <a:pt x="3717" y="1696"/>
                </a:lnTo>
                <a:cubicBezTo>
                  <a:pt x="3700" y="1691"/>
                  <a:pt x="3688" y="1675"/>
                  <a:pt x="3688" y="1658"/>
                </a:cubicBezTo>
                <a:lnTo>
                  <a:pt x="3688" y="727"/>
                </a:lnTo>
                <a:lnTo>
                  <a:pt x="3688" y="727"/>
                </a:lnTo>
                <a:close/>
                <a:moveTo>
                  <a:pt x="3688" y="3518"/>
                </a:moveTo>
                <a:lnTo>
                  <a:pt x="3688" y="2588"/>
                </a:lnTo>
                <a:cubicBezTo>
                  <a:pt x="3688" y="2576"/>
                  <a:pt x="3694" y="2564"/>
                  <a:pt x="3703" y="2557"/>
                </a:cubicBezTo>
                <a:cubicBezTo>
                  <a:pt x="3712" y="2549"/>
                  <a:pt x="3724" y="2546"/>
                  <a:pt x="3736" y="2548"/>
                </a:cubicBezTo>
                <a:lnTo>
                  <a:pt x="4415" y="2672"/>
                </a:lnTo>
                <a:cubicBezTo>
                  <a:pt x="4434" y="2676"/>
                  <a:pt x="4448" y="2692"/>
                  <a:pt x="4448" y="2712"/>
                </a:cubicBezTo>
                <a:lnTo>
                  <a:pt x="4448" y="3557"/>
                </a:lnTo>
                <a:cubicBezTo>
                  <a:pt x="4448" y="3568"/>
                  <a:pt x="4444" y="3579"/>
                  <a:pt x="4436" y="3586"/>
                </a:cubicBezTo>
                <a:cubicBezTo>
                  <a:pt x="4428" y="3593"/>
                  <a:pt x="4418" y="3597"/>
                  <a:pt x="4408" y="3597"/>
                </a:cubicBezTo>
                <a:cubicBezTo>
                  <a:pt x="4407" y="3597"/>
                  <a:pt x="4407" y="3597"/>
                  <a:pt x="4406" y="3597"/>
                </a:cubicBezTo>
                <a:lnTo>
                  <a:pt x="3726" y="3558"/>
                </a:lnTo>
                <a:cubicBezTo>
                  <a:pt x="3705" y="3557"/>
                  <a:pt x="3688" y="3539"/>
                  <a:pt x="3688" y="3518"/>
                </a:cubicBezTo>
                <a:close/>
                <a:moveTo>
                  <a:pt x="5014" y="6300"/>
                </a:moveTo>
                <a:cubicBezTo>
                  <a:pt x="5014" y="6317"/>
                  <a:pt x="5004" y="6331"/>
                  <a:pt x="4989" y="6338"/>
                </a:cubicBezTo>
                <a:lnTo>
                  <a:pt x="4099" y="6676"/>
                </a:lnTo>
                <a:cubicBezTo>
                  <a:pt x="4094" y="6677"/>
                  <a:pt x="4089" y="6678"/>
                  <a:pt x="4085" y="6678"/>
                </a:cubicBezTo>
                <a:cubicBezTo>
                  <a:pt x="4077" y="6678"/>
                  <a:pt x="4069" y="6676"/>
                  <a:pt x="4062" y="6671"/>
                </a:cubicBezTo>
                <a:cubicBezTo>
                  <a:pt x="4051" y="6664"/>
                  <a:pt x="4045" y="6651"/>
                  <a:pt x="4045" y="6638"/>
                </a:cubicBezTo>
                <a:lnTo>
                  <a:pt x="4045" y="4424"/>
                </a:lnTo>
                <a:cubicBezTo>
                  <a:pt x="4045" y="4403"/>
                  <a:pt x="4061" y="4385"/>
                  <a:pt x="4082" y="4384"/>
                </a:cubicBezTo>
                <a:lnTo>
                  <a:pt x="4972" y="4323"/>
                </a:lnTo>
                <a:cubicBezTo>
                  <a:pt x="4983" y="4323"/>
                  <a:pt x="4994" y="4327"/>
                  <a:pt x="5002" y="4334"/>
                </a:cubicBezTo>
                <a:cubicBezTo>
                  <a:pt x="5010" y="4342"/>
                  <a:pt x="5015" y="4352"/>
                  <a:pt x="5015" y="4364"/>
                </a:cubicBezTo>
                <a:lnTo>
                  <a:pt x="5015" y="6300"/>
                </a:lnTo>
                <a:lnTo>
                  <a:pt x="5014" y="6300"/>
                </a:lnTo>
                <a:close/>
                <a:moveTo>
                  <a:pt x="6087" y="5892"/>
                </a:moveTo>
                <a:cubicBezTo>
                  <a:pt x="6087" y="5909"/>
                  <a:pt x="6076" y="5924"/>
                  <a:pt x="6061" y="5930"/>
                </a:cubicBezTo>
                <a:lnTo>
                  <a:pt x="5467" y="6156"/>
                </a:lnTo>
                <a:cubicBezTo>
                  <a:pt x="5462" y="6157"/>
                  <a:pt x="5458" y="6158"/>
                  <a:pt x="5453" y="6158"/>
                </a:cubicBezTo>
                <a:cubicBezTo>
                  <a:pt x="5445" y="6158"/>
                  <a:pt x="5437" y="6156"/>
                  <a:pt x="5430" y="6151"/>
                </a:cubicBezTo>
                <a:cubicBezTo>
                  <a:pt x="5419" y="6144"/>
                  <a:pt x="5413" y="6131"/>
                  <a:pt x="5413" y="6118"/>
                </a:cubicBezTo>
                <a:lnTo>
                  <a:pt x="5413" y="4331"/>
                </a:lnTo>
                <a:cubicBezTo>
                  <a:pt x="5413" y="4310"/>
                  <a:pt x="5429" y="4293"/>
                  <a:pt x="5450" y="4291"/>
                </a:cubicBezTo>
                <a:lnTo>
                  <a:pt x="6044" y="4251"/>
                </a:lnTo>
                <a:cubicBezTo>
                  <a:pt x="6055" y="4250"/>
                  <a:pt x="6066" y="4254"/>
                  <a:pt x="6074" y="4262"/>
                </a:cubicBezTo>
                <a:cubicBezTo>
                  <a:pt x="6082" y="4269"/>
                  <a:pt x="6087" y="4280"/>
                  <a:pt x="6087" y="4291"/>
                </a:cubicBezTo>
                <a:lnTo>
                  <a:pt x="6087" y="5892"/>
                </a:lnTo>
                <a:close/>
                <a:moveTo>
                  <a:pt x="6258" y="3660"/>
                </a:moveTo>
                <a:cubicBezTo>
                  <a:pt x="6258" y="3671"/>
                  <a:pt x="6253" y="3682"/>
                  <a:pt x="6245" y="3690"/>
                </a:cubicBezTo>
                <a:cubicBezTo>
                  <a:pt x="6238" y="3697"/>
                  <a:pt x="6228" y="3701"/>
                  <a:pt x="6218" y="3701"/>
                </a:cubicBezTo>
                <a:lnTo>
                  <a:pt x="6215" y="3701"/>
                </a:lnTo>
                <a:lnTo>
                  <a:pt x="5860" y="3680"/>
                </a:lnTo>
                <a:cubicBezTo>
                  <a:pt x="5839" y="3679"/>
                  <a:pt x="5822" y="3662"/>
                  <a:pt x="5822" y="3640"/>
                </a:cubicBezTo>
                <a:lnTo>
                  <a:pt x="5822" y="2977"/>
                </a:lnTo>
                <a:cubicBezTo>
                  <a:pt x="5822" y="2965"/>
                  <a:pt x="5828" y="2953"/>
                  <a:pt x="5837" y="2946"/>
                </a:cubicBezTo>
                <a:cubicBezTo>
                  <a:pt x="5846" y="2938"/>
                  <a:pt x="5858" y="2935"/>
                  <a:pt x="5870" y="2937"/>
                </a:cubicBezTo>
                <a:lnTo>
                  <a:pt x="6225" y="3002"/>
                </a:lnTo>
                <a:cubicBezTo>
                  <a:pt x="6244" y="3005"/>
                  <a:pt x="6258" y="3022"/>
                  <a:pt x="6258" y="3041"/>
                </a:cubicBezTo>
                <a:lnTo>
                  <a:pt x="6258" y="3660"/>
                </a:lnTo>
                <a:lnTo>
                  <a:pt x="6258" y="3660"/>
                </a:lnTo>
                <a:close/>
                <a:moveTo>
                  <a:pt x="6258" y="2422"/>
                </a:moveTo>
                <a:cubicBezTo>
                  <a:pt x="6258" y="2435"/>
                  <a:pt x="6252" y="2447"/>
                  <a:pt x="6242" y="2455"/>
                </a:cubicBezTo>
                <a:cubicBezTo>
                  <a:pt x="6235" y="2460"/>
                  <a:pt x="6226" y="2463"/>
                  <a:pt x="6218" y="2463"/>
                </a:cubicBezTo>
                <a:cubicBezTo>
                  <a:pt x="6214" y="2463"/>
                  <a:pt x="6210" y="2462"/>
                  <a:pt x="6206" y="2461"/>
                </a:cubicBezTo>
                <a:lnTo>
                  <a:pt x="5851" y="2352"/>
                </a:lnTo>
                <a:cubicBezTo>
                  <a:pt x="5834" y="2346"/>
                  <a:pt x="5823" y="2331"/>
                  <a:pt x="5823" y="2313"/>
                </a:cubicBezTo>
                <a:lnTo>
                  <a:pt x="5823" y="1650"/>
                </a:lnTo>
                <a:cubicBezTo>
                  <a:pt x="5823" y="1636"/>
                  <a:pt x="5829" y="1624"/>
                  <a:pt x="5841" y="1616"/>
                </a:cubicBezTo>
                <a:cubicBezTo>
                  <a:pt x="5852" y="1609"/>
                  <a:pt x="5866" y="1608"/>
                  <a:pt x="5879" y="1613"/>
                </a:cubicBezTo>
                <a:lnTo>
                  <a:pt x="6234" y="1766"/>
                </a:lnTo>
                <a:cubicBezTo>
                  <a:pt x="6249" y="1773"/>
                  <a:pt x="6258" y="1787"/>
                  <a:pt x="6258" y="1803"/>
                </a:cubicBezTo>
                <a:lnTo>
                  <a:pt x="6258" y="2422"/>
                </a:lnTo>
                <a:lnTo>
                  <a:pt x="6258" y="2422"/>
                </a:lnTo>
                <a:close/>
                <a:moveTo>
                  <a:pt x="6968" y="4762"/>
                </a:moveTo>
                <a:cubicBezTo>
                  <a:pt x="6968" y="4781"/>
                  <a:pt x="6954" y="4798"/>
                  <a:pt x="6935" y="4801"/>
                </a:cubicBezTo>
                <a:lnTo>
                  <a:pt x="6677" y="4851"/>
                </a:lnTo>
                <a:cubicBezTo>
                  <a:pt x="6674" y="4852"/>
                  <a:pt x="6672" y="4852"/>
                  <a:pt x="6669" y="4852"/>
                </a:cubicBezTo>
                <a:cubicBezTo>
                  <a:pt x="6660" y="4852"/>
                  <a:pt x="6651" y="4848"/>
                  <a:pt x="6644" y="4842"/>
                </a:cubicBezTo>
                <a:cubicBezTo>
                  <a:pt x="6635" y="4835"/>
                  <a:pt x="6629" y="4824"/>
                  <a:pt x="6629" y="4812"/>
                </a:cubicBezTo>
                <a:lnTo>
                  <a:pt x="6629" y="4249"/>
                </a:lnTo>
                <a:cubicBezTo>
                  <a:pt x="6629" y="4228"/>
                  <a:pt x="6646" y="4210"/>
                  <a:pt x="6667" y="4209"/>
                </a:cubicBezTo>
                <a:lnTo>
                  <a:pt x="6925" y="4191"/>
                </a:lnTo>
                <a:cubicBezTo>
                  <a:pt x="6936" y="4191"/>
                  <a:pt x="6947" y="4195"/>
                  <a:pt x="6955" y="4202"/>
                </a:cubicBezTo>
                <a:cubicBezTo>
                  <a:pt x="6963" y="4210"/>
                  <a:pt x="6968" y="4220"/>
                  <a:pt x="6968" y="4232"/>
                </a:cubicBezTo>
                <a:lnTo>
                  <a:pt x="6968" y="4762"/>
                </a:lnTo>
                <a:lnTo>
                  <a:pt x="6968" y="4762"/>
                </a:lnTo>
                <a:close/>
                <a:moveTo>
                  <a:pt x="6968" y="3701"/>
                </a:moveTo>
                <a:cubicBezTo>
                  <a:pt x="6968" y="3712"/>
                  <a:pt x="6963" y="3723"/>
                  <a:pt x="6955" y="3730"/>
                </a:cubicBezTo>
                <a:cubicBezTo>
                  <a:pt x="6947" y="3737"/>
                  <a:pt x="6938" y="3741"/>
                  <a:pt x="6927" y="3741"/>
                </a:cubicBezTo>
                <a:lnTo>
                  <a:pt x="6925" y="3741"/>
                </a:lnTo>
                <a:lnTo>
                  <a:pt x="6667" y="3726"/>
                </a:lnTo>
                <a:cubicBezTo>
                  <a:pt x="6646" y="3725"/>
                  <a:pt x="6629" y="3708"/>
                  <a:pt x="6629" y="3686"/>
                </a:cubicBezTo>
                <a:lnTo>
                  <a:pt x="6629" y="3124"/>
                </a:lnTo>
                <a:cubicBezTo>
                  <a:pt x="6629" y="3112"/>
                  <a:pt x="6634" y="3101"/>
                  <a:pt x="6644" y="3093"/>
                </a:cubicBezTo>
                <a:cubicBezTo>
                  <a:pt x="6653" y="3085"/>
                  <a:pt x="6665" y="3082"/>
                  <a:pt x="6677" y="3084"/>
                </a:cubicBezTo>
                <a:lnTo>
                  <a:pt x="6934" y="3131"/>
                </a:lnTo>
                <a:cubicBezTo>
                  <a:pt x="6953" y="3135"/>
                  <a:pt x="6967" y="3151"/>
                  <a:pt x="6967" y="3171"/>
                </a:cubicBezTo>
                <a:lnTo>
                  <a:pt x="6967" y="3701"/>
                </a:lnTo>
                <a:lnTo>
                  <a:pt x="6968" y="3701"/>
                </a:lnTo>
                <a:close/>
                <a:moveTo>
                  <a:pt x="7404" y="4678"/>
                </a:moveTo>
                <a:cubicBezTo>
                  <a:pt x="7404" y="4697"/>
                  <a:pt x="7390" y="4714"/>
                  <a:pt x="7371" y="4717"/>
                </a:cubicBezTo>
                <a:lnTo>
                  <a:pt x="7165" y="4757"/>
                </a:lnTo>
                <a:cubicBezTo>
                  <a:pt x="7162" y="4757"/>
                  <a:pt x="7160" y="4758"/>
                  <a:pt x="7157" y="4758"/>
                </a:cubicBezTo>
                <a:cubicBezTo>
                  <a:pt x="7148" y="4758"/>
                  <a:pt x="7139" y="4754"/>
                  <a:pt x="7132" y="4748"/>
                </a:cubicBezTo>
                <a:cubicBezTo>
                  <a:pt x="7122" y="4741"/>
                  <a:pt x="7117" y="4729"/>
                  <a:pt x="7117" y="4717"/>
                </a:cubicBezTo>
                <a:lnTo>
                  <a:pt x="7117" y="4216"/>
                </a:lnTo>
                <a:cubicBezTo>
                  <a:pt x="7117" y="4195"/>
                  <a:pt x="7134" y="4177"/>
                  <a:pt x="7155" y="4176"/>
                </a:cubicBezTo>
                <a:lnTo>
                  <a:pt x="7361" y="4162"/>
                </a:lnTo>
                <a:cubicBezTo>
                  <a:pt x="7372" y="4161"/>
                  <a:pt x="7383" y="4165"/>
                  <a:pt x="7391" y="4172"/>
                </a:cubicBezTo>
                <a:cubicBezTo>
                  <a:pt x="7399" y="4180"/>
                  <a:pt x="7404" y="4191"/>
                  <a:pt x="7404" y="4202"/>
                </a:cubicBezTo>
                <a:lnTo>
                  <a:pt x="7404" y="4678"/>
                </a:lnTo>
                <a:lnTo>
                  <a:pt x="7404" y="4678"/>
                </a:lnTo>
                <a:close/>
                <a:moveTo>
                  <a:pt x="7404" y="3726"/>
                </a:moveTo>
                <a:cubicBezTo>
                  <a:pt x="7404" y="3737"/>
                  <a:pt x="7399" y="3748"/>
                  <a:pt x="7391" y="3755"/>
                </a:cubicBezTo>
                <a:cubicBezTo>
                  <a:pt x="7384" y="3762"/>
                  <a:pt x="7374" y="3766"/>
                  <a:pt x="7364" y="3766"/>
                </a:cubicBezTo>
                <a:cubicBezTo>
                  <a:pt x="7363" y="3766"/>
                  <a:pt x="7362" y="3766"/>
                  <a:pt x="7361" y="3766"/>
                </a:cubicBezTo>
                <a:lnTo>
                  <a:pt x="7155" y="3754"/>
                </a:lnTo>
                <a:cubicBezTo>
                  <a:pt x="7134" y="3753"/>
                  <a:pt x="7117" y="3736"/>
                  <a:pt x="7117" y="3714"/>
                </a:cubicBezTo>
                <a:lnTo>
                  <a:pt x="7117" y="3219"/>
                </a:lnTo>
                <a:cubicBezTo>
                  <a:pt x="7117" y="3207"/>
                  <a:pt x="7122" y="3196"/>
                  <a:pt x="7131" y="3188"/>
                </a:cubicBezTo>
                <a:cubicBezTo>
                  <a:pt x="7140" y="3181"/>
                  <a:pt x="7152" y="3177"/>
                  <a:pt x="7164" y="3179"/>
                </a:cubicBezTo>
                <a:lnTo>
                  <a:pt x="7370" y="3210"/>
                </a:lnTo>
                <a:cubicBezTo>
                  <a:pt x="7390" y="3213"/>
                  <a:pt x="7404" y="3230"/>
                  <a:pt x="7404" y="3250"/>
                </a:cubicBezTo>
                <a:lnTo>
                  <a:pt x="7404" y="3726"/>
                </a:lnTo>
                <a:lnTo>
                  <a:pt x="7404" y="3726"/>
                </a:lnTo>
                <a:close/>
              </a:path>
            </a:pathLst>
          </a:custGeom>
          <a:solidFill>
            <a:schemeClr val="bg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 name="文本框 7">
            <a:extLst>
              <a:ext uri="{FF2B5EF4-FFF2-40B4-BE49-F238E27FC236}">
                <a16:creationId xmlns:a16="http://schemas.microsoft.com/office/drawing/2014/main" id="{4B906979-593B-48AD-A8E7-FDA303C82A2C}"/>
              </a:ext>
            </a:extLst>
          </p:cNvPr>
          <p:cNvSpPr txBox="1"/>
          <p:nvPr/>
        </p:nvSpPr>
        <p:spPr>
          <a:xfrm>
            <a:off x="4555831" y="4487862"/>
            <a:ext cx="3080337" cy="523220"/>
          </a:xfrm>
          <a:prstGeom prst="rect">
            <a:avLst/>
          </a:prstGeom>
          <a:noFill/>
        </p:spPr>
        <p:txBody>
          <a:bodyPr wrap="square" rtlCol="0">
            <a:spAutoFit/>
          </a:bodyPr>
          <a:lstStyle/>
          <a:p>
            <a:pPr marL="285750" indent="-285750">
              <a:buClr>
                <a:srgbClr val="2D97C8"/>
              </a:buClr>
              <a:buFont typeface="Arial" panose="020B0604020202020204" pitchFamily="34" charset="0"/>
              <a:buChar char="•"/>
            </a:pPr>
            <a:r>
              <a:rPr lang="zh-CN" altLang="en-US" sz="1400" b="1" dirty="0">
                <a:solidFill>
                  <a:srgbClr val="0070C0"/>
                </a:solidFill>
                <a:latin typeface="+mn-ea"/>
                <a:cs typeface="Heiti SC Light" charset="-122"/>
              </a:rPr>
              <a:t>机构：</a:t>
            </a:r>
            <a:r>
              <a:rPr lang="zh-CN" altLang="en-US" sz="1400" dirty="0">
                <a:latin typeface="+mn-ea"/>
                <a:cs typeface="Heiti SC Light" charset="-122"/>
              </a:rPr>
              <a:t>具备</a:t>
            </a:r>
            <a:r>
              <a:rPr lang="en-US" altLang="zh-CN" sz="1400" dirty="0">
                <a:latin typeface="+mn-ea"/>
                <a:cs typeface="Heiti SC Light" charset="-122"/>
              </a:rPr>
              <a:t>CSR</a:t>
            </a:r>
            <a:r>
              <a:rPr lang="zh-CN" altLang="en-US" sz="1400" dirty="0">
                <a:latin typeface="+mn-ea"/>
                <a:cs typeface="Heiti SC Light" charset="-122"/>
              </a:rPr>
              <a:t>部门，有树立公益形象、体现社会责任的需求</a:t>
            </a:r>
            <a:endParaRPr lang="en-US" altLang="zh-CN" sz="1400" dirty="0">
              <a:latin typeface="+mn-ea"/>
              <a:cs typeface="Heiti SC Light" charset="-122"/>
            </a:endParaRPr>
          </a:p>
        </p:txBody>
      </p:sp>
      <p:sp>
        <p:nvSpPr>
          <p:cNvPr id="64" name="文本框 63">
            <a:extLst>
              <a:ext uri="{FF2B5EF4-FFF2-40B4-BE49-F238E27FC236}">
                <a16:creationId xmlns:a16="http://schemas.microsoft.com/office/drawing/2014/main" id="{EA063686-B45F-4468-B662-8CDA4A2093AF}"/>
              </a:ext>
            </a:extLst>
          </p:cNvPr>
          <p:cNvSpPr txBox="1"/>
          <p:nvPr/>
        </p:nvSpPr>
        <p:spPr>
          <a:xfrm>
            <a:off x="8206406" y="4775020"/>
            <a:ext cx="3080337" cy="954107"/>
          </a:xfrm>
          <a:prstGeom prst="rect">
            <a:avLst/>
          </a:prstGeom>
          <a:noFill/>
        </p:spPr>
        <p:txBody>
          <a:bodyPr wrap="square" rtlCol="0">
            <a:spAutoFit/>
          </a:bodyPr>
          <a:lstStyle/>
          <a:p>
            <a:pPr marL="285750" indent="-285750">
              <a:buClr>
                <a:srgbClr val="2D97C8"/>
              </a:buClr>
              <a:buFont typeface="Arial" panose="020B0604020202020204" pitchFamily="34" charset="0"/>
              <a:buChar char="•"/>
            </a:pPr>
            <a:r>
              <a:rPr lang="zh-CN" altLang="en-US" sz="1400" b="1" dirty="0">
                <a:solidFill>
                  <a:srgbClr val="0070C0"/>
                </a:solidFill>
                <a:latin typeface="+mn-ea"/>
                <a:cs typeface="Heiti SC Light" charset="-122"/>
              </a:rPr>
              <a:t>相关方类：</a:t>
            </a:r>
            <a:r>
              <a:rPr lang="zh-CN" altLang="en-US" sz="1400" dirty="0">
                <a:latin typeface="+mn-ea"/>
                <a:cs typeface="Heiti SC Light" charset="-122"/>
              </a:rPr>
              <a:t>以</a:t>
            </a:r>
            <a:r>
              <a:rPr lang="zh-CN" altLang="en-US" sz="1400" b="1" dirty="0">
                <a:latin typeface="+mn-ea"/>
                <a:cs typeface="Heiti SC Light" charset="-122"/>
              </a:rPr>
              <a:t>阿里系企业</a:t>
            </a:r>
            <a:r>
              <a:rPr lang="zh-CN" altLang="en-US" sz="1400" dirty="0">
                <a:latin typeface="+mn-ea"/>
                <a:cs typeface="Heiti SC Light" charset="-122"/>
              </a:rPr>
              <a:t>为代表的</a:t>
            </a:r>
            <a:r>
              <a:rPr lang="zh-CN" altLang="en-US" sz="1400" dirty="0">
                <a:cs typeface="+mn-ea"/>
                <a:sym typeface="+mn-lt"/>
              </a:rPr>
              <a:t>、与水基金理念相合的企业</a:t>
            </a:r>
            <a:endParaRPr lang="en-US" altLang="zh-CN" sz="1400" dirty="0">
              <a:latin typeface="+mn-ea"/>
              <a:cs typeface="Heiti SC Light" charset="-122"/>
            </a:endParaRPr>
          </a:p>
          <a:p>
            <a:pPr marL="285750" indent="-285750">
              <a:buClr>
                <a:srgbClr val="2D97C8"/>
              </a:buClr>
              <a:buFont typeface="Arial" panose="020B0604020202020204" pitchFamily="34" charset="0"/>
              <a:buChar char="•"/>
            </a:pPr>
            <a:r>
              <a:rPr lang="zh-CN" altLang="en-US" sz="1400" b="1" dirty="0">
                <a:solidFill>
                  <a:srgbClr val="0070C0"/>
                </a:solidFill>
                <a:latin typeface="+mn-ea"/>
              </a:rPr>
              <a:t>其他上市公司：</a:t>
            </a:r>
            <a:r>
              <a:rPr lang="zh-CN" altLang="en-US" sz="1400" dirty="0">
                <a:latin typeface="+mn-ea"/>
              </a:rPr>
              <a:t>海底捞、</a:t>
            </a:r>
            <a:r>
              <a:rPr lang="zh-CN" altLang="en-US" sz="1400" dirty="0">
                <a:latin typeface="+mn-ea"/>
                <a:cs typeface="Heiti SC Light" charset="-122"/>
              </a:rPr>
              <a:t>汤臣倍健、百威英博</a:t>
            </a:r>
            <a:r>
              <a:rPr lang="en-US" altLang="zh-CN" sz="1400" dirty="0">
                <a:latin typeface="+mn-ea"/>
                <a:cs typeface="Heiti SC Light" charset="-122"/>
              </a:rPr>
              <a:t>……</a:t>
            </a:r>
            <a:endParaRPr lang="zh-CN" altLang="en-US" sz="1400" dirty="0">
              <a:latin typeface="+mn-ea"/>
              <a:cs typeface="Heiti SC Light" charset="-122"/>
            </a:endParaRPr>
          </a:p>
        </p:txBody>
      </p:sp>
      <p:sp>
        <p:nvSpPr>
          <p:cNvPr id="65" name="文本框 64">
            <a:extLst>
              <a:ext uri="{FF2B5EF4-FFF2-40B4-BE49-F238E27FC236}">
                <a16:creationId xmlns:a16="http://schemas.microsoft.com/office/drawing/2014/main" id="{BF2D1E9E-EFA2-4A09-80C1-55089C46C1AD}"/>
              </a:ext>
            </a:extLst>
          </p:cNvPr>
          <p:cNvSpPr txBox="1"/>
          <p:nvPr/>
        </p:nvSpPr>
        <p:spPr>
          <a:xfrm>
            <a:off x="7959961" y="4483656"/>
            <a:ext cx="1011025" cy="307777"/>
          </a:xfrm>
          <a:prstGeom prst="rect">
            <a:avLst/>
          </a:prstGeom>
          <a:noFill/>
        </p:spPr>
        <p:txBody>
          <a:bodyPr wrap="square" rtlCol="0">
            <a:spAutoFit/>
          </a:bodyPr>
          <a:lstStyle/>
          <a:p>
            <a:pPr algn="ctr">
              <a:buClr>
                <a:srgbClr val="2D97C8"/>
              </a:buClr>
            </a:pPr>
            <a:r>
              <a:rPr lang="zh-CN" altLang="en-US" sz="1400" b="1" i="1" u="sng" dirty="0">
                <a:cs typeface="+mn-ea"/>
                <a:sym typeface="+mn-lt"/>
              </a:rPr>
              <a:t>典型企业</a:t>
            </a:r>
          </a:p>
        </p:txBody>
      </p:sp>
      <p:sp>
        <p:nvSpPr>
          <p:cNvPr id="66" name="文本框 65">
            <a:extLst>
              <a:ext uri="{FF2B5EF4-FFF2-40B4-BE49-F238E27FC236}">
                <a16:creationId xmlns:a16="http://schemas.microsoft.com/office/drawing/2014/main" id="{5F90F956-B24A-42F5-B507-75014463765B}"/>
              </a:ext>
            </a:extLst>
          </p:cNvPr>
          <p:cNvSpPr txBox="1"/>
          <p:nvPr/>
        </p:nvSpPr>
        <p:spPr>
          <a:xfrm>
            <a:off x="3945259" y="2464608"/>
            <a:ext cx="5634170" cy="307777"/>
          </a:xfrm>
          <a:prstGeom prst="rect">
            <a:avLst/>
          </a:prstGeom>
          <a:noFill/>
        </p:spPr>
        <p:txBody>
          <a:bodyPr wrap="square" rtlCol="0">
            <a:spAutoFit/>
          </a:bodyPr>
          <a:lstStyle/>
          <a:p>
            <a:pPr marL="285750" indent="-285750">
              <a:buClr>
                <a:srgbClr val="2D97C8"/>
              </a:buClr>
              <a:buFont typeface="Arial" panose="020B0604020202020204" pitchFamily="34" charset="0"/>
              <a:buChar char="•"/>
            </a:pPr>
            <a:r>
              <a:rPr lang="zh-CN" altLang="en-US" sz="1400" b="1" dirty="0">
                <a:solidFill>
                  <a:schemeClr val="accent1"/>
                </a:solidFill>
                <a:cs typeface="+mn-ea"/>
                <a:sym typeface="+mn-lt"/>
              </a:rPr>
              <a:t>可持续发展：</a:t>
            </a:r>
            <a:r>
              <a:rPr lang="zh-CN" altLang="en-US" sz="1400" dirty="0">
                <a:cs typeface="+mn-ea"/>
                <a:sym typeface="+mn-lt"/>
              </a:rPr>
              <a:t>回收利用、节能减排、环境治理、动物保护</a:t>
            </a:r>
            <a:endParaRPr lang="en-US" altLang="zh-CN" sz="1400" dirty="0">
              <a:cs typeface="+mn-ea"/>
              <a:sym typeface="+mn-lt"/>
            </a:endParaRPr>
          </a:p>
        </p:txBody>
      </p:sp>
      <p:sp>
        <p:nvSpPr>
          <p:cNvPr id="67" name="文本框 66">
            <a:extLst>
              <a:ext uri="{FF2B5EF4-FFF2-40B4-BE49-F238E27FC236}">
                <a16:creationId xmlns:a16="http://schemas.microsoft.com/office/drawing/2014/main" id="{94D66068-A5B9-4F03-91A3-B9927588EEC2}"/>
              </a:ext>
            </a:extLst>
          </p:cNvPr>
          <p:cNvSpPr txBox="1"/>
          <p:nvPr/>
        </p:nvSpPr>
        <p:spPr>
          <a:xfrm>
            <a:off x="3737564" y="2099089"/>
            <a:ext cx="4222397" cy="307777"/>
          </a:xfrm>
          <a:prstGeom prst="rect">
            <a:avLst/>
          </a:prstGeom>
          <a:noFill/>
        </p:spPr>
        <p:txBody>
          <a:bodyPr wrap="square" rtlCol="0">
            <a:spAutoFit/>
          </a:bodyPr>
          <a:lstStyle/>
          <a:p>
            <a:pPr marL="285750" indent="-285750">
              <a:buClr>
                <a:srgbClr val="2D97C8"/>
              </a:buClr>
              <a:buFont typeface="Arial" panose="020B0604020202020204" pitchFamily="34" charset="0"/>
              <a:buChar char="•"/>
            </a:pPr>
            <a:r>
              <a:rPr lang="zh-CN" altLang="en-US" sz="1400" b="1" dirty="0">
                <a:solidFill>
                  <a:schemeClr val="accent1"/>
                </a:solidFill>
                <a:cs typeface="+mn-ea"/>
                <a:sym typeface="+mn-lt"/>
              </a:rPr>
              <a:t>绿色健康：</a:t>
            </a:r>
            <a:r>
              <a:rPr lang="zh-CN" altLang="en-US" sz="1400" dirty="0">
                <a:cs typeface="+mn-ea"/>
                <a:sym typeface="+mn-lt"/>
              </a:rPr>
              <a:t>食品安全与饮食健康、体育运动</a:t>
            </a:r>
            <a:endParaRPr lang="en-US" altLang="zh-CN" sz="1400" dirty="0">
              <a:cs typeface="+mn-ea"/>
              <a:sym typeface="+mn-lt"/>
            </a:endParaRPr>
          </a:p>
        </p:txBody>
      </p:sp>
      <p:cxnSp>
        <p:nvCxnSpPr>
          <p:cNvPr id="20" name="直接箭头连接符 19">
            <a:extLst>
              <a:ext uri="{FF2B5EF4-FFF2-40B4-BE49-F238E27FC236}">
                <a16:creationId xmlns:a16="http://schemas.microsoft.com/office/drawing/2014/main" id="{41E75B4A-56F3-49A2-8B58-3AE01D41A659}"/>
              </a:ext>
            </a:extLst>
          </p:cNvPr>
          <p:cNvCxnSpPr>
            <a:cxnSpLocks/>
          </p:cNvCxnSpPr>
          <p:nvPr/>
        </p:nvCxnSpPr>
        <p:spPr>
          <a:xfrm>
            <a:off x="3427539" y="1981200"/>
            <a:ext cx="1055916" cy="1902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79206A4-3E87-4D3E-8F60-958D13C61385}"/>
              </a:ext>
            </a:extLst>
          </p:cNvPr>
          <p:cNvCxnSpPr/>
          <p:nvPr/>
        </p:nvCxnSpPr>
        <p:spPr>
          <a:xfrm>
            <a:off x="3187454" y="1981200"/>
            <a:ext cx="1801543"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E4922023-DC16-42C9-A3E7-880DDD2FC16D}"/>
              </a:ext>
            </a:extLst>
          </p:cNvPr>
          <p:cNvSpPr txBox="1"/>
          <p:nvPr/>
        </p:nvSpPr>
        <p:spPr>
          <a:xfrm>
            <a:off x="3209860" y="1604001"/>
            <a:ext cx="1327552" cy="338554"/>
          </a:xfrm>
          <a:prstGeom prst="rect">
            <a:avLst/>
          </a:prstGeom>
          <a:noFill/>
        </p:spPr>
        <p:txBody>
          <a:bodyPr wrap="square" rtlCol="0">
            <a:spAutoFit/>
          </a:bodyPr>
          <a:lstStyle/>
          <a:p>
            <a:pPr>
              <a:buClr>
                <a:srgbClr val="2D97C8"/>
              </a:buClr>
            </a:pPr>
            <a:r>
              <a:rPr lang="en-US" altLang="zh-CN" sz="1600" b="1" i="1" dirty="0">
                <a:solidFill>
                  <a:srgbClr val="0070C0"/>
                </a:solidFill>
                <a:cs typeface="+mn-ea"/>
                <a:sym typeface="+mn-lt"/>
              </a:rPr>
              <a:t>CSR</a:t>
            </a:r>
            <a:r>
              <a:rPr lang="zh-CN" altLang="en-US" sz="1600" b="1" i="1" dirty="0">
                <a:solidFill>
                  <a:srgbClr val="0070C0"/>
                </a:solidFill>
                <a:cs typeface="+mn-ea"/>
                <a:sym typeface="+mn-lt"/>
              </a:rPr>
              <a:t>关键词</a:t>
            </a:r>
            <a:endParaRPr lang="en-US" altLang="zh-CN" sz="1600" b="1" i="1" dirty="0">
              <a:solidFill>
                <a:srgbClr val="0070C0"/>
              </a:solidFill>
              <a:cs typeface="+mn-ea"/>
              <a:sym typeface="+mn-lt"/>
            </a:endParaRPr>
          </a:p>
        </p:txBody>
      </p:sp>
      <p:sp>
        <p:nvSpPr>
          <p:cNvPr id="73" name="文本框 72">
            <a:extLst>
              <a:ext uri="{FF2B5EF4-FFF2-40B4-BE49-F238E27FC236}">
                <a16:creationId xmlns:a16="http://schemas.microsoft.com/office/drawing/2014/main" id="{701C57D8-D270-4000-9555-52C3EFFF5472}"/>
              </a:ext>
            </a:extLst>
          </p:cNvPr>
          <p:cNvSpPr txBox="1"/>
          <p:nvPr/>
        </p:nvSpPr>
        <p:spPr>
          <a:xfrm>
            <a:off x="4151634" y="2845611"/>
            <a:ext cx="4360995" cy="307777"/>
          </a:xfrm>
          <a:prstGeom prst="rect">
            <a:avLst/>
          </a:prstGeom>
          <a:noFill/>
        </p:spPr>
        <p:txBody>
          <a:bodyPr wrap="square" rtlCol="0">
            <a:spAutoFit/>
          </a:bodyPr>
          <a:lstStyle/>
          <a:p>
            <a:pPr marL="285750" indent="-285750">
              <a:buClr>
                <a:srgbClr val="2D97C8"/>
              </a:buClr>
              <a:buFont typeface="Arial" panose="020B0604020202020204" pitchFamily="34" charset="0"/>
              <a:buChar char="•"/>
            </a:pPr>
            <a:r>
              <a:rPr lang="zh-CN" altLang="en-US" sz="1400" b="1" dirty="0">
                <a:solidFill>
                  <a:schemeClr val="accent1"/>
                </a:solidFill>
                <a:cs typeface="+mn-ea"/>
                <a:sym typeface="+mn-lt"/>
              </a:rPr>
              <a:t>青少年儿童：</a:t>
            </a:r>
            <a:r>
              <a:rPr lang="zh-CN" altLang="en-US" sz="1400" dirty="0">
                <a:cs typeface="+mn-ea"/>
                <a:sym typeface="+mn-lt"/>
              </a:rPr>
              <a:t>儿童福利与医疗、教育</a:t>
            </a:r>
            <a:endParaRPr lang="en-US" altLang="zh-CN" sz="1400" dirty="0">
              <a:cs typeface="+mn-ea"/>
              <a:sym typeface="+mn-lt"/>
            </a:endParaRPr>
          </a:p>
        </p:txBody>
      </p:sp>
      <p:sp>
        <p:nvSpPr>
          <p:cNvPr id="74" name="文本框 73">
            <a:extLst>
              <a:ext uri="{FF2B5EF4-FFF2-40B4-BE49-F238E27FC236}">
                <a16:creationId xmlns:a16="http://schemas.microsoft.com/office/drawing/2014/main" id="{58530668-23DC-4615-AB96-27D0D7771197}"/>
              </a:ext>
            </a:extLst>
          </p:cNvPr>
          <p:cNvSpPr txBox="1"/>
          <p:nvPr/>
        </p:nvSpPr>
        <p:spPr>
          <a:xfrm>
            <a:off x="4368293" y="3226613"/>
            <a:ext cx="4360995" cy="307777"/>
          </a:xfrm>
          <a:prstGeom prst="rect">
            <a:avLst/>
          </a:prstGeom>
          <a:noFill/>
        </p:spPr>
        <p:txBody>
          <a:bodyPr wrap="square" rtlCol="0">
            <a:spAutoFit/>
          </a:bodyPr>
          <a:lstStyle/>
          <a:p>
            <a:pPr marL="285750" indent="-285750">
              <a:buClr>
                <a:srgbClr val="2D97C8"/>
              </a:buClr>
              <a:buFont typeface="Arial" panose="020B0604020202020204" pitchFamily="34" charset="0"/>
              <a:buChar char="•"/>
            </a:pPr>
            <a:r>
              <a:rPr lang="zh-CN" altLang="en-US" sz="1400" b="1" dirty="0">
                <a:cs typeface="+mn-ea"/>
                <a:sym typeface="+mn-lt"/>
              </a:rPr>
              <a:t>社会公平：</a:t>
            </a:r>
            <a:r>
              <a:rPr lang="zh-CN" altLang="en-US" sz="1400" dirty="0">
                <a:cs typeface="+mn-ea"/>
                <a:sym typeface="+mn-lt"/>
              </a:rPr>
              <a:t>扶贫扶困、残障关爱</a:t>
            </a:r>
            <a:endParaRPr lang="en-US" altLang="zh-CN" sz="1400" dirty="0">
              <a:cs typeface="+mn-ea"/>
              <a:sym typeface="+mn-lt"/>
            </a:endParaRPr>
          </a:p>
        </p:txBody>
      </p:sp>
      <p:sp>
        <p:nvSpPr>
          <p:cNvPr id="75" name="文本框 74">
            <a:extLst>
              <a:ext uri="{FF2B5EF4-FFF2-40B4-BE49-F238E27FC236}">
                <a16:creationId xmlns:a16="http://schemas.microsoft.com/office/drawing/2014/main" id="{ECCE3EE6-36DC-4FFB-B5A7-17AC186C1611}"/>
              </a:ext>
            </a:extLst>
          </p:cNvPr>
          <p:cNvSpPr txBox="1"/>
          <p:nvPr/>
        </p:nvSpPr>
        <p:spPr>
          <a:xfrm>
            <a:off x="4581846" y="3618501"/>
            <a:ext cx="4360995" cy="307777"/>
          </a:xfrm>
          <a:prstGeom prst="rect">
            <a:avLst/>
          </a:prstGeom>
          <a:noFill/>
        </p:spPr>
        <p:txBody>
          <a:bodyPr wrap="square" rtlCol="0">
            <a:spAutoFit/>
          </a:bodyPr>
          <a:lstStyle/>
          <a:p>
            <a:pPr marL="285750" indent="-285750">
              <a:buClr>
                <a:srgbClr val="2D97C8"/>
              </a:buClr>
              <a:buFont typeface="Arial" panose="020B0604020202020204" pitchFamily="34" charset="0"/>
              <a:buChar char="•"/>
            </a:pPr>
            <a:r>
              <a:rPr lang="zh-CN" altLang="en-US" sz="1400" b="1" dirty="0">
                <a:cs typeface="+mn-ea"/>
                <a:sym typeface="+mn-lt"/>
              </a:rPr>
              <a:t>其他：</a:t>
            </a:r>
            <a:r>
              <a:rPr lang="zh-CN" altLang="en-US" sz="1400" dirty="0">
                <a:cs typeface="+mn-ea"/>
                <a:sym typeface="+mn-lt"/>
              </a:rPr>
              <a:t>人文历史传承</a:t>
            </a:r>
            <a:r>
              <a:rPr lang="en-US" altLang="zh-CN" sz="1400" dirty="0">
                <a:cs typeface="+mn-ea"/>
                <a:sym typeface="+mn-lt"/>
              </a:rPr>
              <a:t>……</a:t>
            </a:r>
          </a:p>
        </p:txBody>
      </p:sp>
      <p:sp>
        <p:nvSpPr>
          <p:cNvPr id="76" name="文本框 75">
            <a:extLst>
              <a:ext uri="{FF2B5EF4-FFF2-40B4-BE49-F238E27FC236}">
                <a16:creationId xmlns:a16="http://schemas.microsoft.com/office/drawing/2014/main" id="{ED7BD54F-85C8-4C6A-89C4-F89CC519FD0E}"/>
              </a:ext>
            </a:extLst>
          </p:cNvPr>
          <p:cNvSpPr txBox="1"/>
          <p:nvPr/>
        </p:nvSpPr>
        <p:spPr>
          <a:xfrm>
            <a:off x="787463" y="6116183"/>
            <a:ext cx="4379894" cy="234286"/>
          </a:xfrm>
          <a:prstGeom prst="rect">
            <a:avLst/>
          </a:prstGeom>
          <a:noFill/>
        </p:spPr>
        <p:txBody>
          <a:bodyPr wrap="square" lIns="72000" tIns="36000" rIns="72000" bIns="36000" rtlCol="0">
            <a:spAutoFit/>
          </a:bodyPr>
          <a:lstStyle/>
          <a:p>
            <a:pPr>
              <a:buClr>
                <a:srgbClr val="2D97C8"/>
              </a:buClr>
            </a:pPr>
            <a:r>
              <a:rPr lang="zh-CN" altLang="en-US" sz="1000" dirty="0">
                <a:latin typeface="+mj-ea"/>
                <a:ea typeface="+mj-ea"/>
                <a:cs typeface="+mn-ea"/>
                <a:sym typeface="+mn-lt"/>
              </a:rPr>
              <a:t>资料来源：千岛湖水基金目标客户清单企业官网、定性访谈、</a:t>
            </a:r>
            <a:r>
              <a:rPr lang="en-US" altLang="zh-CN" sz="1000" dirty="0">
                <a:latin typeface="+mj-ea"/>
                <a:ea typeface="+mj-ea"/>
                <a:cs typeface="+mn-ea"/>
                <a:sym typeface="+mn-lt"/>
              </a:rPr>
              <a:t>ABC</a:t>
            </a:r>
            <a:r>
              <a:rPr lang="zh-CN" altLang="en-US" sz="1000" dirty="0">
                <a:latin typeface="+mj-ea"/>
                <a:ea typeface="+mj-ea"/>
                <a:cs typeface="+mn-ea"/>
                <a:sym typeface="+mn-lt"/>
              </a:rPr>
              <a:t>研究</a:t>
            </a:r>
            <a:endParaRPr lang="en-US" altLang="zh-CN" sz="1000" dirty="0">
              <a:latin typeface="+mj-ea"/>
              <a:ea typeface="+mj-ea"/>
              <a:cs typeface="+mn-ea"/>
              <a:sym typeface="+mn-lt"/>
            </a:endParaRPr>
          </a:p>
        </p:txBody>
      </p:sp>
      <p:cxnSp>
        <p:nvCxnSpPr>
          <p:cNvPr id="82" name="直接连接符 81">
            <a:extLst>
              <a:ext uri="{FF2B5EF4-FFF2-40B4-BE49-F238E27FC236}">
                <a16:creationId xmlns:a16="http://schemas.microsoft.com/office/drawing/2014/main" id="{6885BC50-860D-4B4A-8B91-26F79F701E6D}"/>
              </a:ext>
            </a:extLst>
          </p:cNvPr>
          <p:cNvCxnSpPr/>
          <p:nvPr/>
        </p:nvCxnSpPr>
        <p:spPr>
          <a:xfrm>
            <a:off x="9463056" y="1986099"/>
            <a:ext cx="1981697" cy="0"/>
          </a:xfrm>
          <a:prstGeom prst="line">
            <a:avLst/>
          </a:prstGeom>
        </p:spPr>
        <p:style>
          <a:lnRef idx="1">
            <a:schemeClr val="dk1"/>
          </a:lnRef>
          <a:fillRef idx="0">
            <a:schemeClr val="dk1"/>
          </a:fillRef>
          <a:effectRef idx="0">
            <a:schemeClr val="dk1"/>
          </a:effectRef>
          <a:fontRef idx="minor">
            <a:schemeClr val="tx1"/>
          </a:fontRef>
        </p:style>
      </p:cxnSp>
      <p:sp>
        <p:nvSpPr>
          <p:cNvPr id="83" name="文本框 82">
            <a:extLst>
              <a:ext uri="{FF2B5EF4-FFF2-40B4-BE49-F238E27FC236}">
                <a16:creationId xmlns:a16="http://schemas.microsoft.com/office/drawing/2014/main" id="{DD887ED0-E483-46E8-BE12-92D41F82FE28}"/>
              </a:ext>
            </a:extLst>
          </p:cNvPr>
          <p:cNvSpPr txBox="1"/>
          <p:nvPr/>
        </p:nvSpPr>
        <p:spPr>
          <a:xfrm>
            <a:off x="9984446" y="1617873"/>
            <a:ext cx="1460307" cy="338554"/>
          </a:xfrm>
          <a:prstGeom prst="rect">
            <a:avLst/>
          </a:prstGeom>
          <a:noFill/>
        </p:spPr>
        <p:txBody>
          <a:bodyPr wrap="square" rtlCol="0">
            <a:spAutoFit/>
          </a:bodyPr>
          <a:lstStyle/>
          <a:p>
            <a:pPr>
              <a:buClr>
                <a:srgbClr val="2D97C8"/>
              </a:buClr>
            </a:pPr>
            <a:r>
              <a:rPr lang="zh-CN" altLang="en-US" sz="1600" b="1" i="1" dirty="0">
                <a:solidFill>
                  <a:schemeClr val="tx1">
                    <a:lumMod val="50000"/>
                    <a:lumOff val="50000"/>
                  </a:schemeClr>
                </a:solidFill>
                <a:cs typeface="+mn-ea"/>
                <a:sym typeface="+mn-lt"/>
              </a:rPr>
              <a:t>核心企业类型</a:t>
            </a:r>
            <a:endParaRPr lang="en-US" altLang="zh-CN" sz="1600" b="1" i="1" dirty="0">
              <a:solidFill>
                <a:schemeClr val="tx1">
                  <a:lumMod val="50000"/>
                  <a:lumOff val="50000"/>
                </a:schemeClr>
              </a:solidFill>
              <a:cs typeface="+mn-ea"/>
              <a:sym typeface="+mn-lt"/>
            </a:endParaRPr>
          </a:p>
        </p:txBody>
      </p:sp>
      <p:sp>
        <p:nvSpPr>
          <p:cNvPr id="84" name="文本框 83">
            <a:extLst>
              <a:ext uri="{FF2B5EF4-FFF2-40B4-BE49-F238E27FC236}">
                <a16:creationId xmlns:a16="http://schemas.microsoft.com/office/drawing/2014/main" id="{D3C9B388-840A-4BD7-BE4D-8A3871412D15}"/>
              </a:ext>
            </a:extLst>
          </p:cNvPr>
          <p:cNvSpPr txBox="1"/>
          <p:nvPr/>
        </p:nvSpPr>
        <p:spPr>
          <a:xfrm>
            <a:off x="9614166" y="2250878"/>
            <a:ext cx="1970412" cy="1477969"/>
          </a:xfrm>
          <a:prstGeom prst="rect">
            <a:avLst/>
          </a:prstGeom>
          <a:noFill/>
        </p:spPr>
        <p:txBody>
          <a:bodyPr wrap="square" rtlCol="0">
            <a:spAutoFit/>
          </a:bodyPr>
          <a:lstStyle/>
          <a:p>
            <a:pPr marL="285750" indent="-285750">
              <a:lnSpc>
                <a:spcPts val="1680"/>
              </a:lnSpc>
              <a:spcBef>
                <a:spcPts val="600"/>
              </a:spcBef>
              <a:buClr>
                <a:schemeClr val="tx1">
                  <a:lumMod val="50000"/>
                  <a:lumOff val="50000"/>
                </a:schemeClr>
              </a:buClr>
              <a:buFont typeface="Arial" panose="020B0604020202020204" pitchFamily="34" charset="0"/>
              <a:buChar char="•"/>
            </a:pPr>
            <a:r>
              <a:rPr lang="zh-CN" altLang="en-US" sz="1400" b="1" dirty="0">
                <a:cs typeface="+mn-ea"/>
                <a:sym typeface="+mn-lt"/>
              </a:rPr>
              <a:t>阿里 </a:t>
            </a:r>
            <a:r>
              <a:rPr lang="en-US" altLang="zh-CN" sz="1400" b="1" dirty="0">
                <a:cs typeface="+mn-ea"/>
                <a:sym typeface="+mn-lt"/>
              </a:rPr>
              <a:t>+</a:t>
            </a:r>
          </a:p>
          <a:p>
            <a:pPr marL="285750" indent="-285750">
              <a:lnSpc>
                <a:spcPts val="1680"/>
              </a:lnSpc>
              <a:spcBef>
                <a:spcPts val="600"/>
              </a:spcBef>
              <a:buClr>
                <a:schemeClr val="tx1">
                  <a:lumMod val="50000"/>
                  <a:lumOff val="50000"/>
                </a:schemeClr>
              </a:buClr>
              <a:buFont typeface="Arial" panose="020B0604020202020204" pitchFamily="34" charset="0"/>
              <a:buChar char="•"/>
            </a:pPr>
            <a:r>
              <a:rPr lang="zh-CN" altLang="en-US" sz="1400" b="1" dirty="0">
                <a:cs typeface="+mn-ea"/>
                <a:sym typeface="+mn-lt"/>
              </a:rPr>
              <a:t>时尚快消 </a:t>
            </a:r>
            <a:r>
              <a:rPr lang="en-US" altLang="zh-CN" sz="1400" b="1" dirty="0">
                <a:cs typeface="+mn-ea"/>
                <a:sym typeface="+mn-lt"/>
              </a:rPr>
              <a:t>+</a:t>
            </a:r>
          </a:p>
          <a:p>
            <a:pPr marL="285750" indent="-285750">
              <a:lnSpc>
                <a:spcPts val="1680"/>
              </a:lnSpc>
              <a:spcBef>
                <a:spcPts val="600"/>
              </a:spcBef>
              <a:buClr>
                <a:schemeClr val="tx1">
                  <a:lumMod val="50000"/>
                  <a:lumOff val="50000"/>
                </a:schemeClr>
              </a:buClr>
              <a:buFont typeface="Arial" panose="020B0604020202020204" pitchFamily="34" charset="0"/>
              <a:buChar char="•"/>
            </a:pPr>
            <a:r>
              <a:rPr lang="zh-CN" altLang="en-US" sz="1400" b="1" dirty="0">
                <a:cs typeface="+mn-ea"/>
                <a:sym typeface="+mn-lt"/>
              </a:rPr>
              <a:t>网红场景 </a:t>
            </a:r>
            <a:r>
              <a:rPr lang="en-US" altLang="zh-CN" sz="1400" b="1" dirty="0">
                <a:cs typeface="+mn-ea"/>
                <a:sym typeface="+mn-lt"/>
              </a:rPr>
              <a:t>+</a:t>
            </a:r>
          </a:p>
          <a:p>
            <a:pPr marL="285750" indent="-285750">
              <a:lnSpc>
                <a:spcPts val="1680"/>
              </a:lnSpc>
              <a:spcBef>
                <a:spcPts val="600"/>
              </a:spcBef>
              <a:buClr>
                <a:schemeClr val="tx1">
                  <a:lumMod val="50000"/>
                  <a:lumOff val="50000"/>
                </a:schemeClr>
              </a:buClr>
              <a:buFont typeface="Arial" panose="020B0604020202020204" pitchFamily="34" charset="0"/>
              <a:buChar char="•"/>
            </a:pPr>
            <a:r>
              <a:rPr lang="zh-CN" altLang="en-US" sz="1400" b="1" dirty="0">
                <a:cs typeface="+mn-ea"/>
                <a:sym typeface="+mn-lt"/>
              </a:rPr>
              <a:t>企业平台</a:t>
            </a:r>
            <a:endParaRPr lang="en-US" altLang="zh-CN" sz="1400" b="1" dirty="0">
              <a:cs typeface="+mn-ea"/>
              <a:sym typeface="+mn-lt"/>
            </a:endParaRPr>
          </a:p>
          <a:p>
            <a:pPr marL="285750" indent="-285750">
              <a:lnSpc>
                <a:spcPts val="1680"/>
              </a:lnSpc>
              <a:spcBef>
                <a:spcPts val="600"/>
              </a:spcBef>
              <a:buClr>
                <a:schemeClr val="tx1">
                  <a:lumMod val="50000"/>
                  <a:lumOff val="50000"/>
                </a:schemeClr>
              </a:buClr>
              <a:buFont typeface="Arial" panose="020B0604020202020204" pitchFamily="34" charset="0"/>
              <a:buChar char="•"/>
            </a:pPr>
            <a:r>
              <a:rPr lang="zh-CN" altLang="en-US" sz="1400" b="1" dirty="0">
                <a:cs typeface="+mn-ea"/>
                <a:sym typeface="+mn-lt"/>
              </a:rPr>
              <a:t>其他大品类公司</a:t>
            </a:r>
            <a:endParaRPr lang="en-US" altLang="zh-CN" sz="1400" dirty="0">
              <a:cs typeface="+mn-ea"/>
              <a:sym typeface="+mn-lt"/>
            </a:endParaRPr>
          </a:p>
        </p:txBody>
      </p:sp>
      <p:sp>
        <p:nvSpPr>
          <p:cNvPr id="86" name="文本框 85">
            <a:extLst>
              <a:ext uri="{FF2B5EF4-FFF2-40B4-BE49-F238E27FC236}">
                <a16:creationId xmlns:a16="http://schemas.microsoft.com/office/drawing/2014/main" id="{A1CA8706-8457-4136-A6F5-5C62EB905BA2}"/>
              </a:ext>
            </a:extLst>
          </p:cNvPr>
          <p:cNvSpPr txBox="1"/>
          <p:nvPr/>
        </p:nvSpPr>
        <p:spPr>
          <a:xfrm>
            <a:off x="4919063" y="5089564"/>
            <a:ext cx="2933191" cy="523220"/>
          </a:xfrm>
          <a:prstGeom prst="rect">
            <a:avLst/>
          </a:prstGeom>
          <a:noFill/>
        </p:spPr>
        <p:txBody>
          <a:bodyPr wrap="square" rtlCol="0">
            <a:spAutoFit/>
          </a:bodyPr>
          <a:lstStyle/>
          <a:p>
            <a:pPr marL="285750" indent="-285750">
              <a:buClr>
                <a:srgbClr val="2D97C8"/>
              </a:buClr>
              <a:buFont typeface="Arial" panose="020B0604020202020204" pitchFamily="34" charset="0"/>
              <a:buChar char="•"/>
            </a:pPr>
            <a:r>
              <a:rPr lang="zh-CN" altLang="en-US" sz="1400" b="1" dirty="0">
                <a:solidFill>
                  <a:srgbClr val="0070C0"/>
                </a:solidFill>
                <a:latin typeface="+mn-ea"/>
              </a:rPr>
              <a:t>资金：</a:t>
            </a:r>
            <a:r>
              <a:rPr lang="zh-CN" altLang="en-US" sz="1400" dirty="0">
                <a:latin typeface="+mn-ea"/>
                <a:cs typeface="Heiti SC Light" charset="-122"/>
              </a:rPr>
              <a:t>有充足的公益投入预算，甚至旗下有公益基金</a:t>
            </a:r>
          </a:p>
        </p:txBody>
      </p:sp>
    </p:spTree>
    <p:custDataLst>
      <p:tags r:id="rId2"/>
    </p:custDataLst>
    <p:extLst>
      <p:ext uri="{BB962C8B-B14F-4D97-AF65-F5344CB8AC3E}">
        <p14:creationId xmlns:p14="http://schemas.microsoft.com/office/powerpoint/2010/main" val="1931747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54558C5-AA8F-4E5C-90B5-D9ACF7B48C1B}"/>
              </a:ext>
            </a:extLst>
          </p:cNvPr>
          <p:cNvSpPr>
            <a:spLocks noGrp="1"/>
          </p:cNvSpPr>
          <p:nvPr>
            <p:ph sz="quarter" idx="13"/>
          </p:nvPr>
        </p:nvSpPr>
        <p:spPr/>
        <p:txBody>
          <a:bodyPr/>
          <a:lstStyle/>
          <a:p>
            <a:r>
              <a:rPr lang="en-US" altLang="zh-CN" dirty="0"/>
              <a:t>2</a:t>
            </a:r>
            <a:endParaRPr lang="zh-CN" altLang="en-US" dirty="0"/>
          </a:p>
        </p:txBody>
      </p:sp>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a:xfrm>
            <a:off x="770633" y="1644652"/>
            <a:ext cx="6865938" cy="3934215"/>
          </a:xfrm>
        </p:spPr>
        <p:txBody>
          <a:bodyPr>
            <a:normAutofit/>
          </a:bodyPr>
          <a:lstStyle/>
          <a:p>
            <a:pPr lvl="0">
              <a:spcAft>
                <a:spcPts val="1200"/>
              </a:spcAft>
            </a:pPr>
            <a:r>
              <a:rPr lang="zh-CN" altLang="en-US" sz="2600" dirty="0">
                <a:solidFill>
                  <a:schemeClr val="accent3">
                    <a:lumMod val="40000"/>
                    <a:lumOff val="60000"/>
                  </a:schemeClr>
                </a:solidFill>
              </a:rPr>
              <a:t>工作方法及目前进展</a:t>
            </a:r>
            <a:endParaRPr lang="en-US" altLang="zh-CN" sz="2600" dirty="0">
              <a:solidFill>
                <a:schemeClr val="accent3">
                  <a:lumMod val="40000"/>
                  <a:lumOff val="60000"/>
                </a:schemeClr>
              </a:solidFill>
            </a:endParaRPr>
          </a:p>
          <a:p>
            <a:pPr lvl="0">
              <a:spcAft>
                <a:spcPts val="1200"/>
              </a:spcAft>
            </a:pPr>
            <a:r>
              <a:rPr lang="zh-CN" altLang="en-US" sz="3000" dirty="0"/>
              <a:t>主要观点</a:t>
            </a:r>
            <a:endParaRPr lang="en-US" altLang="zh-CN" sz="3000" dirty="0"/>
          </a:p>
          <a:p>
            <a:pPr marL="971550" lvl="2" indent="-514350">
              <a:spcAft>
                <a:spcPts val="1200"/>
              </a:spcAft>
              <a:buClr>
                <a:schemeClr val="tx1">
                  <a:lumMod val="65000"/>
                  <a:lumOff val="35000"/>
                </a:schemeClr>
              </a:buClr>
              <a:buFont typeface="+mj-lt"/>
              <a:buAutoNum type="arabicPeriod"/>
            </a:pPr>
            <a:r>
              <a:rPr lang="zh-CN" altLang="en-US" sz="2600" dirty="0">
                <a:solidFill>
                  <a:schemeClr val="tx1">
                    <a:lumMod val="65000"/>
                    <a:lumOff val="35000"/>
                  </a:schemeClr>
                </a:solidFill>
              </a:rPr>
              <a:t>内部视角</a:t>
            </a:r>
            <a:endParaRPr lang="en-US" altLang="zh-CN" sz="2600" dirty="0">
              <a:solidFill>
                <a:schemeClr val="tx1">
                  <a:lumMod val="65000"/>
                  <a:lumOff val="35000"/>
                </a:schemeClr>
              </a:solidFill>
            </a:endParaRPr>
          </a:p>
          <a:p>
            <a:pPr marL="971550" lvl="2" indent="-514350">
              <a:spcAft>
                <a:spcPts val="1200"/>
              </a:spcAft>
              <a:buClr>
                <a:schemeClr val="tx1">
                  <a:lumMod val="65000"/>
                  <a:lumOff val="35000"/>
                </a:schemeClr>
              </a:buClr>
              <a:buFont typeface="+mj-lt"/>
              <a:buAutoNum type="arabicPeriod"/>
            </a:pPr>
            <a:r>
              <a:rPr lang="zh-CN" altLang="en-US" sz="2600" dirty="0">
                <a:solidFill>
                  <a:schemeClr val="tx1">
                    <a:lumMod val="65000"/>
                    <a:lumOff val="35000"/>
                  </a:schemeClr>
                </a:solidFill>
              </a:rPr>
              <a:t>受众视角</a:t>
            </a:r>
            <a:endParaRPr lang="en-US" altLang="zh-CN" sz="2600" dirty="0">
              <a:solidFill>
                <a:schemeClr val="tx1">
                  <a:lumMod val="65000"/>
                  <a:lumOff val="35000"/>
                </a:schemeClr>
              </a:solidFill>
            </a:endParaRPr>
          </a:p>
          <a:p>
            <a:pPr marL="971550" lvl="2" indent="-514350">
              <a:spcAft>
                <a:spcPts val="1200"/>
              </a:spcAft>
              <a:buClr>
                <a:schemeClr val="tx1">
                  <a:lumMod val="65000"/>
                  <a:lumOff val="35000"/>
                </a:schemeClr>
              </a:buClr>
              <a:buFont typeface="+mj-lt"/>
              <a:buAutoNum type="arabicPeriod"/>
            </a:pPr>
            <a:r>
              <a:rPr lang="zh-CN" altLang="en-US" sz="2600" b="1" dirty="0">
                <a:solidFill>
                  <a:schemeClr val="tx1">
                    <a:lumMod val="65000"/>
                    <a:lumOff val="35000"/>
                  </a:schemeClr>
                </a:solidFill>
              </a:rPr>
              <a:t>对标视角</a:t>
            </a:r>
            <a:endParaRPr lang="en-US" altLang="zh-CN" sz="2600" b="1" dirty="0">
              <a:solidFill>
                <a:schemeClr val="tx1">
                  <a:lumMod val="65000"/>
                  <a:lumOff val="35000"/>
                </a:schemeClr>
              </a:solidFill>
            </a:endParaRPr>
          </a:p>
          <a:p>
            <a:pPr lvl="0">
              <a:spcAft>
                <a:spcPts val="1200"/>
              </a:spcAft>
            </a:pPr>
            <a:r>
              <a:rPr lang="zh-CN" altLang="en-US" sz="2600" dirty="0">
                <a:solidFill>
                  <a:schemeClr val="accent3">
                    <a:lumMod val="40000"/>
                    <a:lumOff val="60000"/>
                  </a:schemeClr>
                </a:solidFill>
              </a:rPr>
              <a:t>下一步计划</a:t>
            </a:r>
            <a:endParaRPr lang="en-US" altLang="zh-CN" sz="2600" dirty="0">
              <a:solidFill>
                <a:schemeClr val="accent3">
                  <a:lumMod val="40000"/>
                  <a:lumOff val="60000"/>
                </a:schemeClr>
              </a:solidFill>
            </a:endParaRPr>
          </a:p>
        </p:txBody>
      </p:sp>
    </p:spTree>
    <p:extLst>
      <p:ext uri="{BB962C8B-B14F-4D97-AF65-F5344CB8AC3E}">
        <p14:creationId xmlns:p14="http://schemas.microsoft.com/office/powerpoint/2010/main" val="2397882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zh-CN" altLang="en-US" dirty="0"/>
              <a:t>对标机构总览</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34</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cxnSp>
        <p:nvCxnSpPr>
          <p:cNvPr id="10" name="直接连接符 9">
            <a:extLst>
              <a:ext uri="{FF2B5EF4-FFF2-40B4-BE49-F238E27FC236}">
                <a16:creationId xmlns:a16="http://schemas.microsoft.com/office/drawing/2014/main" id="{A47AB008-F385-4681-A480-BA468C8C9B67}"/>
              </a:ext>
            </a:extLst>
          </p:cNvPr>
          <p:cNvCxnSpPr/>
          <p:nvPr/>
        </p:nvCxnSpPr>
        <p:spPr>
          <a:xfrm>
            <a:off x="587375" y="1212351"/>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22AAF20-12C8-408F-B343-84FF5D1F7C8A}"/>
              </a:ext>
            </a:extLst>
          </p:cNvPr>
          <p:cNvCxnSpPr>
            <a:cxnSpLocks/>
          </p:cNvCxnSpPr>
          <p:nvPr/>
        </p:nvCxnSpPr>
        <p:spPr>
          <a:xfrm>
            <a:off x="587375" y="1622506"/>
            <a:ext cx="110172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47F0778-0EED-448D-91F0-68B506631A91}"/>
              </a:ext>
            </a:extLst>
          </p:cNvPr>
          <p:cNvSpPr txBox="1"/>
          <p:nvPr/>
        </p:nvSpPr>
        <p:spPr>
          <a:xfrm>
            <a:off x="4040722" y="1263540"/>
            <a:ext cx="3977371" cy="307777"/>
          </a:xfrm>
          <a:prstGeom prst="rect">
            <a:avLst/>
          </a:prstGeom>
          <a:noFill/>
        </p:spPr>
        <p:txBody>
          <a:bodyPr wrap="none" rtlCol="0">
            <a:spAutoFit/>
          </a:bodyPr>
          <a:lstStyle/>
          <a:p>
            <a:pPr>
              <a:buClr>
                <a:srgbClr val="2D97C8"/>
              </a:buClr>
            </a:pPr>
            <a:r>
              <a:rPr lang="zh-CN" altLang="en-US" sz="1400" b="1" dirty="0">
                <a:latin typeface="+mn-ea"/>
                <a:cs typeface="Heiti SC Light" charset="-122"/>
              </a:rPr>
              <a:t>筛选标准 </a:t>
            </a:r>
            <a:r>
              <a:rPr lang="en-US" altLang="zh-CN" sz="1400" b="1" dirty="0">
                <a:latin typeface="+mn-ea"/>
                <a:cs typeface="Heiti SC Light" charset="-122"/>
              </a:rPr>
              <a:t>–</a:t>
            </a:r>
            <a:r>
              <a:rPr lang="zh-CN" altLang="en-US" sz="1400" b="1" dirty="0">
                <a:latin typeface="+mn-ea"/>
                <a:cs typeface="Heiti SC Light" charset="-122"/>
              </a:rPr>
              <a:t> </a:t>
            </a:r>
            <a:r>
              <a:rPr lang="ja-JP" altLang="en-US" sz="1400" b="1">
                <a:latin typeface="+mn-ea"/>
                <a:cs typeface="Heiti SC Light" charset="-122"/>
              </a:rPr>
              <a:t>有成功的品牌塑造与传播经验的机构</a:t>
            </a:r>
            <a:endParaRPr lang="ca-ES" sz="1400" b="1" dirty="0">
              <a:latin typeface="+mn-ea"/>
              <a:cs typeface="Heiti SC Light" charset="-122"/>
            </a:endParaRPr>
          </a:p>
        </p:txBody>
      </p:sp>
      <p:pic>
        <p:nvPicPr>
          <p:cNvPr id="13" name="图片 12">
            <a:extLst>
              <a:ext uri="{FF2B5EF4-FFF2-40B4-BE49-F238E27FC236}">
                <a16:creationId xmlns:a16="http://schemas.microsoft.com/office/drawing/2014/main" id="{83139426-D806-4BFD-AF86-966E5AA1A623}"/>
              </a:ext>
            </a:extLst>
          </p:cNvPr>
          <p:cNvPicPr>
            <a:picLocks noChangeAspect="1"/>
          </p:cNvPicPr>
          <p:nvPr/>
        </p:nvPicPr>
        <p:blipFill>
          <a:blip r:embed="rId3"/>
          <a:stretch>
            <a:fillRect/>
          </a:stretch>
        </p:blipFill>
        <p:spPr>
          <a:xfrm>
            <a:off x="8741840" y="2691073"/>
            <a:ext cx="2051999" cy="859170"/>
          </a:xfrm>
          <a:prstGeom prst="rect">
            <a:avLst/>
          </a:prstGeom>
          <a:effectLst>
            <a:outerShdw blurRad="50800" dist="38100" dir="2700000" algn="tl" rotWithShape="0">
              <a:prstClr val="black">
                <a:alpha val="40000"/>
              </a:prstClr>
            </a:outerShdw>
          </a:effectLst>
        </p:spPr>
      </p:pic>
      <p:sp>
        <p:nvSpPr>
          <p:cNvPr id="36" name="文本框 35">
            <a:extLst>
              <a:ext uri="{FF2B5EF4-FFF2-40B4-BE49-F238E27FC236}">
                <a16:creationId xmlns:a16="http://schemas.microsoft.com/office/drawing/2014/main" id="{F4057992-78D2-49D0-BA17-4014A5D950D8}"/>
              </a:ext>
            </a:extLst>
          </p:cNvPr>
          <p:cNvSpPr txBox="1"/>
          <p:nvPr/>
        </p:nvSpPr>
        <p:spPr>
          <a:xfrm>
            <a:off x="8902439" y="1940374"/>
            <a:ext cx="1730799" cy="584775"/>
          </a:xfrm>
          <a:prstGeom prst="rect">
            <a:avLst/>
          </a:prstGeom>
          <a:noFill/>
        </p:spPr>
        <p:txBody>
          <a:bodyPr wrap="square" rtlCol="0">
            <a:spAutoFit/>
          </a:bodyPr>
          <a:lstStyle/>
          <a:p>
            <a:pPr algn="ctr">
              <a:buClr>
                <a:srgbClr val="2D97C8"/>
              </a:buClr>
            </a:pPr>
            <a:r>
              <a:rPr lang="zh-CN" altLang="en-US" sz="1600" b="1" dirty="0">
                <a:latin typeface="+mn-ea"/>
                <a:cs typeface="Heiti SC Light" charset="-122"/>
              </a:rPr>
              <a:t>桃花源</a:t>
            </a:r>
            <a:endParaRPr lang="en-US" altLang="zh-CN" sz="1600" b="1" dirty="0">
              <a:latin typeface="+mn-ea"/>
              <a:cs typeface="Heiti SC Light" charset="-122"/>
            </a:endParaRPr>
          </a:p>
          <a:p>
            <a:pPr algn="ctr">
              <a:buClr>
                <a:srgbClr val="2D97C8"/>
              </a:buClr>
            </a:pPr>
            <a:r>
              <a:rPr lang="zh-CN" altLang="en-US" sz="1600" b="1" dirty="0">
                <a:latin typeface="+mn-ea"/>
                <a:cs typeface="Heiti SC Light" charset="-122"/>
              </a:rPr>
              <a:t>生态保护基金会</a:t>
            </a:r>
            <a:endParaRPr lang="ca-ES" sz="1600" b="1" dirty="0">
              <a:latin typeface="+mn-ea"/>
              <a:cs typeface="Heiti SC Light" charset="-122"/>
            </a:endParaRPr>
          </a:p>
        </p:txBody>
      </p:sp>
      <p:grpSp>
        <p:nvGrpSpPr>
          <p:cNvPr id="11" name="组合 10">
            <a:extLst>
              <a:ext uri="{FF2B5EF4-FFF2-40B4-BE49-F238E27FC236}">
                <a16:creationId xmlns:a16="http://schemas.microsoft.com/office/drawing/2014/main" id="{6582814A-7C35-48E7-A2F5-2CE8DDE9C8C8}"/>
              </a:ext>
            </a:extLst>
          </p:cNvPr>
          <p:cNvGrpSpPr/>
          <p:nvPr/>
        </p:nvGrpSpPr>
        <p:grpSpPr>
          <a:xfrm>
            <a:off x="8741840" y="3873785"/>
            <a:ext cx="2052000" cy="1894093"/>
            <a:chOff x="8741840" y="3822699"/>
            <a:chExt cx="2052000" cy="1894093"/>
          </a:xfrm>
        </p:grpSpPr>
        <p:sp>
          <p:nvSpPr>
            <p:cNvPr id="9" name="矩形 8">
              <a:extLst>
                <a:ext uri="{FF2B5EF4-FFF2-40B4-BE49-F238E27FC236}">
                  <a16:creationId xmlns:a16="http://schemas.microsoft.com/office/drawing/2014/main" id="{5F2D7D9C-7F72-40C5-A484-4C186AF79DDB}"/>
                </a:ext>
              </a:extLst>
            </p:cNvPr>
            <p:cNvSpPr/>
            <p:nvPr/>
          </p:nvSpPr>
          <p:spPr>
            <a:xfrm>
              <a:off x="8741840" y="3822699"/>
              <a:ext cx="2052000" cy="1894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GB" b="1" dirty="0">
                  <a:solidFill>
                    <a:schemeClr val="accent1"/>
                  </a:solidFill>
                </a:rPr>
                <a:t>关注</a:t>
              </a:r>
              <a:r>
                <a:rPr lang="ja-JP" altLang="en-US" b="1" dirty="0">
                  <a:solidFill>
                    <a:schemeClr val="accent1"/>
                  </a:solidFill>
                </a:rPr>
                <a:t>自然保护地的非营利环境保护</a:t>
              </a:r>
              <a:endParaRPr lang="ca-ES" b="1" dirty="0">
                <a:solidFill>
                  <a:schemeClr val="accent1"/>
                </a:solidFill>
              </a:endParaRPr>
            </a:p>
          </p:txBody>
        </p:sp>
        <p:cxnSp>
          <p:nvCxnSpPr>
            <p:cNvPr id="18" name="Straight Connector 22">
              <a:extLst>
                <a:ext uri="{FF2B5EF4-FFF2-40B4-BE49-F238E27FC236}">
                  <a16:creationId xmlns:a16="http://schemas.microsoft.com/office/drawing/2014/main" id="{D8C98CFC-AB86-9C4C-8E13-1818835E8D39}"/>
                </a:ext>
              </a:extLst>
            </p:cNvPr>
            <p:cNvCxnSpPr>
              <a:cxnSpLocks/>
            </p:cNvCxnSpPr>
            <p:nvPr/>
          </p:nvCxnSpPr>
          <p:spPr>
            <a:xfrm flipH="1">
              <a:off x="8741841" y="4281300"/>
              <a:ext cx="205199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22">
              <a:extLst>
                <a:ext uri="{FF2B5EF4-FFF2-40B4-BE49-F238E27FC236}">
                  <a16:creationId xmlns:a16="http://schemas.microsoft.com/office/drawing/2014/main" id="{62B28426-CB25-3049-98E6-F25C9C7ED04C}"/>
                </a:ext>
              </a:extLst>
            </p:cNvPr>
            <p:cNvCxnSpPr>
              <a:cxnSpLocks/>
            </p:cNvCxnSpPr>
            <p:nvPr/>
          </p:nvCxnSpPr>
          <p:spPr>
            <a:xfrm flipH="1">
              <a:off x="8741840" y="5320467"/>
              <a:ext cx="2051998"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4" name="矩形 23">
            <a:extLst>
              <a:ext uri="{FF2B5EF4-FFF2-40B4-BE49-F238E27FC236}">
                <a16:creationId xmlns:a16="http://schemas.microsoft.com/office/drawing/2014/main" id="{CA84EF6A-A672-493F-9757-A73408F0AB4C}"/>
              </a:ext>
            </a:extLst>
          </p:cNvPr>
          <p:cNvSpPr/>
          <p:nvPr/>
        </p:nvSpPr>
        <p:spPr>
          <a:xfrm>
            <a:off x="1701507" y="1940374"/>
            <a:ext cx="1673856" cy="584775"/>
          </a:xfrm>
          <a:prstGeom prst="rect">
            <a:avLst/>
          </a:prstGeom>
          <a:noFill/>
        </p:spPr>
        <p:txBody>
          <a:bodyPr wrap="none" rtlCol="0">
            <a:spAutoFit/>
          </a:bodyPr>
          <a:lstStyle/>
          <a:p>
            <a:pPr algn="ctr">
              <a:buClr>
                <a:srgbClr val="2D97C8"/>
              </a:buClr>
            </a:pPr>
            <a:r>
              <a:rPr lang="ja-JP" altLang="en-GB" sz="1600" b="1">
                <a:solidFill>
                  <a:schemeClr val="tx1"/>
                </a:solidFill>
                <a:latin typeface="+mn-ea"/>
              </a:rPr>
              <a:t>红树林</a:t>
            </a:r>
            <a:endParaRPr lang="en-GB" altLang="ja-JP" sz="1600" b="1" dirty="0">
              <a:solidFill>
                <a:schemeClr val="tx1"/>
              </a:solidFill>
              <a:latin typeface="+mn-ea"/>
            </a:endParaRPr>
          </a:p>
          <a:p>
            <a:pPr algn="ctr">
              <a:buClr>
                <a:srgbClr val="2D97C8"/>
              </a:buClr>
            </a:pPr>
            <a:r>
              <a:rPr lang="ja-JP" altLang="en-US" sz="1600" b="1">
                <a:solidFill>
                  <a:schemeClr val="tx1"/>
                </a:solidFill>
                <a:latin typeface="+mn-ea"/>
              </a:rPr>
              <a:t>基金会</a:t>
            </a:r>
            <a:r>
              <a:rPr lang="zh-CN" altLang="en-US" sz="1600" b="1" dirty="0">
                <a:latin typeface="+mn-ea"/>
              </a:rPr>
              <a:t>（</a:t>
            </a:r>
            <a:r>
              <a:rPr lang="en-GB" altLang="ja-JP" sz="1600" b="1" dirty="0">
                <a:solidFill>
                  <a:schemeClr val="tx1"/>
                </a:solidFill>
                <a:latin typeface="+mn-ea"/>
              </a:rPr>
              <a:t>MCF</a:t>
            </a:r>
            <a:r>
              <a:rPr lang="zh-CN" altLang="en-US" sz="1600" b="1" dirty="0">
                <a:solidFill>
                  <a:schemeClr val="tx1"/>
                </a:solidFill>
                <a:latin typeface="+mn-ea"/>
              </a:rPr>
              <a:t>）</a:t>
            </a:r>
            <a:endParaRPr lang="ca-ES" sz="1600" b="1" dirty="0">
              <a:solidFill>
                <a:schemeClr val="tx1"/>
              </a:solidFill>
              <a:latin typeface="+mn-ea"/>
            </a:endParaRPr>
          </a:p>
        </p:txBody>
      </p:sp>
      <p:pic>
        <p:nvPicPr>
          <p:cNvPr id="4" name="Picture 3" descr="A picture containing drawing&#10;&#10;Description automatically generated">
            <a:extLst>
              <a:ext uri="{FF2B5EF4-FFF2-40B4-BE49-F238E27FC236}">
                <a16:creationId xmlns:a16="http://schemas.microsoft.com/office/drawing/2014/main" id="{7646888F-67F1-5E44-BD0C-D47C35476A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43588" y="2725268"/>
            <a:ext cx="2082712" cy="790780"/>
          </a:xfrm>
          <a:prstGeom prst="rect">
            <a:avLst/>
          </a:prstGeom>
          <a:effectLst>
            <a:outerShdw blurRad="50800" dist="38100" dir="2700000" algn="tl" rotWithShape="0">
              <a:prstClr val="black">
                <a:alpha val="40000"/>
              </a:prstClr>
            </a:outerShdw>
          </a:effectLst>
        </p:spPr>
      </p:pic>
      <p:grpSp>
        <p:nvGrpSpPr>
          <p:cNvPr id="15" name="组合 14">
            <a:extLst>
              <a:ext uri="{FF2B5EF4-FFF2-40B4-BE49-F238E27FC236}">
                <a16:creationId xmlns:a16="http://schemas.microsoft.com/office/drawing/2014/main" id="{B71E51CA-3AAA-41EF-A374-844D85480956}"/>
              </a:ext>
            </a:extLst>
          </p:cNvPr>
          <p:cNvGrpSpPr/>
          <p:nvPr/>
        </p:nvGrpSpPr>
        <p:grpSpPr>
          <a:xfrm>
            <a:off x="1443588" y="3873785"/>
            <a:ext cx="2082712" cy="1894093"/>
            <a:chOff x="1443588" y="3922510"/>
            <a:chExt cx="2082712" cy="1894093"/>
          </a:xfrm>
        </p:grpSpPr>
        <p:sp>
          <p:nvSpPr>
            <p:cNvPr id="26" name="矩形 25">
              <a:extLst>
                <a:ext uri="{FF2B5EF4-FFF2-40B4-BE49-F238E27FC236}">
                  <a16:creationId xmlns:a16="http://schemas.microsoft.com/office/drawing/2014/main" id="{CD8F7BA9-66FD-4CA8-9FF4-0D123F4D68DF}"/>
                </a:ext>
              </a:extLst>
            </p:cNvPr>
            <p:cNvSpPr/>
            <p:nvPr/>
          </p:nvSpPr>
          <p:spPr>
            <a:xfrm>
              <a:off x="1443588" y="3922510"/>
              <a:ext cx="2052000" cy="1894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solidFill>
                </a:rPr>
                <a:t>致力于滨海湿地的保护和教育，其中以红树林为代表</a:t>
              </a:r>
              <a:endParaRPr lang="ja-JP" altLang="en-US" b="1" dirty="0">
                <a:solidFill>
                  <a:schemeClr val="accent1"/>
                </a:solidFill>
              </a:endParaRPr>
            </a:p>
          </p:txBody>
        </p:sp>
        <p:cxnSp>
          <p:nvCxnSpPr>
            <p:cNvPr id="21" name="Straight Connector 22">
              <a:extLst>
                <a:ext uri="{FF2B5EF4-FFF2-40B4-BE49-F238E27FC236}">
                  <a16:creationId xmlns:a16="http://schemas.microsoft.com/office/drawing/2014/main" id="{40FA93FB-3FC0-6241-8A38-459FEDB78649}"/>
                </a:ext>
              </a:extLst>
            </p:cNvPr>
            <p:cNvCxnSpPr>
              <a:cxnSpLocks/>
            </p:cNvCxnSpPr>
            <p:nvPr/>
          </p:nvCxnSpPr>
          <p:spPr>
            <a:xfrm flipH="1">
              <a:off x="1474302" y="4363494"/>
              <a:ext cx="205199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2">
              <a:extLst>
                <a:ext uri="{FF2B5EF4-FFF2-40B4-BE49-F238E27FC236}">
                  <a16:creationId xmlns:a16="http://schemas.microsoft.com/office/drawing/2014/main" id="{BF4FC255-0755-5847-95B9-A83B3B89E369}"/>
                </a:ext>
              </a:extLst>
            </p:cNvPr>
            <p:cNvCxnSpPr>
              <a:cxnSpLocks/>
            </p:cNvCxnSpPr>
            <p:nvPr/>
          </p:nvCxnSpPr>
          <p:spPr>
            <a:xfrm flipH="1">
              <a:off x="1474302" y="5402661"/>
              <a:ext cx="2051998"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8" name="矩形 27">
            <a:extLst>
              <a:ext uri="{FF2B5EF4-FFF2-40B4-BE49-F238E27FC236}">
                <a16:creationId xmlns:a16="http://schemas.microsoft.com/office/drawing/2014/main" id="{240111D3-D9DA-4C77-97EB-C31F392A8F63}"/>
              </a:ext>
            </a:extLst>
          </p:cNvPr>
          <p:cNvSpPr/>
          <p:nvPr/>
        </p:nvSpPr>
        <p:spPr>
          <a:xfrm>
            <a:off x="5235299" y="1940374"/>
            <a:ext cx="1766830" cy="584775"/>
          </a:xfrm>
          <a:prstGeom prst="rect">
            <a:avLst/>
          </a:prstGeom>
          <a:noFill/>
        </p:spPr>
        <p:txBody>
          <a:bodyPr wrap="none" rtlCol="0">
            <a:spAutoFit/>
          </a:bodyPr>
          <a:lstStyle/>
          <a:p>
            <a:pPr algn="ctr">
              <a:buClr>
                <a:srgbClr val="2D97C8"/>
              </a:buClr>
            </a:pPr>
            <a:r>
              <a:rPr lang="ja-JP" altLang="en-US" sz="1600" b="1">
                <a:solidFill>
                  <a:schemeClr val="tx1"/>
                </a:solidFill>
                <a:latin typeface="+mn-ea"/>
              </a:rPr>
              <a:t>世界自然</a:t>
            </a:r>
            <a:endParaRPr lang="en-GB" altLang="ja-JP" sz="1600" b="1" dirty="0">
              <a:solidFill>
                <a:schemeClr val="tx1"/>
              </a:solidFill>
              <a:latin typeface="+mn-ea"/>
            </a:endParaRPr>
          </a:p>
          <a:p>
            <a:pPr algn="ctr">
              <a:buClr>
                <a:srgbClr val="2D97C8"/>
              </a:buClr>
            </a:pPr>
            <a:r>
              <a:rPr lang="ja-JP" altLang="en-US" sz="1600" b="1">
                <a:solidFill>
                  <a:schemeClr val="tx1"/>
                </a:solidFill>
                <a:latin typeface="+mn-ea"/>
              </a:rPr>
              <a:t>基金会</a:t>
            </a:r>
            <a:r>
              <a:rPr lang="zh-CN" altLang="en-US" sz="1600" b="1" dirty="0">
                <a:solidFill>
                  <a:schemeClr val="tx1"/>
                </a:solidFill>
                <a:latin typeface="+mn-ea"/>
              </a:rPr>
              <a:t>（</a:t>
            </a:r>
            <a:r>
              <a:rPr lang="en-US" altLang="zh-CN" sz="1600" b="1" dirty="0">
                <a:solidFill>
                  <a:schemeClr val="tx1"/>
                </a:solidFill>
                <a:latin typeface="+mn-ea"/>
              </a:rPr>
              <a:t>WWF</a:t>
            </a:r>
            <a:r>
              <a:rPr lang="zh-CN" altLang="en-US" sz="1600" b="1" dirty="0">
                <a:solidFill>
                  <a:schemeClr val="tx1"/>
                </a:solidFill>
                <a:latin typeface="+mn-ea"/>
              </a:rPr>
              <a:t>）</a:t>
            </a:r>
            <a:endParaRPr lang="ca-ES" sz="1600" b="1" dirty="0">
              <a:solidFill>
                <a:schemeClr val="tx1"/>
              </a:solidFill>
              <a:latin typeface="+mn-ea"/>
            </a:endParaRPr>
          </a:p>
        </p:txBody>
      </p:sp>
      <p:sp>
        <p:nvSpPr>
          <p:cNvPr id="30" name="矩形 29">
            <a:extLst>
              <a:ext uri="{FF2B5EF4-FFF2-40B4-BE49-F238E27FC236}">
                <a16:creationId xmlns:a16="http://schemas.microsoft.com/office/drawing/2014/main" id="{0673F219-BD9F-410D-B7E1-17AECC609D2E}"/>
              </a:ext>
            </a:extLst>
          </p:cNvPr>
          <p:cNvSpPr/>
          <p:nvPr/>
        </p:nvSpPr>
        <p:spPr>
          <a:xfrm>
            <a:off x="5092714" y="3873785"/>
            <a:ext cx="2052000" cy="1894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accent1"/>
                </a:solidFill>
              </a:rPr>
              <a:t>致力于促进人与自然和谐相处的保护和教育</a:t>
            </a:r>
            <a:endParaRPr lang="ca-ES" b="1" dirty="0">
              <a:solidFill>
                <a:schemeClr val="accent1"/>
              </a:solidFill>
            </a:endParaRPr>
          </a:p>
        </p:txBody>
      </p:sp>
      <p:pic>
        <p:nvPicPr>
          <p:cNvPr id="8" name="Picture 7" descr="A picture containing drawing&#10;&#10;Description automatically generated">
            <a:extLst>
              <a:ext uri="{FF2B5EF4-FFF2-40B4-BE49-F238E27FC236}">
                <a16:creationId xmlns:a16="http://schemas.microsoft.com/office/drawing/2014/main" id="{7892D901-9B74-E54D-B569-DEB0A8A22B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53158" y="2655103"/>
            <a:ext cx="931111" cy="931111"/>
          </a:xfrm>
          <a:prstGeom prst="rect">
            <a:avLst/>
          </a:prstGeom>
          <a:effectLst>
            <a:outerShdw blurRad="50800" dist="38100" dir="2700000" algn="tl" rotWithShape="0">
              <a:prstClr val="black">
                <a:alpha val="40000"/>
              </a:prstClr>
            </a:outerShdw>
          </a:effectLst>
        </p:spPr>
      </p:pic>
      <p:grpSp>
        <p:nvGrpSpPr>
          <p:cNvPr id="14" name="组合 13">
            <a:extLst>
              <a:ext uri="{FF2B5EF4-FFF2-40B4-BE49-F238E27FC236}">
                <a16:creationId xmlns:a16="http://schemas.microsoft.com/office/drawing/2014/main" id="{AD43D715-C373-4E4F-8AF9-9A8C9E2E273C}"/>
              </a:ext>
            </a:extLst>
          </p:cNvPr>
          <p:cNvGrpSpPr/>
          <p:nvPr/>
        </p:nvGrpSpPr>
        <p:grpSpPr>
          <a:xfrm>
            <a:off x="5092714" y="4301248"/>
            <a:ext cx="2194583" cy="1039167"/>
            <a:chOff x="5092714" y="4363494"/>
            <a:chExt cx="2194583" cy="1039167"/>
          </a:xfrm>
        </p:grpSpPr>
        <p:cxnSp>
          <p:nvCxnSpPr>
            <p:cNvPr id="23" name="Straight Connector 22">
              <a:extLst>
                <a:ext uri="{FF2B5EF4-FFF2-40B4-BE49-F238E27FC236}">
                  <a16:creationId xmlns:a16="http://schemas.microsoft.com/office/drawing/2014/main" id="{F3CCE1E9-F8C2-494A-88FB-5C12E90250A1}"/>
                </a:ext>
              </a:extLst>
            </p:cNvPr>
            <p:cNvCxnSpPr>
              <a:cxnSpLocks/>
            </p:cNvCxnSpPr>
            <p:nvPr/>
          </p:nvCxnSpPr>
          <p:spPr>
            <a:xfrm flipH="1">
              <a:off x="5092714" y="4363494"/>
              <a:ext cx="205199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2639C1-36D5-174F-8045-3B130E1686AD}"/>
                </a:ext>
              </a:extLst>
            </p:cNvPr>
            <p:cNvCxnSpPr>
              <a:cxnSpLocks/>
            </p:cNvCxnSpPr>
            <p:nvPr/>
          </p:nvCxnSpPr>
          <p:spPr>
            <a:xfrm flipH="1">
              <a:off x="5235299" y="5402661"/>
              <a:ext cx="2051998" cy="0"/>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26350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zh-CN" altLang="en-US" dirty="0"/>
              <a:t>红树林致力于滨海湿地的保护和教育，其中以红树林为代表</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35</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20" name="文本框 19">
            <a:extLst>
              <a:ext uri="{FF2B5EF4-FFF2-40B4-BE49-F238E27FC236}">
                <a16:creationId xmlns:a16="http://schemas.microsoft.com/office/drawing/2014/main" id="{08D3B5CA-C4FE-45FB-AA78-7DAD84593492}"/>
              </a:ext>
            </a:extLst>
          </p:cNvPr>
          <p:cNvSpPr txBox="1"/>
          <p:nvPr/>
        </p:nvSpPr>
        <p:spPr>
          <a:xfrm>
            <a:off x="6396915" y="4379117"/>
            <a:ext cx="5136273" cy="954107"/>
          </a:xfrm>
          <a:prstGeom prst="rect">
            <a:avLst/>
          </a:prstGeom>
          <a:noFill/>
        </p:spPr>
        <p:txBody>
          <a:bodyPr wrap="square" rtlCol="0">
            <a:spAutoFit/>
          </a:bodyPr>
          <a:lstStyle/>
          <a:p>
            <a:pPr>
              <a:buClr>
                <a:srgbClr val="2D97C8"/>
              </a:buClr>
            </a:pPr>
            <a:r>
              <a:rPr lang="ja-JP" altLang="en-US" sz="1400" b="1" dirty="0">
                <a:latin typeface="+mn-ea"/>
                <a:cs typeface="Heiti SC Light" charset="-122"/>
              </a:rPr>
              <a:t>微博</a:t>
            </a:r>
            <a:r>
              <a:rPr lang="zh-CN" altLang="en-US" sz="1400" dirty="0">
                <a:latin typeface="+mn-ea"/>
                <a:cs typeface="Heiti SC Light" charset="-122"/>
              </a:rPr>
              <a:t>：</a:t>
            </a:r>
            <a:r>
              <a:rPr lang="ja-JP" altLang="en-US" sz="1400" dirty="0">
                <a:latin typeface="+mn-ea"/>
                <a:cs typeface="Heiti SC Light" charset="-122"/>
              </a:rPr>
              <a:t>单日阅读数达</a:t>
            </a:r>
            <a:r>
              <a:rPr lang="en-US" altLang="zh-CN" sz="1400" dirty="0">
                <a:latin typeface="+mn-ea"/>
                <a:cs typeface="Heiti SC Light" charset="-122"/>
              </a:rPr>
              <a:t>1000+</a:t>
            </a:r>
            <a:r>
              <a:rPr lang="zh-CN" altLang="en-US" sz="1400" dirty="0">
                <a:latin typeface="+mn-ea"/>
                <a:cs typeface="Heiti SC Light" charset="-122"/>
              </a:rPr>
              <a:t>，</a:t>
            </a:r>
            <a:r>
              <a:rPr lang="ja-JP" altLang="en-US" sz="1400" dirty="0">
                <a:latin typeface="+mn-ea"/>
                <a:cs typeface="Heiti SC Light" charset="-122"/>
              </a:rPr>
              <a:t>活跃度高</a:t>
            </a:r>
            <a:endParaRPr lang="en-GB" altLang="ja-JP" sz="1400" dirty="0">
              <a:latin typeface="+mn-ea"/>
              <a:cs typeface="Heiti SC Light" charset="-122"/>
            </a:endParaRPr>
          </a:p>
          <a:p>
            <a:pPr>
              <a:buClr>
                <a:srgbClr val="2D97C8"/>
              </a:buClr>
            </a:pPr>
            <a:r>
              <a:rPr lang="ja-JP" altLang="en-US" sz="1400" b="1">
                <a:latin typeface="+mn-ea"/>
                <a:cs typeface="Heiti SC Light" charset="-122"/>
              </a:rPr>
              <a:t>微信</a:t>
            </a:r>
            <a:r>
              <a:rPr lang="zh-CN" altLang="en-US" sz="1400" dirty="0">
                <a:latin typeface="+mn-ea"/>
                <a:cs typeface="Heiti SC Light" charset="-122"/>
              </a:rPr>
              <a:t>：</a:t>
            </a:r>
            <a:r>
              <a:rPr lang="ja-JP" altLang="en-US" sz="1400">
                <a:latin typeface="+mn-ea"/>
                <a:cs typeface="Heiti SC Light" charset="-122"/>
              </a:rPr>
              <a:t>平均</a:t>
            </a:r>
            <a:r>
              <a:rPr lang="en-US" altLang="zh-CN" sz="1400" dirty="0">
                <a:latin typeface="+mn-ea"/>
                <a:cs typeface="Heiti SC Light" charset="-122"/>
              </a:rPr>
              <a:t>3</a:t>
            </a:r>
            <a:r>
              <a:rPr lang="ja-JP" altLang="en-US" sz="1400">
                <a:latin typeface="+mn-ea"/>
                <a:cs typeface="Heiti SC Light" charset="-122"/>
              </a:rPr>
              <a:t>天一更</a:t>
            </a:r>
            <a:r>
              <a:rPr lang="zh-CN" altLang="en-US" sz="1400" b="1" dirty="0">
                <a:latin typeface="+mn-ea"/>
                <a:cs typeface="Heiti SC Light" charset="-122"/>
              </a:rPr>
              <a:t>、</a:t>
            </a:r>
            <a:r>
              <a:rPr lang="ja-JP" altLang="en-US" sz="1400" dirty="0">
                <a:latin typeface="+mn-ea"/>
                <a:cs typeface="Heiti SC Light" charset="-122"/>
              </a:rPr>
              <a:t>提供留言板与捐赠入口</a:t>
            </a:r>
            <a:endParaRPr lang="en-GB" altLang="ja-JP" sz="1400" dirty="0">
              <a:latin typeface="+mn-ea"/>
              <a:cs typeface="Heiti SC Light" charset="-122"/>
            </a:endParaRPr>
          </a:p>
          <a:p>
            <a:pPr>
              <a:buClr>
                <a:srgbClr val="2D97C8"/>
              </a:buClr>
            </a:pPr>
            <a:r>
              <a:rPr lang="ja-JP" altLang="en-US" sz="1400" b="1" dirty="0">
                <a:latin typeface="+mn-ea"/>
                <a:cs typeface="Heiti SC Light" charset="-122"/>
              </a:rPr>
              <a:t>官网</a:t>
            </a:r>
            <a:r>
              <a:rPr lang="zh-CN" altLang="en-US" sz="1400" dirty="0">
                <a:latin typeface="+mn-ea"/>
                <a:cs typeface="Heiti SC Light" charset="-122"/>
              </a:rPr>
              <a:t>：</a:t>
            </a:r>
            <a:r>
              <a:rPr lang="ja-JP" altLang="en-GB" sz="1400" dirty="0">
                <a:latin typeface="+mn-ea"/>
                <a:cs typeface="Heiti SC Light" charset="-122"/>
              </a:rPr>
              <a:t>官网</a:t>
            </a:r>
            <a:r>
              <a:rPr lang="ja-JP" altLang="en-US" sz="1400" dirty="0">
                <a:latin typeface="+mn-ea"/>
                <a:cs typeface="Heiti SC Light" charset="-122"/>
              </a:rPr>
              <a:t>包含详细的机构</a:t>
            </a:r>
            <a:r>
              <a:rPr lang="zh-CN" altLang="en-US" sz="1400" dirty="0">
                <a:latin typeface="+mn-ea"/>
                <a:cs typeface="Heiti SC Light" charset="-122"/>
              </a:rPr>
              <a:t>，</a:t>
            </a:r>
            <a:r>
              <a:rPr lang="ja-JP" altLang="en-US" sz="1400" dirty="0">
                <a:latin typeface="+mn-ea"/>
                <a:cs typeface="Heiti SC Light" charset="-122"/>
              </a:rPr>
              <a:t>项目介绍</a:t>
            </a:r>
            <a:r>
              <a:rPr lang="zh-CN" altLang="en-US" sz="1400" dirty="0">
                <a:latin typeface="+mn-ea"/>
                <a:cs typeface="Heiti SC Light" charset="-122"/>
              </a:rPr>
              <a:t>，</a:t>
            </a:r>
            <a:r>
              <a:rPr lang="ja-JP" altLang="en-US" sz="1400" dirty="0">
                <a:latin typeface="+mn-ea"/>
                <a:cs typeface="Heiti SC Light" charset="-122"/>
              </a:rPr>
              <a:t>信息</a:t>
            </a:r>
            <a:r>
              <a:rPr lang="ja-JP" altLang="en-US" sz="1400">
                <a:latin typeface="+mn-ea"/>
                <a:cs typeface="Heiti SC Light" charset="-122"/>
              </a:rPr>
              <a:t>披露等</a:t>
            </a:r>
            <a:r>
              <a:rPr lang="zh-CN" altLang="en-US" sz="1400" dirty="0">
                <a:latin typeface="+mn-ea"/>
                <a:cs typeface="Heiti SC Light" charset="-122"/>
              </a:rPr>
              <a:t>；</a:t>
            </a:r>
            <a:r>
              <a:rPr lang="ja-JP" altLang="en-US" sz="1400">
                <a:latin typeface="+mn-ea"/>
                <a:cs typeface="Heiti SC Light" charset="-122"/>
              </a:rPr>
              <a:t>对于信息披露较其他</a:t>
            </a:r>
            <a:r>
              <a:rPr lang="en-US" altLang="zh-CN" sz="1400" dirty="0">
                <a:latin typeface="+mn-ea"/>
                <a:cs typeface="Heiti SC Light" charset="-122"/>
              </a:rPr>
              <a:t>NGO</a:t>
            </a:r>
            <a:r>
              <a:rPr lang="ja-JP" altLang="en-US" sz="1400">
                <a:latin typeface="+mn-ea"/>
                <a:cs typeface="Heiti SC Light" charset="-122"/>
              </a:rPr>
              <a:t>网站更透明</a:t>
            </a:r>
            <a:endParaRPr lang="en-GB" altLang="zh-CN" sz="1400" b="1" dirty="0">
              <a:solidFill>
                <a:srgbClr val="FF0000"/>
              </a:solidFill>
              <a:latin typeface="+mn-ea"/>
              <a:cs typeface="Heiti SC Light" charset="-122"/>
            </a:endParaRPr>
          </a:p>
        </p:txBody>
      </p:sp>
      <p:sp>
        <p:nvSpPr>
          <p:cNvPr id="28" name="矩形 13">
            <a:extLst>
              <a:ext uri="{FF2B5EF4-FFF2-40B4-BE49-F238E27FC236}">
                <a16:creationId xmlns:a16="http://schemas.microsoft.com/office/drawing/2014/main" id="{53250639-CAE1-1241-B672-6869FCC33D57}"/>
              </a:ext>
            </a:extLst>
          </p:cNvPr>
          <p:cNvSpPr/>
          <p:nvPr/>
        </p:nvSpPr>
        <p:spPr>
          <a:xfrm>
            <a:off x="1788902" y="2175067"/>
            <a:ext cx="4207818" cy="954107"/>
          </a:xfrm>
          <a:prstGeom prst="rect">
            <a:avLst/>
          </a:prstGeom>
          <a:noFill/>
        </p:spPr>
        <p:txBody>
          <a:bodyPr wrap="square" rtlCol="0">
            <a:spAutoFit/>
          </a:bodyPr>
          <a:lstStyle/>
          <a:p>
            <a:pPr>
              <a:buClr>
                <a:srgbClr val="2D97C8"/>
              </a:buClr>
            </a:pPr>
            <a:r>
              <a:rPr lang="zh-CN" altLang="en-US" sz="1400" dirty="0">
                <a:latin typeface="+mn-ea"/>
              </a:rPr>
              <a:t>扎根湿地保护，让人与湿地都有丰盛的未来，为此：</a:t>
            </a:r>
          </a:p>
          <a:p>
            <a:pPr marL="285750" indent="-285750">
              <a:buClr>
                <a:srgbClr val="2D97C8"/>
              </a:buClr>
              <a:buFont typeface="Arial" panose="020B0604020202020204" pitchFamily="34" charset="0"/>
              <a:buChar char="•"/>
            </a:pPr>
            <a:r>
              <a:rPr lang="zh-CN" altLang="en-US" sz="1400" dirty="0">
                <a:latin typeface="+mn-ea"/>
              </a:rPr>
              <a:t>推动积极的湿地管理，提升湿地的生物多样性</a:t>
            </a:r>
          </a:p>
          <a:p>
            <a:pPr marL="285750" indent="-285750">
              <a:buClr>
                <a:srgbClr val="2D97C8"/>
              </a:buClr>
              <a:buFont typeface="Arial" panose="020B0604020202020204" pitchFamily="34" charset="0"/>
              <a:buChar char="•"/>
            </a:pPr>
            <a:r>
              <a:rPr lang="zh-CN" altLang="en-US" sz="1400" dirty="0">
                <a:latin typeface="+mn-ea"/>
              </a:rPr>
              <a:t>推动创建湿地教育中心，连接人与湿地</a:t>
            </a:r>
          </a:p>
          <a:p>
            <a:pPr marL="285750" indent="-285750">
              <a:buClr>
                <a:srgbClr val="2D97C8"/>
              </a:buClr>
              <a:buFont typeface="Arial" panose="020B0604020202020204" pitchFamily="34" charset="0"/>
              <a:buChar char="•"/>
            </a:pPr>
            <a:r>
              <a:rPr lang="zh-CN" altLang="en-US" sz="1400" dirty="0">
                <a:latin typeface="+mn-ea"/>
              </a:rPr>
              <a:t>推动更多保护空缺地成为保护地</a:t>
            </a:r>
            <a:endParaRPr lang="ca-ES" sz="1400" dirty="0">
              <a:latin typeface="+mn-ea"/>
            </a:endParaRPr>
          </a:p>
        </p:txBody>
      </p:sp>
      <p:sp>
        <p:nvSpPr>
          <p:cNvPr id="29" name="文本框 4">
            <a:extLst>
              <a:ext uri="{FF2B5EF4-FFF2-40B4-BE49-F238E27FC236}">
                <a16:creationId xmlns:a16="http://schemas.microsoft.com/office/drawing/2014/main" id="{FD165A36-6844-FA44-9617-46CA2F008509}"/>
              </a:ext>
            </a:extLst>
          </p:cNvPr>
          <p:cNvSpPr txBox="1"/>
          <p:nvPr/>
        </p:nvSpPr>
        <p:spPr>
          <a:xfrm>
            <a:off x="7644245" y="1642580"/>
            <a:ext cx="3887257" cy="523220"/>
          </a:xfrm>
          <a:prstGeom prst="rect">
            <a:avLst/>
          </a:prstGeom>
          <a:noFill/>
        </p:spPr>
        <p:txBody>
          <a:bodyPr wrap="square" rtlCol="0">
            <a:spAutoFit/>
          </a:bodyPr>
          <a:lstStyle/>
          <a:p>
            <a:pPr>
              <a:buClr>
                <a:srgbClr val="2D97C8"/>
              </a:buClr>
            </a:pPr>
            <a:r>
              <a:rPr lang="zh-CN" altLang="en-US" sz="1400" dirty="0">
                <a:latin typeface="+mn-ea"/>
                <a:cs typeface="Heiti SC Light" charset="-122"/>
              </a:rPr>
              <a:t>所有渠道的主色调均为绿色，视觉效果统一，</a:t>
            </a:r>
            <a:r>
              <a:rPr lang="ja-JP" altLang="en-US" sz="1400">
                <a:latin typeface="+mn-ea"/>
                <a:cs typeface="Heiti SC Light" charset="-122"/>
              </a:rPr>
              <a:t>令人印象深刻</a:t>
            </a:r>
            <a:endParaRPr lang="ca-ES" sz="1400" dirty="0">
              <a:latin typeface="+mn-ea"/>
              <a:cs typeface="Heiti SC Light" charset="-122"/>
            </a:endParaRPr>
          </a:p>
        </p:txBody>
      </p:sp>
      <p:sp>
        <p:nvSpPr>
          <p:cNvPr id="31" name="矩形 17">
            <a:extLst>
              <a:ext uri="{FF2B5EF4-FFF2-40B4-BE49-F238E27FC236}">
                <a16:creationId xmlns:a16="http://schemas.microsoft.com/office/drawing/2014/main" id="{C254D0C8-83C0-794F-BE06-8C8EF64CF54F}"/>
              </a:ext>
            </a:extLst>
          </p:cNvPr>
          <p:cNvSpPr/>
          <p:nvPr/>
        </p:nvSpPr>
        <p:spPr>
          <a:xfrm>
            <a:off x="715264" y="4180909"/>
            <a:ext cx="3954929" cy="1384995"/>
          </a:xfrm>
          <a:prstGeom prst="rect">
            <a:avLst/>
          </a:prstGeom>
          <a:noFill/>
        </p:spPr>
        <p:txBody>
          <a:bodyPr wrap="none" rtlCol="0">
            <a:spAutoFit/>
          </a:bodyPr>
          <a:lstStyle/>
          <a:p>
            <a:pPr>
              <a:buClr>
                <a:srgbClr val="2D97C8"/>
              </a:buClr>
            </a:pPr>
            <a:r>
              <a:rPr lang="zh-CN" altLang="en-US" sz="1400" dirty="0">
                <a:latin typeface="+mn-ea"/>
                <a:cs typeface="Heiti SC Light" charset="-122"/>
              </a:rPr>
              <a:t>致力于以红树林为代表的滨海湿地的</a:t>
            </a:r>
            <a:r>
              <a:rPr lang="zh-CN" altLang="en-US" sz="1400" b="1" dirty="0">
                <a:latin typeface="+mn-ea"/>
                <a:cs typeface="Heiti SC Light" charset="-122"/>
              </a:rPr>
              <a:t>保护</a:t>
            </a:r>
            <a:r>
              <a:rPr lang="zh-CN" altLang="en-US" sz="1400" dirty="0">
                <a:latin typeface="+mn-ea"/>
                <a:cs typeface="Heiti SC Light" charset="-122"/>
              </a:rPr>
              <a:t>和</a:t>
            </a:r>
            <a:r>
              <a:rPr lang="zh-CN" altLang="en-US" sz="1400" b="1" dirty="0">
                <a:latin typeface="+mn-ea"/>
                <a:cs typeface="Heiti SC Light" charset="-122"/>
              </a:rPr>
              <a:t>教育</a:t>
            </a:r>
            <a:endParaRPr lang="ca-ES" altLang="zh-CN" sz="1400" b="1" dirty="0">
              <a:latin typeface="+mn-ea"/>
              <a:cs typeface="Heiti SC Light" charset="-122"/>
            </a:endParaRPr>
          </a:p>
          <a:p>
            <a:pPr>
              <a:buClr>
                <a:srgbClr val="2D97C8"/>
              </a:buClr>
            </a:pPr>
            <a:endParaRPr lang="en-US" altLang="zh-CN" sz="1400" dirty="0">
              <a:latin typeface="+mn-ea"/>
            </a:endParaRPr>
          </a:p>
          <a:p>
            <a:pPr marL="342900" indent="-342900">
              <a:buClr>
                <a:srgbClr val="2D97C8"/>
              </a:buClr>
              <a:buFont typeface="Arial" panose="020B0604020202020204" pitchFamily="34" charset="0"/>
              <a:buChar char="•"/>
            </a:pPr>
            <a:r>
              <a:rPr lang="zh-CN" altLang="en-US" sz="1400" dirty="0">
                <a:latin typeface="+mn-ea"/>
              </a:rPr>
              <a:t>滨海湿地保育</a:t>
            </a:r>
            <a:endParaRPr lang="en-US" altLang="zh-CN" sz="1400" dirty="0">
              <a:latin typeface="+mn-ea"/>
            </a:endParaRPr>
          </a:p>
          <a:p>
            <a:pPr marL="342900" indent="-342900">
              <a:buClr>
                <a:srgbClr val="2D97C8"/>
              </a:buClr>
              <a:buFont typeface="Arial" panose="020B0604020202020204" pitchFamily="34" charset="0"/>
              <a:buChar char="•"/>
            </a:pPr>
            <a:r>
              <a:rPr lang="zh-CN" altLang="en-US" sz="1400" dirty="0">
                <a:latin typeface="+mn-ea"/>
              </a:rPr>
              <a:t>公众环境教育</a:t>
            </a:r>
            <a:endParaRPr lang="en-US" altLang="zh-CN" sz="1400" dirty="0">
              <a:latin typeface="+mn-ea"/>
            </a:endParaRPr>
          </a:p>
          <a:p>
            <a:pPr marL="342900" indent="-342900">
              <a:buClr>
                <a:srgbClr val="2D97C8"/>
              </a:buClr>
              <a:buFont typeface="Arial" panose="020B0604020202020204" pitchFamily="34" charset="0"/>
              <a:buChar char="•"/>
            </a:pPr>
            <a:r>
              <a:rPr lang="zh-CN" altLang="en-US" sz="1400" dirty="0">
                <a:latin typeface="+mn-ea"/>
              </a:rPr>
              <a:t>行业支持</a:t>
            </a:r>
            <a:endParaRPr lang="en-US" altLang="zh-CN" sz="1400" dirty="0">
              <a:latin typeface="+mn-ea"/>
            </a:endParaRPr>
          </a:p>
          <a:p>
            <a:pPr marL="342900" indent="-342900">
              <a:buClr>
                <a:srgbClr val="2D97C8"/>
              </a:buClr>
              <a:buFont typeface="Arial" panose="020B0604020202020204" pitchFamily="34" charset="0"/>
              <a:buChar char="•"/>
            </a:pPr>
            <a:r>
              <a:rPr lang="zh-CN" altLang="en-US" sz="1400" dirty="0">
                <a:latin typeface="+mn-ea"/>
              </a:rPr>
              <a:t>科学研究</a:t>
            </a:r>
            <a:endParaRPr lang="ca-ES" sz="1400" dirty="0">
              <a:latin typeface="+mn-ea"/>
            </a:endParaRPr>
          </a:p>
        </p:txBody>
      </p:sp>
      <p:sp>
        <p:nvSpPr>
          <p:cNvPr id="5" name="文本框 4">
            <a:extLst>
              <a:ext uri="{FF2B5EF4-FFF2-40B4-BE49-F238E27FC236}">
                <a16:creationId xmlns:a16="http://schemas.microsoft.com/office/drawing/2014/main" id="{723AABAC-98F5-4703-902B-6AB00F657645}"/>
              </a:ext>
            </a:extLst>
          </p:cNvPr>
          <p:cNvSpPr txBox="1"/>
          <p:nvPr/>
        </p:nvSpPr>
        <p:spPr>
          <a:xfrm>
            <a:off x="551751" y="1150981"/>
            <a:ext cx="1338828" cy="369332"/>
          </a:xfrm>
          <a:prstGeom prst="rect">
            <a:avLst/>
          </a:prstGeom>
          <a:noFill/>
        </p:spPr>
        <p:txBody>
          <a:bodyPr wrap="none" rtlCol="0">
            <a:spAutoFit/>
          </a:bodyPr>
          <a:lstStyle/>
          <a:p>
            <a:pPr>
              <a:buClr>
                <a:srgbClr val="2D97C8"/>
              </a:buClr>
            </a:pPr>
            <a:r>
              <a:rPr lang="zh-CN" altLang="en-US" b="1" dirty="0">
                <a:solidFill>
                  <a:srgbClr val="2898D8"/>
                </a:solidFill>
                <a:latin typeface="+mn-ea"/>
                <a:cs typeface="Heiti SC Light" charset="-122"/>
              </a:rPr>
              <a:t>使命、愿景</a:t>
            </a:r>
            <a:endParaRPr lang="ca-ES" b="1" dirty="0">
              <a:solidFill>
                <a:srgbClr val="2898D8"/>
              </a:solidFill>
              <a:latin typeface="+mn-ea"/>
              <a:cs typeface="Heiti SC Light" charset="-122"/>
            </a:endParaRPr>
          </a:p>
        </p:txBody>
      </p:sp>
      <p:sp>
        <p:nvSpPr>
          <p:cNvPr id="27" name="文本框 26">
            <a:extLst>
              <a:ext uri="{FF2B5EF4-FFF2-40B4-BE49-F238E27FC236}">
                <a16:creationId xmlns:a16="http://schemas.microsoft.com/office/drawing/2014/main" id="{1405BEAD-5B32-4CD4-821F-B0EAC7DE34B1}"/>
              </a:ext>
            </a:extLst>
          </p:cNvPr>
          <p:cNvSpPr txBox="1"/>
          <p:nvPr/>
        </p:nvSpPr>
        <p:spPr>
          <a:xfrm>
            <a:off x="10561222" y="1150981"/>
            <a:ext cx="1107996" cy="369332"/>
          </a:xfrm>
          <a:prstGeom prst="rect">
            <a:avLst/>
          </a:prstGeom>
          <a:noFill/>
        </p:spPr>
        <p:txBody>
          <a:bodyPr wrap="none" rtlCol="0">
            <a:spAutoFit/>
          </a:bodyPr>
          <a:lstStyle/>
          <a:p>
            <a:pPr>
              <a:buClr>
                <a:srgbClr val="2D97C8"/>
              </a:buClr>
            </a:pPr>
            <a:r>
              <a:rPr lang="zh-CN" altLang="en-US" b="1" dirty="0">
                <a:solidFill>
                  <a:srgbClr val="2898D8"/>
                </a:solidFill>
                <a:latin typeface="+mn-ea"/>
                <a:cs typeface="Heiti SC Light" charset="-122"/>
              </a:rPr>
              <a:t>品牌形象</a:t>
            </a:r>
            <a:endParaRPr lang="ca-ES" b="1" dirty="0">
              <a:solidFill>
                <a:srgbClr val="2898D8"/>
              </a:solidFill>
              <a:latin typeface="+mn-ea"/>
              <a:cs typeface="Heiti SC Light" charset="-122"/>
            </a:endParaRPr>
          </a:p>
        </p:txBody>
      </p:sp>
      <p:sp>
        <p:nvSpPr>
          <p:cNvPr id="33" name="文本框 32">
            <a:extLst>
              <a:ext uri="{FF2B5EF4-FFF2-40B4-BE49-F238E27FC236}">
                <a16:creationId xmlns:a16="http://schemas.microsoft.com/office/drawing/2014/main" id="{A9249239-253C-4BB9-9A00-EA231E1E3EF6}"/>
              </a:ext>
            </a:extLst>
          </p:cNvPr>
          <p:cNvSpPr txBox="1"/>
          <p:nvPr/>
        </p:nvSpPr>
        <p:spPr>
          <a:xfrm>
            <a:off x="551751" y="5653323"/>
            <a:ext cx="1107996" cy="369332"/>
          </a:xfrm>
          <a:prstGeom prst="rect">
            <a:avLst/>
          </a:prstGeom>
          <a:noFill/>
        </p:spPr>
        <p:txBody>
          <a:bodyPr wrap="none" rtlCol="0">
            <a:spAutoFit/>
          </a:bodyPr>
          <a:lstStyle/>
          <a:p>
            <a:pPr>
              <a:buClr>
                <a:srgbClr val="2D97C8"/>
              </a:buClr>
            </a:pPr>
            <a:r>
              <a:rPr lang="zh-CN" altLang="en-US" b="1" dirty="0">
                <a:solidFill>
                  <a:srgbClr val="2898D8"/>
                </a:solidFill>
                <a:latin typeface="+mn-ea"/>
                <a:cs typeface="Heiti SC Light" charset="-122"/>
              </a:rPr>
              <a:t>机构项目</a:t>
            </a:r>
            <a:endParaRPr lang="ca-ES" b="1" dirty="0">
              <a:solidFill>
                <a:srgbClr val="2898D8"/>
              </a:solidFill>
              <a:latin typeface="+mn-ea"/>
              <a:cs typeface="Heiti SC Light" charset="-122"/>
            </a:endParaRPr>
          </a:p>
        </p:txBody>
      </p:sp>
      <p:sp>
        <p:nvSpPr>
          <p:cNvPr id="34" name="文本框 33">
            <a:extLst>
              <a:ext uri="{FF2B5EF4-FFF2-40B4-BE49-F238E27FC236}">
                <a16:creationId xmlns:a16="http://schemas.microsoft.com/office/drawing/2014/main" id="{7A8DC614-4B8A-4B02-87C6-D566E892D109}"/>
              </a:ext>
            </a:extLst>
          </p:cNvPr>
          <p:cNvSpPr txBox="1"/>
          <p:nvPr/>
        </p:nvSpPr>
        <p:spPr>
          <a:xfrm>
            <a:off x="10425192" y="5653323"/>
            <a:ext cx="1107996" cy="369332"/>
          </a:xfrm>
          <a:prstGeom prst="rect">
            <a:avLst/>
          </a:prstGeom>
          <a:noFill/>
        </p:spPr>
        <p:txBody>
          <a:bodyPr wrap="none" rtlCol="0">
            <a:spAutoFit/>
          </a:bodyPr>
          <a:lstStyle/>
          <a:p>
            <a:pPr>
              <a:buClr>
                <a:srgbClr val="2D97C8"/>
              </a:buClr>
            </a:pPr>
            <a:r>
              <a:rPr lang="zh-CN" altLang="en-US" b="1" dirty="0">
                <a:solidFill>
                  <a:srgbClr val="2898D8"/>
                </a:solidFill>
                <a:latin typeface="+mn-ea"/>
                <a:cs typeface="Heiti SC Light" charset="-122"/>
              </a:rPr>
              <a:t>品牌传播</a:t>
            </a:r>
            <a:endParaRPr lang="ca-ES" b="1" dirty="0">
              <a:solidFill>
                <a:srgbClr val="2898D8"/>
              </a:solidFill>
              <a:latin typeface="+mn-ea"/>
              <a:cs typeface="Heiti SC Light" charset="-122"/>
            </a:endParaRPr>
          </a:p>
        </p:txBody>
      </p:sp>
      <p:grpSp>
        <p:nvGrpSpPr>
          <p:cNvPr id="16" name="组合 15">
            <a:extLst>
              <a:ext uri="{FF2B5EF4-FFF2-40B4-BE49-F238E27FC236}">
                <a16:creationId xmlns:a16="http://schemas.microsoft.com/office/drawing/2014/main" id="{2C45A31C-0E3A-4661-BDCB-C96E8D41E326}"/>
              </a:ext>
            </a:extLst>
          </p:cNvPr>
          <p:cNvGrpSpPr/>
          <p:nvPr/>
        </p:nvGrpSpPr>
        <p:grpSpPr>
          <a:xfrm>
            <a:off x="981467" y="1331541"/>
            <a:ext cx="10298053" cy="4595174"/>
            <a:chOff x="981467" y="1331541"/>
            <a:chExt cx="10298053" cy="4595174"/>
          </a:xfrm>
        </p:grpSpPr>
        <p:cxnSp>
          <p:nvCxnSpPr>
            <p:cNvPr id="23" name="Straight Connector 22">
              <a:extLst>
                <a:ext uri="{FF2B5EF4-FFF2-40B4-BE49-F238E27FC236}">
                  <a16:creationId xmlns:a16="http://schemas.microsoft.com/office/drawing/2014/main" id="{A6B88332-0451-AE46-91A4-01C181C470A6}"/>
                </a:ext>
              </a:extLst>
            </p:cNvPr>
            <p:cNvCxnSpPr>
              <a:cxnSpLocks/>
            </p:cNvCxnSpPr>
            <p:nvPr/>
          </p:nvCxnSpPr>
          <p:spPr>
            <a:xfrm flipH="1">
              <a:off x="7811545" y="3629128"/>
              <a:ext cx="346797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542DFA-C3FB-5143-92F8-26616457C5B6}"/>
                </a:ext>
              </a:extLst>
            </p:cNvPr>
            <p:cNvCxnSpPr>
              <a:cxnSpLocks/>
            </p:cNvCxnSpPr>
            <p:nvPr/>
          </p:nvCxnSpPr>
          <p:spPr>
            <a:xfrm>
              <a:off x="6130493" y="1331541"/>
              <a:ext cx="0" cy="14887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矩形: 圆角 7">
              <a:extLst>
                <a:ext uri="{FF2B5EF4-FFF2-40B4-BE49-F238E27FC236}">
                  <a16:creationId xmlns:a16="http://schemas.microsoft.com/office/drawing/2014/main" id="{1B9BDE33-ABCA-4F77-8C2F-57C0225EBD5D}"/>
                </a:ext>
              </a:extLst>
            </p:cNvPr>
            <p:cNvSpPr/>
            <p:nvPr/>
          </p:nvSpPr>
          <p:spPr>
            <a:xfrm>
              <a:off x="4704316" y="3052606"/>
              <a:ext cx="2852355" cy="11530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Big</a:t>
              </a:r>
              <a:r>
                <a:rPr lang="ca-ES" altLang="zh-CN" b="1" dirty="0">
                  <a:solidFill>
                    <a:schemeClr val="bg1"/>
                  </a:solidFill>
                </a:rPr>
                <a:t> idea</a:t>
              </a:r>
            </a:p>
            <a:p>
              <a:pPr algn="ctr"/>
              <a:endParaRPr lang="ca-ES" altLang="zh-CN" sz="1600" dirty="0">
                <a:solidFill>
                  <a:schemeClr val="bg1"/>
                </a:solidFill>
              </a:endParaRPr>
            </a:p>
            <a:p>
              <a:pPr algn="ctr"/>
              <a:r>
                <a:rPr lang="ja-JP" altLang="en-US" sz="1400" b="1">
                  <a:solidFill>
                    <a:schemeClr val="bg1"/>
                  </a:solidFill>
                  <a:latin typeface="+mn-ea"/>
                  <a:cs typeface="Heiti SC Light" charset="-122"/>
                </a:rPr>
                <a:t>为后代守护滨海湿地</a:t>
              </a:r>
              <a:endParaRPr lang="en-US" altLang="zh-CN" sz="1400" b="1" dirty="0">
                <a:solidFill>
                  <a:schemeClr val="bg1"/>
                </a:solidFill>
                <a:latin typeface="+mn-ea"/>
                <a:cs typeface="Heiti SC Light" charset="-122"/>
              </a:endParaRPr>
            </a:p>
          </p:txBody>
        </p:sp>
        <p:cxnSp>
          <p:nvCxnSpPr>
            <p:cNvPr id="35" name="Straight Connector 22">
              <a:extLst>
                <a:ext uri="{FF2B5EF4-FFF2-40B4-BE49-F238E27FC236}">
                  <a16:creationId xmlns:a16="http://schemas.microsoft.com/office/drawing/2014/main" id="{6464FF28-ACCD-40F2-85C9-D01902BE6DCB}"/>
                </a:ext>
              </a:extLst>
            </p:cNvPr>
            <p:cNvCxnSpPr>
              <a:cxnSpLocks/>
            </p:cNvCxnSpPr>
            <p:nvPr/>
          </p:nvCxnSpPr>
          <p:spPr>
            <a:xfrm flipH="1">
              <a:off x="981467" y="3629128"/>
              <a:ext cx="346797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Connector 23">
              <a:extLst>
                <a:ext uri="{FF2B5EF4-FFF2-40B4-BE49-F238E27FC236}">
                  <a16:creationId xmlns:a16="http://schemas.microsoft.com/office/drawing/2014/main" id="{4C160E02-5022-4E75-BC91-A3B4C7C49F76}"/>
                </a:ext>
              </a:extLst>
            </p:cNvPr>
            <p:cNvCxnSpPr>
              <a:cxnSpLocks/>
            </p:cNvCxnSpPr>
            <p:nvPr/>
          </p:nvCxnSpPr>
          <p:spPr>
            <a:xfrm>
              <a:off x="6130493" y="4437962"/>
              <a:ext cx="0" cy="1488753"/>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7" name="文本框 36">
            <a:extLst>
              <a:ext uri="{FF2B5EF4-FFF2-40B4-BE49-F238E27FC236}">
                <a16:creationId xmlns:a16="http://schemas.microsoft.com/office/drawing/2014/main" id="{D50FA398-5973-4E86-85D8-DCAADAC966EE}"/>
              </a:ext>
            </a:extLst>
          </p:cNvPr>
          <p:cNvSpPr txBox="1"/>
          <p:nvPr/>
        </p:nvSpPr>
        <p:spPr>
          <a:xfrm>
            <a:off x="6396916" y="5445135"/>
            <a:ext cx="4028276" cy="738664"/>
          </a:xfrm>
          <a:prstGeom prst="rect">
            <a:avLst/>
          </a:prstGeom>
          <a:noFill/>
        </p:spPr>
        <p:txBody>
          <a:bodyPr wrap="square" rtlCol="0">
            <a:spAutoFit/>
          </a:bodyPr>
          <a:lstStyle/>
          <a:p>
            <a:pPr>
              <a:buClr>
                <a:srgbClr val="2D97C8"/>
              </a:buClr>
            </a:pPr>
            <a:r>
              <a:rPr lang="zh-CN" altLang="en-US" sz="1400" b="1" dirty="0">
                <a:latin typeface="+mn-ea"/>
                <a:cs typeface="Heiti SC Light" charset="-122"/>
              </a:rPr>
              <a:t>特点：</a:t>
            </a:r>
            <a:r>
              <a:rPr lang="ja-JP" altLang="en-US" sz="1400" dirty="0">
                <a:latin typeface="+mn-ea"/>
                <a:cs typeface="Heiti SC Light" charset="-122"/>
              </a:rPr>
              <a:t>创意活动和亲切的公众号语言吸引受众</a:t>
            </a:r>
            <a:r>
              <a:rPr lang="zh-CN" altLang="en-US" sz="1400" dirty="0">
                <a:latin typeface="+mn-ea"/>
                <a:cs typeface="Heiti SC Light" charset="-122"/>
              </a:rPr>
              <a:t>；</a:t>
            </a:r>
            <a:r>
              <a:rPr lang="ja-JP" altLang="en-US" sz="1400" dirty="0">
                <a:latin typeface="+mn-ea"/>
                <a:cs typeface="Heiti SC Light" charset="-122"/>
              </a:rPr>
              <a:t>同一的品牌形象深刻受众印象</a:t>
            </a:r>
            <a:r>
              <a:rPr lang="zh-CN" altLang="en-US" sz="1400" dirty="0">
                <a:latin typeface="+mn-ea"/>
                <a:cs typeface="Heiti SC Light" charset="-122"/>
              </a:rPr>
              <a:t>；</a:t>
            </a:r>
            <a:r>
              <a:rPr lang="ja-JP" altLang="en-US" sz="1400" dirty="0">
                <a:latin typeface="+mn-ea"/>
                <a:cs typeface="Heiti SC Light" charset="-122"/>
              </a:rPr>
              <a:t>互动留言板和官网重视透明度留住受众</a:t>
            </a:r>
            <a:endParaRPr lang="en-GB" altLang="zh-CN" sz="1400" dirty="0">
              <a:latin typeface="+mn-ea"/>
              <a:cs typeface="Heiti SC Light" charset="-122"/>
            </a:endParaRPr>
          </a:p>
        </p:txBody>
      </p:sp>
      <p:sp>
        <p:nvSpPr>
          <p:cNvPr id="17" name="矩形: 圆角 16">
            <a:extLst>
              <a:ext uri="{FF2B5EF4-FFF2-40B4-BE49-F238E27FC236}">
                <a16:creationId xmlns:a16="http://schemas.microsoft.com/office/drawing/2014/main" id="{6F8B9153-E0CC-4E3D-8DC5-57153A27B4AB}"/>
              </a:ext>
            </a:extLst>
          </p:cNvPr>
          <p:cNvSpPr/>
          <p:nvPr/>
        </p:nvSpPr>
        <p:spPr>
          <a:xfrm>
            <a:off x="654650" y="1633799"/>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愿景</a:t>
            </a:r>
            <a:endParaRPr lang="ca-ES" sz="1400" b="1" dirty="0">
              <a:solidFill>
                <a:srgbClr val="2898D8"/>
              </a:solidFill>
            </a:endParaRPr>
          </a:p>
        </p:txBody>
      </p:sp>
      <p:sp>
        <p:nvSpPr>
          <p:cNvPr id="38" name="矩形: 圆角 37">
            <a:extLst>
              <a:ext uri="{FF2B5EF4-FFF2-40B4-BE49-F238E27FC236}">
                <a16:creationId xmlns:a16="http://schemas.microsoft.com/office/drawing/2014/main" id="{23B95222-3972-4B2E-A454-3AFDDC88BC76}"/>
              </a:ext>
            </a:extLst>
          </p:cNvPr>
          <p:cNvSpPr/>
          <p:nvPr/>
        </p:nvSpPr>
        <p:spPr>
          <a:xfrm>
            <a:off x="654650" y="2167009"/>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使命</a:t>
            </a:r>
            <a:endParaRPr lang="ca-ES" sz="1400" b="1" dirty="0">
              <a:solidFill>
                <a:srgbClr val="2898D8"/>
              </a:solidFill>
            </a:endParaRPr>
          </a:p>
        </p:txBody>
      </p:sp>
      <p:sp>
        <p:nvSpPr>
          <p:cNvPr id="39" name="矩形 13">
            <a:extLst>
              <a:ext uri="{FF2B5EF4-FFF2-40B4-BE49-F238E27FC236}">
                <a16:creationId xmlns:a16="http://schemas.microsoft.com/office/drawing/2014/main" id="{2A7912C4-6441-4BA6-88B3-E6BB114D8602}"/>
              </a:ext>
            </a:extLst>
          </p:cNvPr>
          <p:cNvSpPr/>
          <p:nvPr/>
        </p:nvSpPr>
        <p:spPr>
          <a:xfrm>
            <a:off x="1808254" y="1674092"/>
            <a:ext cx="1882719" cy="307777"/>
          </a:xfrm>
          <a:prstGeom prst="rect">
            <a:avLst/>
          </a:prstGeom>
          <a:noFill/>
        </p:spPr>
        <p:txBody>
          <a:bodyPr wrap="square" rtlCol="0">
            <a:spAutoFit/>
          </a:bodyPr>
          <a:lstStyle/>
          <a:p>
            <a:pPr>
              <a:buClr>
                <a:srgbClr val="2D97C8"/>
              </a:buClr>
            </a:pPr>
            <a:r>
              <a:rPr lang="zh-CN" altLang="en-US" sz="1400" dirty="0">
                <a:latin typeface="+mn-ea"/>
              </a:rPr>
              <a:t>人与湿地，生生不息</a:t>
            </a:r>
          </a:p>
        </p:txBody>
      </p:sp>
      <p:sp>
        <p:nvSpPr>
          <p:cNvPr id="40" name="矩形: 圆角 39">
            <a:extLst>
              <a:ext uri="{FF2B5EF4-FFF2-40B4-BE49-F238E27FC236}">
                <a16:creationId xmlns:a16="http://schemas.microsoft.com/office/drawing/2014/main" id="{0900CDE9-550C-4F05-B4E1-5A995389DF53}"/>
              </a:ext>
            </a:extLst>
          </p:cNvPr>
          <p:cNvSpPr/>
          <p:nvPr/>
        </p:nvSpPr>
        <p:spPr>
          <a:xfrm>
            <a:off x="6473032" y="1633799"/>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绿色</a:t>
            </a:r>
            <a:endParaRPr lang="ca-ES" sz="1400" b="1" dirty="0">
              <a:solidFill>
                <a:srgbClr val="2898D8"/>
              </a:solidFill>
            </a:endParaRPr>
          </a:p>
        </p:txBody>
      </p:sp>
      <p:sp>
        <p:nvSpPr>
          <p:cNvPr id="41" name="矩形: 圆角 40">
            <a:extLst>
              <a:ext uri="{FF2B5EF4-FFF2-40B4-BE49-F238E27FC236}">
                <a16:creationId xmlns:a16="http://schemas.microsoft.com/office/drawing/2014/main" id="{64360719-3406-486F-B08C-9C4C179E22B9}"/>
              </a:ext>
            </a:extLst>
          </p:cNvPr>
          <p:cNvSpPr/>
          <p:nvPr/>
        </p:nvSpPr>
        <p:spPr>
          <a:xfrm>
            <a:off x="6473032" y="2085070"/>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亲切</a:t>
            </a:r>
            <a:endParaRPr lang="ca-ES" sz="1400" b="1" dirty="0">
              <a:solidFill>
                <a:srgbClr val="2898D8"/>
              </a:solidFill>
            </a:endParaRPr>
          </a:p>
        </p:txBody>
      </p:sp>
      <p:sp>
        <p:nvSpPr>
          <p:cNvPr id="42" name="矩形: 圆角 41">
            <a:extLst>
              <a:ext uri="{FF2B5EF4-FFF2-40B4-BE49-F238E27FC236}">
                <a16:creationId xmlns:a16="http://schemas.microsoft.com/office/drawing/2014/main" id="{D6743077-5E16-42CA-80E4-FF84790D5327}"/>
              </a:ext>
            </a:extLst>
          </p:cNvPr>
          <p:cNvSpPr/>
          <p:nvPr/>
        </p:nvSpPr>
        <p:spPr>
          <a:xfrm>
            <a:off x="6473032" y="2536341"/>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透明</a:t>
            </a:r>
            <a:endParaRPr lang="ca-ES" sz="1400" b="1" dirty="0">
              <a:solidFill>
                <a:srgbClr val="2898D8"/>
              </a:solidFill>
            </a:endParaRPr>
          </a:p>
        </p:txBody>
      </p:sp>
      <p:sp>
        <p:nvSpPr>
          <p:cNvPr id="43" name="文本框 4">
            <a:extLst>
              <a:ext uri="{FF2B5EF4-FFF2-40B4-BE49-F238E27FC236}">
                <a16:creationId xmlns:a16="http://schemas.microsoft.com/office/drawing/2014/main" id="{525F1ED9-95E7-4575-A776-D0833F7825B2}"/>
              </a:ext>
            </a:extLst>
          </p:cNvPr>
          <p:cNvSpPr txBox="1"/>
          <p:nvPr/>
        </p:nvSpPr>
        <p:spPr>
          <a:xfrm>
            <a:off x="7644245" y="2469304"/>
            <a:ext cx="3635275" cy="523220"/>
          </a:xfrm>
          <a:prstGeom prst="rect">
            <a:avLst/>
          </a:prstGeom>
          <a:noFill/>
        </p:spPr>
        <p:txBody>
          <a:bodyPr wrap="square" rtlCol="0">
            <a:spAutoFit/>
          </a:bodyPr>
          <a:lstStyle/>
          <a:p>
            <a:pPr>
              <a:buClr>
                <a:srgbClr val="2D97C8"/>
              </a:buClr>
            </a:pPr>
            <a:r>
              <a:rPr lang="ja-JP" altLang="en-US" sz="1400" dirty="0">
                <a:latin typeface="+mn-ea"/>
                <a:cs typeface="Heiti SC Light" charset="-122"/>
              </a:rPr>
              <a:t>官网</a:t>
            </a:r>
            <a:r>
              <a:rPr lang="ja-JP" altLang="en-US" sz="1400">
                <a:latin typeface="+mn-ea"/>
                <a:cs typeface="Heiti SC Light" charset="-122"/>
              </a:rPr>
              <a:t>信息披露非常完整和公开</a:t>
            </a:r>
            <a:r>
              <a:rPr lang="zh-CN" altLang="en-US" sz="1400" dirty="0">
                <a:latin typeface="+mn-ea"/>
                <a:cs typeface="Heiti SC Light" charset="-122"/>
              </a:rPr>
              <a:t>，</a:t>
            </a:r>
            <a:r>
              <a:rPr lang="ja-JP" altLang="en-US" sz="1400">
                <a:latin typeface="+mn-ea"/>
                <a:cs typeface="Heiti SC Light" charset="-122"/>
              </a:rPr>
              <a:t>用户捐赠用途十分详细</a:t>
            </a:r>
            <a:endParaRPr lang="ca-ES" sz="1400" dirty="0">
              <a:latin typeface="+mn-ea"/>
              <a:cs typeface="Heiti SC Light" charset="-122"/>
            </a:endParaRPr>
          </a:p>
        </p:txBody>
      </p:sp>
      <p:sp>
        <p:nvSpPr>
          <p:cNvPr id="44" name="文本框 4">
            <a:extLst>
              <a:ext uri="{FF2B5EF4-FFF2-40B4-BE49-F238E27FC236}">
                <a16:creationId xmlns:a16="http://schemas.microsoft.com/office/drawing/2014/main" id="{306D3D4F-3CC0-4CDE-AEC0-128DEDFCF8C0}"/>
              </a:ext>
            </a:extLst>
          </p:cNvPr>
          <p:cNvSpPr txBox="1"/>
          <p:nvPr/>
        </p:nvSpPr>
        <p:spPr>
          <a:xfrm>
            <a:off x="7644245" y="2133358"/>
            <a:ext cx="3501499" cy="307777"/>
          </a:xfrm>
          <a:prstGeom prst="rect">
            <a:avLst/>
          </a:prstGeom>
          <a:noFill/>
        </p:spPr>
        <p:txBody>
          <a:bodyPr wrap="square" rtlCol="0">
            <a:spAutoFit/>
          </a:bodyPr>
          <a:lstStyle/>
          <a:p>
            <a:pPr>
              <a:buClr>
                <a:srgbClr val="2D97C8"/>
              </a:buClr>
            </a:pPr>
            <a:r>
              <a:rPr lang="zh-CN" altLang="en-US" sz="1400" dirty="0">
                <a:latin typeface="+mn-ea"/>
                <a:cs typeface="Heiti SC Light" charset="-122"/>
              </a:rPr>
              <a:t>公众号</a:t>
            </a:r>
            <a:r>
              <a:rPr lang="ja-JP" altLang="en-US" sz="1400">
                <a:latin typeface="+mn-ea"/>
                <a:cs typeface="Heiti SC Light" charset="-122"/>
              </a:rPr>
              <a:t>用语亲切</a:t>
            </a:r>
            <a:r>
              <a:rPr lang="zh-CN" altLang="en-US" sz="1400" dirty="0">
                <a:latin typeface="+mn-ea"/>
                <a:cs typeface="Heiti SC Light" charset="-122"/>
              </a:rPr>
              <a:t>，</a:t>
            </a:r>
            <a:r>
              <a:rPr lang="ja-JP" altLang="en-US" sz="1400">
                <a:latin typeface="+mn-ea"/>
                <a:cs typeface="Heiti SC Light" charset="-122"/>
              </a:rPr>
              <a:t>容易拉近与读者的距离</a:t>
            </a:r>
            <a:endParaRPr lang="ca-ES" sz="1400" dirty="0">
              <a:latin typeface="+mn-ea"/>
              <a:cs typeface="Heiti SC Light" charset="-122"/>
            </a:endParaRPr>
          </a:p>
        </p:txBody>
      </p:sp>
    </p:spTree>
    <p:extLst>
      <p:ext uri="{BB962C8B-B14F-4D97-AF65-F5344CB8AC3E}">
        <p14:creationId xmlns:p14="http://schemas.microsoft.com/office/powerpoint/2010/main" val="1340523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ja-JP" altLang="en-US" dirty="0"/>
              <a:t>红树林</a:t>
            </a:r>
            <a:r>
              <a:rPr lang="zh-CN" altLang="en-US" dirty="0"/>
              <a:t>优势分析：</a:t>
            </a:r>
            <a:r>
              <a:rPr lang="ja-JP" altLang="en-US" dirty="0"/>
              <a:t>品牌形象统一</a:t>
            </a:r>
            <a:endParaRPr lang="zh-CN" altLang="en-US" dirty="0"/>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36</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17" name="Rectangle 16">
            <a:extLst>
              <a:ext uri="{FF2B5EF4-FFF2-40B4-BE49-F238E27FC236}">
                <a16:creationId xmlns:a16="http://schemas.microsoft.com/office/drawing/2014/main" id="{98C64858-048D-E04F-BAFC-190CAE383F53}"/>
              </a:ext>
            </a:extLst>
          </p:cNvPr>
          <p:cNvSpPr/>
          <p:nvPr/>
        </p:nvSpPr>
        <p:spPr>
          <a:xfrm>
            <a:off x="1074947"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文本框 3">
            <a:extLst>
              <a:ext uri="{FF2B5EF4-FFF2-40B4-BE49-F238E27FC236}">
                <a16:creationId xmlns:a16="http://schemas.microsoft.com/office/drawing/2014/main" id="{3FA9BEA7-6ED7-F44A-B215-50D71CAA5933}"/>
              </a:ext>
            </a:extLst>
          </p:cNvPr>
          <p:cNvSpPr txBox="1"/>
          <p:nvPr/>
        </p:nvSpPr>
        <p:spPr>
          <a:xfrm>
            <a:off x="2346172" y="1315702"/>
            <a:ext cx="553549"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绿色</a:t>
            </a:r>
            <a:endParaRPr lang="ca-ES" sz="1400" dirty="0">
              <a:solidFill>
                <a:schemeClr val="bg1"/>
              </a:solidFill>
              <a:latin typeface="+mn-ea"/>
              <a:cs typeface="Heiti SC Light" charset="-122"/>
            </a:endParaRPr>
          </a:p>
        </p:txBody>
      </p:sp>
      <p:sp>
        <p:nvSpPr>
          <p:cNvPr id="20" name="TextBox 19">
            <a:extLst>
              <a:ext uri="{FF2B5EF4-FFF2-40B4-BE49-F238E27FC236}">
                <a16:creationId xmlns:a16="http://schemas.microsoft.com/office/drawing/2014/main" id="{68745B19-01D2-6C47-8DA8-2871C4BCE972}"/>
              </a:ext>
            </a:extLst>
          </p:cNvPr>
          <p:cNvSpPr txBox="1"/>
          <p:nvPr/>
        </p:nvSpPr>
        <p:spPr>
          <a:xfrm>
            <a:off x="1134589" y="1753638"/>
            <a:ext cx="2890708"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红树林</a:t>
            </a:r>
            <a:r>
              <a:rPr lang="ja-JP" altLang="en-US" sz="1400">
                <a:latin typeface="+mn-ea"/>
                <a:cs typeface="Heiti SC Light" charset="-122"/>
              </a:rPr>
              <a:t>不同平台的整体色调</a:t>
            </a:r>
            <a:r>
              <a:rPr lang="ja-JP" altLang="en-GB" sz="1400">
                <a:latin typeface="+mn-ea"/>
                <a:cs typeface="Heiti SC Light" charset="-122"/>
              </a:rPr>
              <a:t>都以</a:t>
            </a:r>
            <a:r>
              <a:rPr lang="ja-JP" altLang="en-US" sz="1400">
                <a:latin typeface="+mn-ea"/>
                <a:cs typeface="Heiti SC Light" charset="-122"/>
              </a:rPr>
              <a:t>绿色为主</a:t>
            </a:r>
            <a:endParaRPr lang="en-GB" sz="1400" dirty="0">
              <a:latin typeface="+mn-ea"/>
              <a:cs typeface="Heiti SC Light" charset="-122"/>
            </a:endParaRPr>
          </a:p>
        </p:txBody>
      </p:sp>
      <p:sp>
        <p:nvSpPr>
          <p:cNvPr id="21" name="Rectangle 20">
            <a:extLst>
              <a:ext uri="{FF2B5EF4-FFF2-40B4-BE49-F238E27FC236}">
                <a16:creationId xmlns:a16="http://schemas.microsoft.com/office/drawing/2014/main" id="{E05F312B-66B2-8544-A408-13B6A59DB740}"/>
              </a:ext>
            </a:extLst>
          </p:cNvPr>
          <p:cNvSpPr/>
          <p:nvPr/>
        </p:nvSpPr>
        <p:spPr>
          <a:xfrm>
            <a:off x="4606782"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文本框 3">
            <a:extLst>
              <a:ext uri="{FF2B5EF4-FFF2-40B4-BE49-F238E27FC236}">
                <a16:creationId xmlns:a16="http://schemas.microsoft.com/office/drawing/2014/main" id="{D1C82CFC-9526-0C44-8715-9044E7614AAB}"/>
              </a:ext>
            </a:extLst>
          </p:cNvPr>
          <p:cNvSpPr txBox="1"/>
          <p:nvPr/>
        </p:nvSpPr>
        <p:spPr>
          <a:xfrm>
            <a:off x="5882912" y="1315701"/>
            <a:ext cx="543739"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亲切</a:t>
            </a:r>
            <a:endParaRPr lang="ca-ES" sz="1400" dirty="0">
              <a:solidFill>
                <a:schemeClr val="bg1"/>
              </a:solidFill>
              <a:latin typeface="+mn-ea"/>
              <a:cs typeface="Heiti SC Light" charset="-122"/>
            </a:endParaRPr>
          </a:p>
        </p:txBody>
      </p:sp>
      <p:sp>
        <p:nvSpPr>
          <p:cNvPr id="24" name="Rectangle 23">
            <a:extLst>
              <a:ext uri="{FF2B5EF4-FFF2-40B4-BE49-F238E27FC236}">
                <a16:creationId xmlns:a16="http://schemas.microsoft.com/office/drawing/2014/main" id="{94DBA0CA-3FCF-2147-8DAD-64D3734C556B}"/>
              </a:ext>
            </a:extLst>
          </p:cNvPr>
          <p:cNvSpPr/>
          <p:nvPr/>
        </p:nvSpPr>
        <p:spPr>
          <a:xfrm>
            <a:off x="8210411"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文本框 3">
            <a:extLst>
              <a:ext uri="{FF2B5EF4-FFF2-40B4-BE49-F238E27FC236}">
                <a16:creationId xmlns:a16="http://schemas.microsoft.com/office/drawing/2014/main" id="{9D0055C7-71F1-2949-9639-646010D109E0}"/>
              </a:ext>
            </a:extLst>
          </p:cNvPr>
          <p:cNvSpPr txBox="1"/>
          <p:nvPr/>
        </p:nvSpPr>
        <p:spPr>
          <a:xfrm>
            <a:off x="9486541" y="1322314"/>
            <a:ext cx="543739"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透明</a:t>
            </a:r>
            <a:endParaRPr lang="ca-ES" sz="1400" dirty="0">
              <a:solidFill>
                <a:schemeClr val="bg1"/>
              </a:solidFill>
              <a:latin typeface="+mn-ea"/>
              <a:cs typeface="Heiti SC Light" charset="-122"/>
            </a:endParaRPr>
          </a:p>
        </p:txBody>
      </p:sp>
      <p:sp>
        <p:nvSpPr>
          <p:cNvPr id="41" name="TextBox 40">
            <a:extLst>
              <a:ext uri="{FF2B5EF4-FFF2-40B4-BE49-F238E27FC236}">
                <a16:creationId xmlns:a16="http://schemas.microsoft.com/office/drawing/2014/main" id="{8B96BE38-7B8B-8C45-8184-D0FA7BB1C890}"/>
              </a:ext>
            </a:extLst>
          </p:cNvPr>
          <p:cNvSpPr txBox="1"/>
          <p:nvPr/>
        </p:nvSpPr>
        <p:spPr>
          <a:xfrm>
            <a:off x="9895304" y="6235531"/>
            <a:ext cx="1669877" cy="246221"/>
          </a:xfrm>
          <a:prstGeom prst="rect">
            <a:avLst/>
          </a:prstGeom>
          <a:noFill/>
        </p:spPr>
        <p:txBody>
          <a:bodyPr wrap="square" rtlCol="0">
            <a:spAutoFit/>
          </a:bodyPr>
          <a:lstStyle/>
          <a:p>
            <a:pPr>
              <a:buClr>
                <a:srgbClr val="2D97C8"/>
              </a:buClr>
            </a:pPr>
            <a:r>
              <a:rPr lang="en-GB" altLang="ja-JP" sz="1000" dirty="0">
                <a:latin typeface="+mn-ea"/>
                <a:cs typeface="Heiti SC Light" charset="-122"/>
              </a:rPr>
              <a:t>Source</a:t>
            </a:r>
            <a:r>
              <a:rPr lang="zh-CN" altLang="en-US" sz="1000" dirty="0">
                <a:latin typeface="+mn-ea"/>
                <a:cs typeface="Heiti SC Light" charset="-122"/>
              </a:rPr>
              <a:t>：</a:t>
            </a:r>
            <a:r>
              <a:rPr lang="ja-JP" altLang="en-US" sz="1000">
                <a:latin typeface="+mn-ea"/>
                <a:cs typeface="Heiti SC Light" charset="-122"/>
              </a:rPr>
              <a:t>公众号</a:t>
            </a:r>
            <a:r>
              <a:rPr lang="zh-CN" altLang="en-US" sz="1000" dirty="0">
                <a:latin typeface="+mn-ea"/>
                <a:cs typeface="Heiti SC Light" charset="-122"/>
              </a:rPr>
              <a:t>，</a:t>
            </a:r>
            <a:r>
              <a:rPr lang="ja-JP" altLang="en-US" sz="1000">
                <a:latin typeface="+mn-ea"/>
                <a:cs typeface="Heiti SC Light" charset="-122"/>
              </a:rPr>
              <a:t>官网</a:t>
            </a:r>
            <a:endParaRPr lang="en-GB" sz="1000" dirty="0">
              <a:latin typeface="+mn-ea"/>
              <a:cs typeface="Heiti SC Light" charset="-122"/>
            </a:endParaRPr>
          </a:p>
        </p:txBody>
      </p:sp>
      <p:pic>
        <p:nvPicPr>
          <p:cNvPr id="5" name="Picture 4" descr="A screenshot of a social media post&#10;&#10;Description automatically generated">
            <a:extLst>
              <a:ext uri="{FF2B5EF4-FFF2-40B4-BE49-F238E27FC236}">
                <a16:creationId xmlns:a16="http://schemas.microsoft.com/office/drawing/2014/main" id="{2ADC3845-2A17-E94B-881F-F752B861AF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9400" y="2595994"/>
            <a:ext cx="2912234" cy="1391235"/>
          </a:xfrm>
          <a:prstGeom prst="rect">
            <a:avLst/>
          </a:prstGeom>
          <a:effectLst>
            <a:outerShdw blurRad="50800" dist="38100" dir="2700000" algn="tl" rotWithShape="0">
              <a:prstClr val="black">
                <a:alpha val="40000"/>
              </a:prstClr>
            </a:outerShdw>
          </a:effectLst>
        </p:spPr>
      </p:pic>
      <p:sp>
        <p:nvSpPr>
          <p:cNvPr id="28" name="TextBox 27">
            <a:extLst>
              <a:ext uri="{FF2B5EF4-FFF2-40B4-BE49-F238E27FC236}">
                <a16:creationId xmlns:a16="http://schemas.microsoft.com/office/drawing/2014/main" id="{4063E86B-B017-2E4A-AF23-24504BC4565C}"/>
              </a:ext>
            </a:extLst>
          </p:cNvPr>
          <p:cNvSpPr txBox="1"/>
          <p:nvPr/>
        </p:nvSpPr>
        <p:spPr>
          <a:xfrm>
            <a:off x="1159400" y="2363092"/>
            <a:ext cx="1211805" cy="253916"/>
          </a:xfrm>
          <a:prstGeom prst="rect">
            <a:avLst/>
          </a:prstGeom>
          <a:noFill/>
        </p:spPr>
        <p:txBody>
          <a:bodyPr wrap="square" rtlCol="0">
            <a:spAutoFit/>
          </a:bodyPr>
          <a:lstStyle/>
          <a:p>
            <a:pPr>
              <a:buClr>
                <a:srgbClr val="2D97C8"/>
              </a:buClr>
            </a:pPr>
            <a:r>
              <a:rPr lang="ja-JP" altLang="en-GB" sz="1050" b="1">
                <a:latin typeface="+mn-ea"/>
                <a:cs typeface="Heiti SC Light" charset="-122"/>
              </a:rPr>
              <a:t>官网</a:t>
            </a:r>
            <a:endParaRPr lang="en-GB" sz="1050" b="1" dirty="0">
              <a:latin typeface="+mn-ea"/>
              <a:cs typeface="Heiti SC Light" charset="-122"/>
            </a:endParaRPr>
          </a:p>
        </p:txBody>
      </p:sp>
      <p:pic>
        <p:nvPicPr>
          <p:cNvPr id="31" name="图片 4">
            <a:extLst>
              <a:ext uri="{FF2B5EF4-FFF2-40B4-BE49-F238E27FC236}">
                <a16:creationId xmlns:a16="http://schemas.microsoft.com/office/drawing/2014/main" id="{86F350B5-4493-2E47-987D-277F57BE57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2236" y="4306365"/>
            <a:ext cx="1544880" cy="1759086"/>
          </a:xfrm>
          <a:prstGeom prst="rect">
            <a:avLst/>
          </a:prstGeom>
          <a:effectLst>
            <a:outerShdw blurRad="50800" dist="38100" dir="2700000" algn="tl" rotWithShape="0">
              <a:prstClr val="black">
                <a:alpha val="40000"/>
              </a:prstClr>
            </a:outerShdw>
          </a:effectLst>
        </p:spPr>
      </p:pic>
      <p:sp>
        <p:nvSpPr>
          <p:cNvPr id="33" name="TextBox 32">
            <a:extLst>
              <a:ext uri="{FF2B5EF4-FFF2-40B4-BE49-F238E27FC236}">
                <a16:creationId xmlns:a16="http://schemas.microsoft.com/office/drawing/2014/main" id="{CF156AA0-1C48-F547-938E-85ABFFA5DDD8}"/>
              </a:ext>
            </a:extLst>
          </p:cNvPr>
          <p:cNvSpPr txBox="1"/>
          <p:nvPr/>
        </p:nvSpPr>
        <p:spPr>
          <a:xfrm>
            <a:off x="1134589" y="4052449"/>
            <a:ext cx="1211805" cy="253916"/>
          </a:xfrm>
          <a:prstGeom prst="rect">
            <a:avLst/>
          </a:prstGeom>
          <a:noFill/>
        </p:spPr>
        <p:txBody>
          <a:bodyPr wrap="square" rtlCol="0">
            <a:spAutoFit/>
          </a:bodyPr>
          <a:lstStyle/>
          <a:p>
            <a:pPr>
              <a:buClr>
                <a:srgbClr val="2D97C8"/>
              </a:buClr>
            </a:pPr>
            <a:r>
              <a:rPr lang="ja-JP" altLang="en-US" sz="1050" b="1">
                <a:latin typeface="+mn-ea"/>
                <a:cs typeface="Heiti SC Light" charset="-122"/>
              </a:rPr>
              <a:t>公众号文章</a:t>
            </a:r>
            <a:endParaRPr lang="en-GB" sz="1050" b="1" dirty="0">
              <a:latin typeface="+mn-ea"/>
              <a:cs typeface="Heiti SC Light" charset="-122"/>
            </a:endParaRPr>
          </a:p>
        </p:txBody>
      </p:sp>
      <p:pic>
        <p:nvPicPr>
          <p:cNvPr id="8" name="Picture 7" descr="A picture containing text, newspaper&#10;&#10;Description automatically generated">
            <a:extLst>
              <a:ext uri="{FF2B5EF4-FFF2-40B4-BE49-F238E27FC236}">
                <a16:creationId xmlns:a16="http://schemas.microsoft.com/office/drawing/2014/main" id="{A8A52B57-1F93-CE4A-8BD2-AE2FBC73260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59400" y="4306365"/>
            <a:ext cx="1186772" cy="1759086"/>
          </a:xfrm>
          <a:prstGeom prst="rect">
            <a:avLst/>
          </a:prstGeom>
          <a:effectLst>
            <a:outerShdw blurRad="50800" dist="38100" dir="2700000" algn="tl" rotWithShape="0">
              <a:prstClr val="black">
                <a:alpha val="40000"/>
              </a:prstClr>
            </a:outerShdw>
          </a:effectLst>
        </p:spPr>
      </p:pic>
      <p:sp>
        <p:nvSpPr>
          <p:cNvPr id="35" name="TextBox 34">
            <a:extLst>
              <a:ext uri="{FF2B5EF4-FFF2-40B4-BE49-F238E27FC236}">
                <a16:creationId xmlns:a16="http://schemas.microsoft.com/office/drawing/2014/main" id="{89E760E0-836D-BF44-807F-D4945B7E8A18}"/>
              </a:ext>
            </a:extLst>
          </p:cNvPr>
          <p:cNvSpPr txBox="1"/>
          <p:nvPr/>
        </p:nvSpPr>
        <p:spPr>
          <a:xfrm>
            <a:off x="2507741" y="4052449"/>
            <a:ext cx="1211805" cy="253916"/>
          </a:xfrm>
          <a:prstGeom prst="rect">
            <a:avLst/>
          </a:prstGeom>
          <a:noFill/>
        </p:spPr>
        <p:txBody>
          <a:bodyPr wrap="square" rtlCol="0">
            <a:spAutoFit/>
          </a:bodyPr>
          <a:lstStyle/>
          <a:p>
            <a:pPr>
              <a:buClr>
                <a:srgbClr val="2D97C8"/>
              </a:buClr>
            </a:pPr>
            <a:r>
              <a:rPr lang="ja-JP" altLang="en-US" sz="1050" b="1" dirty="0">
                <a:latin typeface="+mn-ea"/>
                <a:cs typeface="Heiti SC Light" charset="-122"/>
              </a:rPr>
              <a:t>志愿者招聘</a:t>
            </a:r>
            <a:endParaRPr lang="en-GB" sz="1050" b="1" dirty="0">
              <a:latin typeface="+mn-ea"/>
              <a:cs typeface="Heiti SC Light" charset="-122"/>
            </a:endParaRPr>
          </a:p>
        </p:txBody>
      </p:sp>
      <p:pic>
        <p:nvPicPr>
          <p:cNvPr id="37" name="图片 15">
            <a:extLst>
              <a:ext uri="{FF2B5EF4-FFF2-40B4-BE49-F238E27FC236}">
                <a16:creationId xmlns:a16="http://schemas.microsoft.com/office/drawing/2014/main" id="{974C3A37-9FDD-EB48-AB19-E36F7CC4E9E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749466" y="2458598"/>
            <a:ext cx="2266891" cy="2401586"/>
          </a:xfrm>
          <a:prstGeom prst="rect">
            <a:avLst/>
          </a:prstGeom>
          <a:effectLst>
            <a:outerShdw blurRad="50800" dist="38100" dir="2700000" algn="tl" rotWithShape="0">
              <a:prstClr val="black">
                <a:alpha val="40000"/>
              </a:prstClr>
            </a:outerShdw>
          </a:effectLst>
        </p:spPr>
      </p:pic>
      <p:sp>
        <p:nvSpPr>
          <p:cNvPr id="39" name="TextBox 38">
            <a:extLst>
              <a:ext uri="{FF2B5EF4-FFF2-40B4-BE49-F238E27FC236}">
                <a16:creationId xmlns:a16="http://schemas.microsoft.com/office/drawing/2014/main" id="{2009081E-51D2-9148-BFAF-9350F75492B1}"/>
              </a:ext>
            </a:extLst>
          </p:cNvPr>
          <p:cNvSpPr txBox="1"/>
          <p:nvPr/>
        </p:nvSpPr>
        <p:spPr>
          <a:xfrm>
            <a:off x="4678576" y="1778165"/>
            <a:ext cx="2890708" cy="307777"/>
          </a:xfrm>
          <a:prstGeom prst="rect">
            <a:avLst/>
          </a:prstGeom>
          <a:noFill/>
        </p:spPr>
        <p:txBody>
          <a:bodyPr wrap="square" rtlCol="0">
            <a:spAutoFit/>
          </a:bodyPr>
          <a:lstStyle/>
          <a:p>
            <a:pPr algn="just">
              <a:buClr>
                <a:srgbClr val="2D97C8"/>
              </a:buClr>
            </a:pPr>
            <a:r>
              <a:rPr lang="ja-JP" altLang="en-GB" sz="1400">
                <a:latin typeface="+mn-ea"/>
                <a:cs typeface="Heiti SC Light" charset="-122"/>
              </a:rPr>
              <a:t>用亲切</a:t>
            </a:r>
            <a:r>
              <a:rPr lang="ja-JP" altLang="en-US" sz="1400">
                <a:latin typeface="+mn-ea"/>
                <a:cs typeface="Heiti SC Light" charset="-122"/>
              </a:rPr>
              <a:t>的语言拉近与受众的距离</a:t>
            </a:r>
            <a:endParaRPr lang="en-GB" sz="1400" dirty="0">
              <a:latin typeface="+mn-ea"/>
              <a:cs typeface="Heiti SC Light" charset="-122"/>
            </a:endParaRPr>
          </a:p>
        </p:txBody>
      </p:sp>
      <p:pic>
        <p:nvPicPr>
          <p:cNvPr id="42" name="图片 16">
            <a:extLst>
              <a:ext uri="{FF2B5EF4-FFF2-40B4-BE49-F238E27FC236}">
                <a16:creationId xmlns:a16="http://schemas.microsoft.com/office/drawing/2014/main" id="{D07BACB8-689B-9244-BC30-8D545DCE530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515009" y="4306365"/>
            <a:ext cx="2054275" cy="1719439"/>
          </a:xfrm>
          <a:prstGeom prst="rect">
            <a:avLst/>
          </a:prstGeom>
          <a:effectLst>
            <a:outerShdw blurRad="50800" dist="38100" dir="2700000" algn="tl" rotWithShape="0">
              <a:prstClr val="black">
                <a:alpha val="40000"/>
              </a:prstClr>
            </a:outerShdw>
          </a:effectLst>
        </p:spPr>
      </p:pic>
      <p:sp>
        <p:nvSpPr>
          <p:cNvPr id="43" name="TextBox 42">
            <a:extLst>
              <a:ext uri="{FF2B5EF4-FFF2-40B4-BE49-F238E27FC236}">
                <a16:creationId xmlns:a16="http://schemas.microsoft.com/office/drawing/2014/main" id="{C3BF331C-4145-974C-98A7-29870D1EBA95}"/>
              </a:ext>
            </a:extLst>
          </p:cNvPr>
          <p:cNvSpPr txBox="1"/>
          <p:nvPr/>
        </p:nvSpPr>
        <p:spPr>
          <a:xfrm>
            <a:off x="8313056" y="1778164"/>
            <a:ext cx="2890708" cy="738664"/>
          </a:xfrm>
          <a:prstGeom prst="rect">
            <a:avLst/>
          </a:prstGeom>
          <a:noFill/>
        </p:spPr>
        <p:txBody>
          <a:bodyPr wrap="square" rtlCol="0">
            <a:spAutoFit/>
          </a:bodyPr>
          <a:lstStyle/>
          <a:p>
            <a:pPr algn="just">
              <a:buClr>
                <a:srgbClr val="2D97C8"/>
              </a:buClr>
            </a:pPr>
            <a:r>
              <a:rPr lang="ja-JP" altLang="en-US" sz="1400">
                <a:latin typeface="+mn-ea"/>
                <a:cs typeface="Heiti SC Light" charset="-122"/>
              </a:rPr>
              <a:t>官网滚动披露捐赠情况</a:t>
            </a:r>
            <a:r>
              <a:rPr lang="zh-CN" altLang="en-US" sz="1400" dirty="0">
                <a:latin typeface="+mn-ea"/>
                <a:cs typeface="Heiti SC Light" charset="-122"/>
              </a:rPr>
              <a:t>，</a:t>
            </a:r>
            <a:r>
              <a:rPr lang="ja-JP" altLang="en-US" sz="1400">
                <a:latin typeface="+mn-ea"/>
                <a:cs typeface="Heiti SC Light" charset="-122"/>
              </a:rPr>
              <a:t>信息披露板块包含管理制度</a:t>
            </a:r>
            <a:r>
              <a:rPr lang="zh-CN" altLang="en-US" sz="1400" dirty="0">
                <a:latin typeface="+mn-ea"/>
                <a:cs typeface="Heiti SC Light" charset="-122"/>
              </a:rPr>
              <a:t>，</a:t>
            </a:r>
            <a:r>
              <a:rPr lang="ja-JP" altLang="en-US" sz="1400">
                <a:latin typeface="+mn-ea"/>
                <a:cs typeface="Heiti SC Light" charset="-122"/>
              </a:rPr>
              <a:t>年报</a:t>
            </a:r>
            <a:r>
              <a:rPr lang="zh-CN" altLang="en-US" sz="1400" dirty="0">
                <a:latin typeface="+mn-ea"/>
                <a:cs typeface="Heiti SC Light" charset="-122"/>
              </a:rPr>
              <a:t>，</a:t>
            </a:r>
            <a:r>
              <a:rPr lang="ja-JP" altLang="en-US" sz="1400">
                <a:latin typeface="+mn-ea"/>
                <a:cs typeface="Heiti SC Light" charset="-122"/>
              </a:rPr>
              <a:t>财务信息以及项目进展等</a:t>
            </a:r>
            <a:endParaRPr lang="en-GB" sz="1400" dirty="0">
              <a:latin typeface="+mn-ea"/>
              <a:cs typeface="Heiti SC Light" charset="-122"/>
            </a:endParaRPr>
          </a:p>
        </p:txBody>
      </p:sp>
      <p:pic>
        <p:nvPicPr>
          <p:cNvPr id="15" name="Picture 14" descr="A screenshot of a cell phone&#10;&#10;Description automatically generated">
            <a:extLst>
              <a:ext uri="{FF2B5EF4-FFF2-40B4-BE49-F238E27FC236}">
                <a16:creationId xmlns:a16="http://schemas.microsoft.com/office/drawing/2014/main" id="{92599D3F-F8B4-754D-B360-DFCAD62E2D4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34827" y="2574334"/>
            <a:ext cx="2156162" cy="2156162"/>
          </a:xfrm>
          <a:prstGeom prst="rect">
            <a:avLst/>
          </a:prstGeom>
          <a:effectLst>
            <a:outerShdw blurRad="50800" dist="38100" dir="2700000" algn="tl" rotWithShape="0">
              <a:prstClr val="black">
                <a:alpha val="40000"/>
              </a:prstClr>
            </a:outerShdw>
          </a:effectLst>
        </p:spPr>
      </p:pic>
      <p:pic>
        <p:nvPicPr>
          <p:cNvPr id="13" name="Picture 12" descr="A screenshot of a cell phone&#10;&#10;Description automatically generated">
            <a:extLst>
              <a:ext uri="{FF2B5EF4-FFF2-40B4-BE49-F238E27FC236}">
                <a16:creationId xmlns:a16="http://schemas.microsoft.com/office/drawing/2014/main" id="{46336DD0-E0D3-6248-9EC3-222B50BBEC0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76412" y="3803904"/>
            <a:ext cx="1726351" cy="2365519"/>
          </a:xfrm>
          <a:prstGeom prst="rect">
            <a:avLst/>
          </a:prstGeom>
          <a:effectLst>
            <a:outerShdw blurRad="50800" dist="38100" dir="2700000" algn="tl" rotWithShape="0">
              <a:prstClr val="black">
                <a:alpha val="40000"/>
              </a:prstClr>
            </a:outerShdw>
          </a:effectLst>
        </p:spPr>
      </p:pic>
      <p:sp>
        <p:nvSpPr>
          <p:cNvPr id="44" name="TextBox 43">
            <a:extLst>
              <a:ext uri="{FF2B5EF4-FFF2-40B4-BE49-F238E27FC236}">
                <a16:creationId xmlns:a16="http://schemas.microsoft.com/office/drawing/2014/main" id="{5DB27872-6E0A-AF4D-A088-A6161C2526D3}"/>
              </a:ext>
            </a:extLst>
          </p:cNvPr>
          <p:cNvSpPr txBox="1"/>
          <p:nvPr/>
        </p:nvSpPr>
        <p:spPr>
          <a:xfrm>
            <a:off x="10512407" y="2773621"/>
            <a:ext cx="690356" cy="415498"/>
          </a:xfrm>
          <a:prstGeom prst="rect">
            <a:avLst/>
          </a:prstGeom>
          <a:noFill/>
        </p:spPr>
        <p:txBody>
          <a:bodyPr wrap="square" rtlCol="0">
            <a:spAutoFit/>
          </a:bodyPr>
          <a:lstStyle/>
          <a:p>
            <a:pPr>
              <a:buClr>
                <a:srgbClr val="2D97C8"/>
              </a:buClr>
            </a:pPr>
            <a:r>
              <a:rPr lang="ja-JP" altLang="en-US" sz="1050">
                <a:latin typeface="+mn-ea"/>
                <a:cs typeface="Heiti SC Light" charset="-122"/>
              </a:rPr>
              <a:t>信息披露完整</a:t>
            </a:r>
            <a:endParaRPr lang="en-GB" sz="1050" dirty="0">
              <a:latin typeface="+mn-ea"/>
              <a:cs typeface="Heiti SC Light" charset="-122"/>
            </a:endParaRPr>
          </a:p>
        </p:txBody>
      </p:sp>
      <p:sp>
        <p:nvSpPr>
          <p:cNvPr id="45" name="TextBox 44">
            <a:extLst>
              <a:ext uri="{FF2B5EF4-FFF2-40B4-BE49-F238E27FC236}">
                <a16:creationId xmlns:a16="http://schemas.microsoft.com/office/drawing/2014/main" id="{925FB41A-D629-6A4E-B1A5-E2CE775E4C3A}"/>
              </a:ext>
            </a:extLst>
          </p:cNvPr>
          <p:cNvSpPr txBox="1"/>
          <p:nvPr/>
        </p:nvSpPr>
        <p:spPr>
          <a:xfrm>
            <a:off x="8342490" y="5125558"/>
            <a:ext cx="923430" cy="900246"/>
          </a:xfrm>
          <a:prstGeom prst="rect">
            <a:avLst/>
          </a:prstGeom>
          <a:noFill/>
        </p:spPr>
        <p:txBody>
          <a:bodyPr wrap="square" rtlCol="0">
            <a:spAutoFit/>
          </a:bodyPr>
          <a:lstStyle/>
          <a:p>
            <a:pPr>
              <a:buClr>
                <a:srgbClr val="2D97C8"/>
              </a:buClr>
            </a:pPr>
            <a:r>
              <a:rPr lang="ja-JP" altLang="en-US" sz="1050">
                <a:latin typeface="+mn-ea"/>
                <a:cs typeface="Heiti SC Light" charset="-122"/>
              </a:rPr>
              <a:t>滚动播放捐赠信息</a:t>
            </a:r>
            <a:r>
              <a:rPr lang="zh-CN" altLang="en-US" sz="1050" dirty="0">
                <a:latin typeface="+mn-ea"/>
                <a:cs typeface="Heiti SC Light" charset="-122"/>
              </a:rPr>
              <a:t>，</a:t>
            </a:r>
            <a:r>
              <a:rPr lang="ja-JP" altLang="en-US" sz="1050">
                <a:latin typeface="+mn-ea"/>
                <a:cs typeface="Heiti SC Light" charset="-122"/>
              </a:rPr>
              <a:t>让捐赠者看得到自己的付出</a:t>
            </a:r>
            <a:endParaRPr lang="en-GB" sz="1050" dirty="0">
              <a:latin typeface="+mn-ea"/>
              <a:cs typeface="Heiti SC Light" charset="-122"/>
            </a:endParaRPr>
          </a:p>
        </p:txBody>
      </p:sp>
    </p:spTree>
    <p:extLst>
      <p:ext uri="{BB962C8B-B14F-4D97-AF65-F5344CB8AC3E}">
        <p14:creationId xmlns:p14="http://schemas.microsoft.com/office/powerpoint/2010/main" val="4267949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ja-JP" altLang="en-US" dirty="0"/>
              <a:t>红树林</a:t>
            </a:r>
            <a:r>
              <a:rPr lang="zh-CN" altLang="en-US" dirty="0"/>
              <a:t>优势分析：真实展现权威背书，提高可信度</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37</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17" name="Rectangle 16">
            <a:extLst>
              <a:ext uri="{FF2B5EF4-FFF2-40B4-BE49-F238E27FC236}">
                <a16:creationId xmlns:a16="http://schemas.microsoft.com/office/drawing/2014/main" id="{98C64858-048D-E04F-BAFC-190CAE383F53}"/>
              </a:ext>
            </a:extLst>
          </p:cNvPr>
          <p:cNvSpPr/>
          <p:nvPr/>
        </p:nvSpPr>
        <p:spPr>
          <a:xfrm>
            <a:off x="1074947"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文本框 3">
            <a:extLst>
              <a:ext uri="{FF2B5EF4-FFF2-40B4-BE49-F238E27FC236}">
                <a16:creationId xmlns:a16="http://schemas.microsoft.com/office/drawing/2014/main" id="{3FA9BEA7-6ED7-F44A-B215-50D71CAA5933}"/>
              </a:ext>
            </a:extLst>
          </p:cNvPr>
          <p:cNvSpPr txBox="1"/>
          <p:nvPr/>
        </p:nvSpPr>
        <p:spPr>
          <a:xfrm>
            <a:off x="2172383" y="1316340"/>
            <a:ext cx="886268" cy="307777"/>
          </a:xfrm>
          <a:prstGeom prst="rect">
            <a:avLst/>
          </a:prstGeom>
          <a:solidFill>
            <a:schemeClr val="accent1"/>
          </a:solidFill>
          <a:ln>
            <a:solidFill>
              <a:schemeClr val="accent1"/>
            </a:solidFill>
          </a:ln>
        </p:spPr>
        <p:txBody>
          <a:bodyPr wrap="none" rtlCol="0">
            <a:spAutoFit/>
          </a:bodyPr>
          <a:lstStyle/>
          <a:p>
            <a:pPr>
              <a:buClr>
                <a:srgbClr val="2D97C8"/>
              </a:buClr>
            </a:pPr>
            <a:r>
              <a:rPr lang="en-US" altLang="zh-CN" sz="1400" dirty="0">
                <a:solidFill>
                  <a:schemeClr val="bg1"/>
                </a:solidFill>
                <a:latin typeface="+mn-ea"/>
                <a:cs typeface="Heiti SC Light" charset="-122"/>
              </a:rPr>
              <a:t>KOL</a:t>
            </a:r>
            <a:r>
              <a:rPr lang="ja-JP" altLang="en-US" sz="1400">
                <a:solidFill>
                  <a:schemeClr val="bg1"/>
                </a:solidFill>
                <a:latin typeface="+mn-ea"/>
                <a:cs typeface="Heiti SC Light" charset="-122"/>
              </a:rPr>
              <a:t>背书</a:t>
            </a:r>
            <a:endParaRPr lang="ca-ES" sz="1400" dirty="0">
              <a:solidFill>
                <a:schemeClr val="bg1"/>
              </a:solidFill>
              <a:latin typeface="+mn-ea"/>
              <a:cs typeface="Heiti SC Light" charset="-122"/>
            </a:endParaRPr>
          </a:p>
        </p:txBody>
      </p:sp>
      <p:sp>
        <p:nvSpPr>
          <p:cNvPr id="20" name="TextBox 19">
            <a:extLst>
              <a:ext uri="{FF2B5EF4-FFF2-40B4-BE49-F238E27FC236}">
                <a16:creationId xmlns:a16="http://schemas.microsoft.com/office/drawing/2014/main" id="{68745B19-01D2-6C47-8DA8-2871C4BCE972}"/>
              </a:ext>
            </a:extLst>
          </p:cNvPr>
          <p:cNvSpPr txBox="1"/>
          <p:nvPr/>
        </p:nvSpPr>
        <p:spPr>
          <a:xfrm>
            <a:off x="1134589" y="1753638"/>
            <a:ext cx="2890708" cy="523220"/>
          </a:xfrm>
          <a:prstGeom prst="rect">
            <a:avLst/>
          </a:prstGeom>
          <a:noFill/>
        </p:spPr>
        <p:txBody>
          <a:bodyPr wrap="square" rtlCol="0">
            <a:spAutoFit/>
          </a:bodyPr>
          <a:lstStyle/>
          <a:p>
            <a:pPr algn="just">
              <a:buClr>
                <a:srgbClr val="2D97C8"/>
              </a:buClr>
            </a:pPr>
            <a:r>
              <a:rPr lang="ja-JP" altLang="en-US" sz="1400">
                <a:latin typeface="+mn-ea"/>
                <a:cs typeface="Heiti SC Light" charset="-122"/>
              </a:rPr>
              <a:t>不同行业的</a:t>
            </a:r>
            <a:r>
              <a:rPr lang="en-US" altLang="zh-CN" sz="1400" dirty="0">
                <a:latin typeface="+mn-ea"/>
                <a:cs typeface="Heiti SC Light" charset="-122"/>
              </a:rPr>
              <a:t>KOL</a:t>
            </a:r>
            <a:r>
              <a:rPr lang="ja-JP" altLang="en-US" sz="1400">
                <a:latin typeface="+mn-ea"/>
                <a:cs typeface="Heiti SC Light" charset="-122"/>
              </a:rPr>
              <a:t>为红树林触达了不同人群</a:t>
            </a:r>
            <a:r>
              <a:rPr lang="zh-CN" altLang="en-US" sz="1400" dirty="0">
                <a:latin typeface="+mn-ea"/>
                <a:cs typeface="Heiti SC Light" charset="-122"/>
              </a:rPr>
              <a:t>，</a:t>
            </a:r>
            <a:r>
              <a:rPr lang="ja-JP" altLang="en-US" sz="1400">
                <a:latin typeface="+mn-ea"/>
                <a:cs typeface="Heiti SC Light" charset="-122"/>
              </a:rPr>
              <a:t>多方面的展现权威性</a:t>
            </a:r>
            <a:endParaRPr lang="en-GB" sz="1400" dirty="0">
              <a:latin typeface="+mn-ea"/>
              <a:cs typeface="Heiti SC Light" charset="-122"/>
            </a:endParaRPr>
          </a:p>
        </p:txBody>
      </p:sp>
      <p:sp>
        <p:nvSpPr>
          <p:cNvPr id="21" name="Rectangle 20">
            <a:extLst>
              <a:ext uri="{FF2B5EF4-FFF2-40B4-BE49-F238E27FC236}">
                <a16:creationId xmlns:a16="http://schemas.microsoft.com/office/drawing/2014/main" id="{E05F312B-66B2-8544-A408-13B6A59DB740}"/>
              </a:ext>
            </a:extLst>
          </p:cNvPr>
          <p:cNvSpPr/>
          <p:nvPr/>
        </p:nvSpPr>
        <p:spPr>
          <a:xfrm>
            <a:off x="4606782"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文本框 3">
            <a:extLst>
              <a:ext uri="{FF2B5EF4-FFF2-40B4-BE49-F238E27FC236}">
                <a16:creationId xmlns:a16="http://schemas.microsoft.com/office/drawing/2014/main" id="{D1C82CFC-9526-0C44-8715-9044E7614AAB}"/>
              </a:ext>
            </a:extLst>
          </p:cNvPr>
          <p:cNvSpPr txBox="1"/>
          <p:nvPr/>
        </p:nvSpPr>
        <p:spPr>
          <a:xfrm>
            <a:off x="5523840" y="1322314"/>
            <a:ext cx="1261884"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优秀组织背书</a:t>
            </a:r>
          </a:p>
        </p:txBody>
      </p:sp>
      <p:sp>
        <p:nvSpPr>
          <p:cNvPr id="24" name="Rectangle 23">
            <a:extLst>
              <a:ext uri="{FF2B5EF4-FFF2-40B4-BE49-F238E27FC236}">
                <a16:creationId xmlns:a16="http://schemas.microsoft.com/office/drawing/2014/main" id="{94DBA0CA-3FCF-2147-8DAD-64D3734C556B}"/>
              </a:ext>
            </a:extLst>
          </p:cNvPr>
          <p:cNvSpPr/>
          <p:nvPr/>
        </p:nvSpPr>
        <p:spPr>
          <a:xfrm>
            <a:off x="8210411"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文本框 3">
            <a:extLst>
              <a:ext uri="{FF2B5EF4-FFF2-40B4-BE49-F238E27FC236}">
                <a16:creationId xmlns:a16="http://schemas.microsoft.com/office/drawing/2014/main" id="{9D0055C7-71F1-2949-9639-646010D109E0}"/>
              </a:ext>
            </a:extLst>
          </p:cNvPr>
          <p:cNvSpPr txBox="1"/>
          <p:nvPr/>
        </p:nvSpPr>
        <p:spPr>
          <a:xfrm>
            <a:off x="9307004" y="1322314"/>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官方背书</a:t>
            </a:r>
            <a:endParaRPr lang="ca-ES" sz="1400" dirty="0">
              <a:solidFill>
                <a:schemeClr val="bg1"/>
              </a:solidFill>
              <a:latin typeface="+mn-ea"/>
              <a:cs typeface="Heiti SC Light" charset="-122"/>
            </a:endParaRPr>
          </a:p>
        </p:txBody>
      </p:sp>
      <p:sp>
        <p:nvSpPr>
          <p:cNvPr id="41" name="TextBox 40">
            <a:extLst>
              <a:ext uri="{FF2B5EF4-FFF2-40B4-BE49-F238E27FC236}">
                <a16:creationId xmlns:a16="http://schemas.microsoft.com/office/drawing/2014/main" id="{8B96BE38-7B8B-8C45-8184-D0FA7BB1C890}"/>
              </a:ext>
            </a:extLst>
          </p:cNvPr>
          <p:cNvSpPr txBox="1"/>
          <p:nvPr/>
        </p:nvSpPr>
        <p:spPr>
          <a:xfrm>
            <a:off x="9895304" y="6235531"/>
            <a:ext cx="1669877" cy="246221"/>
          </a:xfrm>
          <a:prstGeom prst="rect">
            <a:avLst/>
          </a:prstGeom>
          <a:noFill/>
        </p:spPr>
        <p:txBody>
          <a:bodyPr wrap="square" rtlCol="0">
            <a:spAutoFit/>
          </a:bodyPr>
          <a:lstStyle/>
          <a:p>
            <a:pPr>
              <a:buClr>
                <a:srgbClr val="2D97C8"/>
              </a:buClr>
            </a:pPr>
            <a:r>
              <a:rPr lang="en-GB" altLang="ja-JP" sz="1000" dirty="0">
                <a:latin typeface="+mn-ea"/>
                <a:cs typeface="Heiti SC Light" charset="-122"/>
              </a:rPr>
              <a:t>Source</a:t>
            </a:r>
            <a:r>
              <a:rPr lang="zh-CN" altLang="en-US" sz="1000" dirty="0">
                <a:latin typeface="+mn-ea"/>
                <a:cs typeface="Heiti SC Light" charset="-122"/>
              </a:rPr>
              <a:t>：</a:t>
            </a:r>
            <a:r>
              <a:rPr lang="ja-JP" altLang="en-US" sz="1000">
                <a:latin typeface="+mn-ea"/>
                <a:cs typeface="Heiti SC Light" charset="-122"/>
              </a:rPr>
              <a:t>公众号</a:t>
            </a:r>
            <a:r>
              <a:rPr lang="zh-CN" altLang="en-US" sz="1000" dirty="0">
                <a:latin typeface="+mn-ea"/>
                <a:cs typeface="Heiti SC Light" charset="-122"/>
              </a:rPr>
              <a:t>，</a:t>
            </a:r>
            <a:r>
              <a:rPr lang="ja-JP" altLang="en-US" sz="1000">
                <a:latin typeface="+mn-ea"/>
                <a:cs typeface="Heiti SC Light" charset="-122"/>
              </a:rPr>
              <a:t>官网</a:t>
            </a:r>
            <a:endParaRPr lang="en-GB" sz="1000" dirty="0">
              <a:latin typeface="+mn-ea"/>
              <a:cs typeface="Heiti SC Light" charset="-122"/>
            </a:endParaRPr>
          </a:p>
        </p:txBody>
      </p:sp>
      <p:sp>
        <p:nvSpPr>
          <p:cNvPr id="43" name="TextBox 42">
            <a:extLst>
              <a:ext uri="{FF2B5EF4-FFF2-40B4-BE49-F238E27FC236}">
                <a16:creationId xmlns:a16="http://schemas.microsoft.com/office/drawing/2014/main" id="{C3BF331C-4145-974C-98A7-29870D1EBA95}"/>
              </a:ext>
            </a:extLst>
          </p:cNvPr>
          <p:cNvSpPr txBox="1"/>
          <p:nvPr/>
        </p:nvSpPr>
        <p:spPr>
          <a:xfrm>
            <a:off x="8313056" y="1778164"/>
            <a:ext cx="2890708"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多方面</a:t>
            </a:r>
            <a:r>
              <a:rPr lang="ja-JP" altLang="en-US" sz="1400">
                <a:latin typeface="+mn-ea"/>
                <a:cs typeface="Heiti SC Light" charset="-122"/>
              </a:rPr>
              <a:t>受到官方的重视以及优秀评价</a:t>
            </a:r>
            <a:endParaRPr lang="en-GB" sz="1400" dirty="0">
              <a:latin typeface="+mn-ea"/>
              <a:cs typeface="Heiti SC Light" charset="-122"/>
            </a:endParaRPr>
          </a:p>
        </p:txBody>
      </p:sp>
      <p:sp>
        <p:nvSpPr>
          <p:cNvPr id="44" name="TextBox 43">
            <a:extLst>
              <a:ext uri="{FF2B5EF4-FFF2-40B4-BE49-F238E27FC236}">
                <a16:creationId xmlns:a16="http://schemas.microsoft.com/office/drawing/2014/main" id="{5DB27872-6E0A-AF4D-A088-A6161C2526D3}"/>
              </a:ext>
            </a:extLst>
          </p:cNvPr>
          <p:cNvSpPr txBox="1"/>
          <p:nvPr/>
        </p:nvSpPr>
        <p:spPr>
          <a:xfrm>
            <a:off x="8449951" y="3734683"/>
            <a:ext cx="2729114" cy="253916"/>
          </a:xfrm>
          <a:prstGeom prst="rect">
            <a:avLst/>
          </a:prstGeom>
          <a:noFill/>
        </p:spPr>
        <p:txBody>
          <a:bodyPr wrap="square" rtlCol="0">
            <a:spAutoFit/>
          </a:bodyPr>
          <a:lstStyle/>
          <a:p>
            <a:pPr>
              <a:buClr>
                <a:srgbClr val="2D97C8"/>
              </a:buClr>
            </a:pPr>
            <a:r>
              <a:rPr lang="ja-JP" altLang="en-US" sz="1050">
                <a:latin typeface="+mn-ea"/>
                <a:cs typeface="Heiti SC Light" charset="-122"/>
              </a:rPr>
              <a:t>受到习近平总书记对工作内容的重视</a:t>
            </a:r>
            <a:endParaRPr lang="en-GB" sz="1050" dirty="0">
              <a:latin typeface="+mn-ea"/>
              <a:cs typeface="Heiti SC Light" charset="-122"/>
            </a:endParaRPr>
          </a:p>
        </p:txBody>
      </p:sp>
      <p:sp>
        <p:nvSpPr>
          <p:cNvPr id="45" name="TextBox 44">
            <a:extLst>
              <a:ext uri="{FF2B5EF4-FFF2-40B4-BE49-F238E27FC236}">
                <a16:creationId xmlns:a16="http://schemas.microsoft.com/office/drawing/2014/main" id="{925FB41A-D629-6A4E-B1A5-E2CE775E4C3A}"/>
              </a:ext>
            </a:extLst>
          </p:cNvPr>
          <p:cNvSpPr txBox="1"/>
          <p:nvPr/>
        </p:nvSpPr>
        <p:spPr>
          <a:xfrm>
            <a:off x="8313055" y="5865426"/>
            <a:ext cx="2738619" cy="253916"/>
          </a:xfrm>
          <a:prstGeom prst="rect">
            <a:avLst/>
          </a:prstGeom>
          <a:noFill/>
        </p:spPr>
        <p:txBody>
          <a:bodyPr wrap="square" rtlCol="0">
            <a:spAutoFit/>
          </a:bodyPr>
          <a:lstStyle/>
          <a:p>
            <a:pPr>
              <a:buClr>
                <a:srgbClr val="2D97C8"/>
              </a:buClr>
            </a:pPr>
            <a:r>
              <a:rPr lang="ja-JP" altLang="en-GB" sz="1050">
                <a:latin typeface="+mn-ea"/>
                <a:cs typeface="Heiti SC Light" charset="-122"/>
              </a:rPr>
              <a:t>工作</a:t>
            </a:r>
            <a:r>
              <a:rPr lang="ja-JP" altLang="en-US" sz="1050">
                <a:latin typeface="+mn-ea"/>
                <a:cs typeface="Heiti SC Light" charset="-122"/>
              </a:rPr>
              <a:t>获得委员会的优秀评级</a:t>
            </a:r>
            <a:endParaRPr lang="en-GB" sz="1050" dirty="0">
              <a:latin typeface="+mn-ea"/>
              <a:cs typeface="Heiti SC Light" charset="-122"/>
            </a:endParaRPr>
          </a:p>
        </p:txBody>
      </p:sp>
      <p:pic>
        <p:nvPicPr>
          <p:cNvPr id="27" name="图片 2">
            <a:extLst>
              <a:ext uri="{FF2B5EF4-FFF2-40B4-BE49-F238E27FC236}">
                <a16:creationId xmlns:a16="http://schemas.microsoft.com/office/drawing/2014/main" id="{D2667235-3F30-A14D-8638-8FAAB02B01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08590" y="2960550"/>
            <a:ext cx="2652182" cy="2739281"/>
          </a:xfrm>
          <a:prstGeom prst="rect">
            <a:avLst/>
          </a:prstGeom>
          <a:effectLst>
            <a:outerShdw blurRad="50800" dist="38100" dir="2700000" algn="tl" rotWithShape="0">
              <a:prstClr val="black">
                <a:alpha val="40000"/>
              </a:prstClr>
            </a:outerShdw>
          </a:effectLst>
        </p:spPr>
      </p:pic>
      <p:sp>
        <p:nvSpPr>
          <p:cNvPr id="28" name="TextBox 27">
            <a:extLst>
              <a:ext uri="{FF2B5EF4-FFF2-40B4-BE49-F238E27FC236}">
                <a16:creationId xmlns:a16="http://schemas.microsoft.com/office/drawing/2014/main" id="{4063E86B-B017-2E4A-AF23-24504BC4565C}"/>
              </a:ext>
            </a:extLst>
          </p:cNvPr>
          <p:cNvSpPr txBox="1"/>
          <p:nvPr/>
        </p:nvSpPr>
        <p:spPr>
          <a:xfrm>
            <a:off x="1196504" y="2545764"/>
            <a:ext cx="1184796" cy="577081"/>
          </a:xfrm>
          <a:prstGeom prst="rect">
            <a:avLst/>
          </a:prstGeom>
          <a:noFill/>
        </p:spPr>
        <p:txBody>
          <a:bodyPr wrap="square" rtlCol="0">
            <a:spAutoFit/>
          </a:bodyPr>
          <a:lstStyle/>
          <a:p>
            <a:pPr>
              <a:buClr>
                <a:srgbClr val="2D97C8"/>
              </a:buClr>
            </a:pPr>
            <a:r>
              <a:rPr lang="ja-JP" altLang="en-US" sz="1050" b="1">
                <a:latin typeface="+mn-ea"/>
                <a:cs typeface="Heiti SC Light" charset="-122"/>
              </a:rPr>
              <a:t>志愿者</a:t>
            </a:r>
            <a:r>
              <a:rPr lang="zh-CN" altLang="en-US" sz="1050" b="1" dirty="0">
                <a:latin typeface="+mn-ea"/>
                <a:cs typeface="Heiti SC Light" charset="-122"/>
              </a:rPr>
              <a:t>：</a:t>
            </a:r>
            <a:endParaRPr lang="en-GB" altLang="ja-JP" sz="1050" b="1" dirty="0">
              <a:latin typeface="+mn-ea"/>
              <a:cs typeface="Heiti SC Light" charset="-122"/>
            </a:endParaRPr>
          </a:p>
          <a:p>
            <a:pPr>
              <a:buClr>
                <a:srgbClr val="2D97C8"/>
              </a:buClr>
            </a:pPr>
            <a:r>
              <a:rPr lang="ja-JP" altLang="en-US" sz="1050">
                <a:latin typeface="+mn-ea"/>
                <a:cs typeface="Heiti SC Light" charset="-122"/>
              </a:rPr>
              <a:t>以亲身经历者的角度背书</a:t>
            </a:r>
            <a:endParaRPr lang="en-GB" sz="1050" dirty="0">
              <a:latin typeface="+mn-ea"/>
              <a:cs typeface="Heiti SC Light" charset="-122"/>
            </a:endParaRPr>
          </a:p>
        </p:txBody>
      </p:sp>
      <p:sp>
        <p:nvSpPr>
          <p:cNvPr id="29" name="TextBox 28">
            <a:extLst>
              <a:ext uri="{FF2B5EF4-FFF2-40B4-BE49-F238E27FC236}">
                <a16:creationId xmlns:a16="http://schemas.microsoft.com/office/drawing/2014/main" id="{ADA3B7EE-4547-AC49-93AD-C9FD01D1F945}"/>
              </a:ext>
            </a:extLst>
          </p:cNvPr>
          <p:cNvSpPr txBox="1"/>
          <p:nvPr/>
        </p:nvSpPr>
        <p:spPr>
          <a:xfrm>
            <a:off x="2996860" y="2528340"/>
            <a:ext cx="1184796" cy="577081"/>
          </a:xfrm>
          <a:prstGeom prst="rect">
            <a:avLst/>
          </a:prstGeom>
          <a:noFill/>
        </p:spPr>
        <p:txBody>
          <a:bodyPr wrap="square" rtlCol="0">
            <a:spAutoFit/>
          </a:bodyPr>
          <a:lstStyle/>
          <a:p>
            <a:pPr>
              <a:buClr>
                <a:srgbClr val="2D97C8"/>
              </a:buClr>
            </a:pPr>
            <a:r>
              <a:rPr lang="ja-JP" altLang="en-US" sz="1050" b="1">
                <a:latin typeface="+mn-ea"/>
                <a:cs typeface="Heiti SC Light" charset="-122"/>
              </a:rPr>
              <a:t>校长</a:t>
            </a:r>
            <a:r>
              <a:rPr lang="zh-CN" altLang="en-US" sz="1050" b="1" dirty="0">
                <a:latin typeface="+mn-ea"/>
                <a:cs typeface="Heiti SC Light" charset="-122"/>
              </a:rPr>
              <a:t>，</a:t>
            </a:r>
            <a:r>
              <a:rPr lang="ja-JP" altLang="en-US" sz="1050" b="1">
                <a:latin typeface="+mn-ea"/>
                <a:cs typeface="Heiti SC Light" charset="-122"/>
              </a:rPr>
              <a:t>博士</a:t>
            </a:r>
            <a:r>
              <a:rPr lang="zh-CN" altLang="en-US" sz="1050" b="1" dirty="0">
                <a:latin typeface="+mn-ea"/>
                <a:cs typeface="Heiti SC Light" charset="-122"/>
              </a:rPr>
              <a:t>：</a:t>
            </a:r>
            <a:endParaRPr lang="en-GB" altLang="ja-JP" sz="1050" b="1" dirty="0">
              <a:latin typeface="+mn-ea"/>
              <a:cs typeface="Heiti SC Light" charset="-122"/>
            </a:endParaRPr>
          </a:p>
          <a:p>
            <a:pPr>
              <a:buClr>
                <a:srgbClr val="2D97C8"/>
              </a:buClr>
            </a:pPr>
            <a:r>
              <a:rPr lang="ja-JP" altLang="en-US" sz="1050">
                <a:latin typeface="+mn-ea"/>
                <a:cs typeface="Heiti SC Light" charset="-122"/>
              </a:rPr>
              <a:t>以专业的角度提供权威背书</a:t>
            </a:r>
            <a:endParaRPr lang="en-GB" sz="1050" dirty="0">
              <a:latin typeface="+mn-ea"/>
              <a:cs typeface="Heiti SC Light" charset="-122"/>
            </a:endParaRPr>
          </a:p>
        </p:txBody>
      </p:sp>
      <p:sp>
        <p:nvSpPr>
          <p:cNvPr id="30" name="TextBox 29">
            <a:extLst>
              <a:ext uri="{FF2B5EF4-FFF2-40B4-BE49-F238E27FC236}">
                <a16:creationId xmlns:a16="http://schemas.microsoft.com/office/drawing/2014/main" id="{32DDBEC3-6FB2-A844-9274-354299A14F30}"/>
              </a:ext>
            </a:extLst>
          </p:cNvPr>
          <p:cNvSpPr txBox="1"/>
          <p:nvPr/>
        </p:nvSpPr>
        <p:spPr>
          <a:xfrm>
            <a:off x="3060791" y="5685781"/>
            <a:ext cx="1184796" cy="577081"/>
          </a:xfrm>
          <a:prstGeom prst="rect">
            <a:avLst/>
          </a:prstGeom>
          <a:noFill/>
        </p:spPr>
        <p:txBody>
          <a:bodyPr wrap="square" rtlCol="0">
            <a:spAutoFit/>
          </a:bodyPr>
          <a:lstStyle/>
          <a:p>
            <a:pPr>
              <a:buClr>
                <a:srgbClr val="2D97C8"/>
              </a:buClr>
            </a:pPr>
            <a:r>
              <a:rPr lang="ja-JP" altLang="en-GB" sz="1050" b="1">
                <a:latin typeface="+mn-ea"/>
                <a:cs typeface="Heiti SC Light" charset="-122"/>
              </a:rPr>
              <a:t>网红</a:t>
            </a:r>
            <a:r>
              <a:rPr lang="zh-CN" altLang="en-US" sz="1050" b="1" dirty="0">
                <a:latin typeface="+mn-ea"/>
                <a:cs typeface="Heiti SC Light" charset="-122"/>
              </a:rPr>
              <a:t>：</a:t>
            </a:r>
            <a:endParaRPr lang="en-GB" altLang="ja-JP" sz="1050" b="1" dirty="0">
              <a:latin typeface="+mn-ea"/>
              <a:cs typeface="Heiti SC Light" charset="-122"/>
            </a:endParaRPr>
          </a:p>
          <a:p>
            <a:pPr>
              <a:buClr>
                <a:srgbClr val="2D97C8"/>
              </a:buClr>
            </a:pPr>
            <a:r>
              <a:rPr lang="ja-JP" altLang="en-US" sz="1050">
                <a:latin typeface="+mn-ea"/>
                <a:cs typeface="Heiti SC Light" charset="-122"/>
              </a:rPr>
              <a:t>更有效的触及年轻人</a:t>
            </a:r>
            <a:endParaRPr lang="en-GB" sz="1050" dirty="0">
              <a:latin typeface="+mn-ea"/>
              <a:cs typeface="Heiti SC Light" charset="-122"/>
            </a:endParaRPr>
          </a:p>
        </p:txBody>
      </p:sp>
      <p:sp>
        <p:nvSpPr>
          <p:cNvPr id="32" name="TextBox 31">
            <a:extLst>
              <a:ext uri="{FF2B5EF4-FFF2-40B4-BE49-F238E27FC236}">
                <a16:creationId xmlns:a16="http://schemas.microsoft.com/office/drawing/2014/main" id="{C3930627-F879-3D42-8E7C-95B0031B399F}"/>
              </a:ext>
            </a:extLst>
          </p:cNvPr>
          <p:cNvSpPr txBox="1"/>
          <p:nvPr/>
        </p:nvSpPr>
        <p:spPr>
          <a:xfrm>
            <a:off x="1074947" y="5685780"/>
            <a:ext cx="1184796" cy="577081"/>
          </a:xfrm>
          <a:prstGeom prst="rect">
            <a:avLst/>
          </a:prstGeom>
          <a:noFill/>
        </p:spPr>
        <p:txBody>
          <a:bodyPr wrap="square" rtlCol="0">
            <a:spAutoFit/>
          </a:bodyPr>
          <a:lstStyle/>
          <a:p>
            <a:pPr>
              <a:buClr>
                <a:srgbClr val="2D97C8"/>
              </a:buClr>
            </a:pPr>
            <a:r>
              <a:rPr lang="ja-JP" altLang="en-GB" sz="1050" b="1">
                <a:latin typeface="+mn-ea"/>
                <a:cs typeface="Heiti SC Light" charset="-122"/>
              </a:rPr>
              <a:t>运动员</a:t>
            </a:r>
            <a:r>
              <a:rPr lang="zh-CN" altLang="en-US" sz="1050" b="1" dirty="0">
                <a:latin typeface="+mn-ea"/>
                <a:cs typeface="Heiti SC Light" charset="-122"/>
              </a:rPr>
              <a:t>：</a:t>
            </a:r>
            <a:endParaRPr lang="en-GB" altLang="ja-JP" sz="1050" b="1" dirty="0">
              <a:latin typeface="+mn-ea"/>
              <a:cs typeface="Heiti SC Light" charset="-122"/>
            </a:endParaRPr>
          </a:p>
          <a:p>
            <a:pPr>
              <a:buClr>
                <a:srgbClr val="2D97C8"/>
              </a:buClr>
            </a:pPr>
            <a:r>
              <a:rPr lang="ja-JP" altLang="en-US" sz="1050">
                <a:latin typeface="+mn-ea"/>
                <a:cs typeface="Heiti SC Light" charset="-122"/>
              </a:rPr>
              <a:t>展现红树林活力的一面</a:t>
            </a:r>
            <a:endParaRPr lang="en-GB" sz="1050" dirty="0">
              <a:latin typeface="+mn-ea"/>
              <a:cs typeface="Heiti SC Light" charset="-122"/>
            </a:endParaRPr>
          </a:p>
        </p:txBody>
      </p:sp>
      <p:pic>
        <p:nvPicPr>
          <p:cNvPr id="4" name="Picture 3" descr="A screenshot of a cell phone&#10;&#10;Description automatically generated">
            <a:extLst>
              <a:ext uri="{FF2B5EF4-FFF2-40B4-BE49-F238E27FC236}">
                <a16:creationId xmlns:a16="http://schemas.microsoft.com/office/drawing/2014/main" id="{45A0C018-A064-7A45-9AD4-D9C20F405C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03423" y="2378201"/>
            <a:ext cx="2685271" cy="1363922"/>
          </a:xfrm>
          <a:prstGeom prst="rect">
            <a:avLst/>
          </a:prstGeom>
          <a:effectLst>
            <a:outerShdw blurRad="50800" dist="38100" dir="2700000" algn="tl" rotWithShape="0">
              <a:prstClr val="black">
                <a:alpha val="40000"/>
              </a:prstClr>
            </a:outerShdw>
          </a:effectLst>
        </p:spPr>
      </p:pic>
      <p:pic>
        <p:nvPicPr>
          <p:cNvPr id="9" name="Picture 8" descr="A screenshot of a cell phone&#10;&#10;Description automatically generated">
            <a:extLst>
              <a:ext uri="{FF2B5EF4-FFF2-40B4-BE49-F238E27FC236}">
                <a16:creationId xmlns:a16="http://schemas.microsoft.com/office/drawing/2014/main" id="{9985D2BD-4457-A043-88D8-54B5CE11E29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797216" y="2427243"/>
            <a:ext cx="1780851" cy="2263815"/>
          </a:xfrm>
          <a:prstGeom prst="rect">
            <a:avLst/>
          </a:prstGeom>
          <a:effectLst>
            <a:outerShdw blurRad="50800" dist="38100" dir="2700000" algn="tl" rotWithShape="0">
              <a:prstClr val="black">
                <a:alpha val="40000"/>
              </a:prstClr>
            </a:outerShdw>
          </a:effectLst>
        </p:spPr>
      </p:pic>
      <p:sp>
        <p:nvSpPr>
          <p:cNvPr id="36" name="TextBox 35">
            <a:extLst>
              <a:ext uri="{FF2B5EF4-FFF2-40B4-BE49-F238E27FC236}">
                <a16:creationId xmlns:a16="http://schemas.microsoft.com/office/drawing/2014/main" id="{4B36F9C0-2EEB-4345-858C-BE2B058639B7}"/>
              </a:ext>
            </a:extLst>
          </p:cNvPr>
          <p:cNvSpPr txBox="1"/>
          <p:nvPr/>
        </p:nvSpPr>
        <p:spPr>
          <a:xfrm>
            <a:off x="4739958" y="1758755"/>
            <a:ext cx="2890708"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获得</a:t>
            </a:r>
            <a:r>
              <a:rPr lang="ja-JP" altLang="en-US" sz="1400">
                <a:latin typeface="+mn-ea"/>
                <a:cs typeface="Heiti SC Light" charset="-122"/>
              </a:rPr>
              <a:t>多家有影响力的优秀组织背书</a:t>
            </a:r>
            <a:r>
              <a:rPr lang="zh-CN" altLang="en-US" sz="1400" dirty="0">
                <a:latin typeface="+mn-ea"/>
                <a:cs typeface="Heiti SC Light" charset="-122"/>
              </a:rPr>
              <a:t>，</a:t>
            </a:r>
            <a:r>
              <a:rPr lang="ja-JP" altLang="en-US" sz="1400">
                <a:latin typeface="+mn-ea"/>
                <a:cs typeface="Heiti SC Light" charset="-122"/>
              </a:rPr>
              <a:t>提高民众信任度</a:t>
            </a:r>
            <a:endParaRPr lang="en-GB" sz="1400" dirty="0">
              <a:latin typeface="+mn-ea"/>
              <a:cs typeface="Heiti SC Light" charset="-122"/>
            </a:endParaRPr>
          </a:p>
        </p:txBody>
      </p:sp>
      <p:pic>
        <p:nvPicPr>
          <p:cNvPr id="11" name="Picture 10" descr="A screenshot of a cell phone&#10;&#10;Description automatically generated">
            <a:extLst>
              <a:ext uri="{FF2B5EF4-FFF2-40B4-BE49-F238E27FC236}">
                <a16:creationId xmlns:a16="http://schemas.microsoft.com/office/drawing/2014/main" id="{8D89391E-D590-CC45-8EB7-DE285DABA97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13055" y="5267986"/>
            <a:ext cx="2890708" cy="542007"/>
          </a:xfrm>
          <a:prstGeom prst="rect">
            <a:avLst/>
          </a:prstGeom>
          <a:effectLst>
            <a:outerShdw blurRad="50800" dist="38100" dir="2700000" algn="tl" rotWithShape="0">
              <a:prstClr val="black">
                <a:alpha val="40000"/>
              </a:prstClr>
            </a:outerShdw>
          </a:effectLst>
        </p:spPr>
      </p:pic>
      <p:pic>
        <p:nvPicPr>
          <p:cNvPr id="14" name="Picture 13" descr="A screenshot of a cell phone&#10;&#10;Description automatically generated">
            <a:extLst>
              <a:ext uri="{FF2B5EF4-FFF2-40B4-BE49-F238E27FC236}">
                <a16:creationId xmlns:a16="http://schemas.microsoft.com/office/drawing/2014/main" id="{7E186D01-574D-4645-A6FC-DCBA17878D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621975" y="4895933"/>
            <a:ext cx="3008691" cy="534613"/>
          </a:xfrm>
          <a:prstGeom prst="rect">
            <a:avLst/>
          </a:prstGeom>
          <a:effectLst>
            <a:outerShdw blurRad="50800" dist="38100" dir="2700000" algn="tl" rotWithShape="0">
              <a:prstClr val="black">
                <a:alpha val="40000"/>
              </a:prstClr>
            </a:outerShdw>
          </a:effectLst>
        </p:spPr>
      </p:pic>
      <p:sp>
        <p:nvSpPr>
          <p:cNvPr id="46" name="TextBox 45">
            <a:extLst>
              <a:ext uri="{FF2B5EF4-FFF2-40B4-BE49-F238E27FC236}">
                <a16:creationId xmlns:a16="http://schemas.microsoft.com/office/drawing/2014/main" id="{43F65FC9-634C-814F-B186-AE251E146124}"/>
              </a:ext>
            </a:extLst>
          </p:cNvPr>
          <p:cNvSpPr txBox="1"/>
          <p:nvPr/>
        </p:nvSpPr>
        <p:spPr>
          <a:xfrm>
            <a:off x="4672143" y="5440661"/>
            <a:ext cx="2783398" cy="738664"/>
          </a:xfrm>
          <a:prstGeom prst="rect">
            <a:avLst/>
          </a:prstGeom>
          <a:noFill/>
        </p:spPr>
        <p:txBody>
          <a:bodyPr wrap="square" rtlCol="0">
            <a:spAutoFit/>
          </a:bodyPr>
          <a:lstStyle/>
          <a:p>
            <a:pPr>
              <a:buClr>
                <a:srgbClr val="2D97C8"/>
              </a:buClr>
            </a:pPr>
            <a:r>
              <a:rPr lang="ja-JP" altLang="en-US" sz="1050" b="1">
                <a:latin typeface="+mn-ea"/>
                <a:cs typeface="Heiti SC Light" charset="-122"/>
              </a:rPr>
              <a:t>险峰行动第一名</a:t>
            </a:r>
            <a:r>
              <a:rPr lang="zh-CN" altLang="en-US" sz="1050" b="1" dirty="0">
                <a:latin typeface="+mn-ea"/>
                <a:cs typeface="Heiti SC Light" charset="-122"/>
              </a:rPr>
              <a:t>：</a:t>
            </a:r>
            <a:endParaRPr lang="en-GB" altLang="ja-JP" sz="1050" b="1" dirty="0">
              <a:latin typeface="+mn-ea"/>
              <a:cs typeface="Heiti SC Light" charset="-122"/>
            </a:endParaRPr>
          </a:p>
          <a:p>
            <a:pPr>
              <a:buClr>
                <a:srgbClr val="2D97C8"/>
              </a:buClr>
            </a:pPr>
            <a:r>
              <a:rPr lang="ja-JP" altLang="en-US" sz="1050">
                <a:latin typeface="+mn-ea"/>
                <a:cs typeface="Heiti SC Light" charset="-122"/>
              </a:rPr>
              <a:t>由北京险峰公益基金会推出的</a:t>
            </a:r>
            <a:r>
              <a:rPr lang="zh-CN" altLang="en-US" sz="1050" dirty="0">
                <a:latin typeface="+mn-ea"/>
                <a:cs typeface="Heiti SC Light" charset="-122"/>
              </a:rPr>
              <a:t>“</a:t>
            </a:r>
            <a:r>
              <a:rPr lang="ja-JP" altLang="en-US" sz="1050">
                <a:latin typeface="+mn-ea"/>
                <a:cs typeface="Heiti SC Light" charset="-122"/>
              </a:rPr>
              <a:t>险峰行动</a:t>
            </a:r>
            <a:r>
              <a:rPr lang="zh-CN" altLang="en-US" sz="1050" dirty="0">
                <a:latin typeface="+mn-ea"/>
                <a:cs typeface="Heiti SC Light" charset="-122"/>
              </a:rPr>
              <a:t>”，</a:t>
            </a:r>
            <a:r>
              <a:rPr lang="ja-JP" altLang="en-US" sz="1050">
                <a:latin typeface="+mn-ea"/>
                <a:cs typeface="Heiti SC Light" charset="-122"/>
              </a:rPr>
              <a:t>专注于公益机构筹款</a:t>
            </a:r>
            <a:r>
              <a:rPr lang="zh-CN" altLang="en-US" sz="1050" dirty="0">
                <a:latin typeface="+mn-ea"/>
                <a:cs typeface="Heiti SC Light" charset="-122"/>
              </a:rPr>
              <a:t>，</a:t>
            </a:r>
            <a:r>
              <a:rPr lang="ja-JP" altLang="en-US" sz="1050">
                <a:latin typeface="+mn-ea"/>
                <a:cs typeface="Heiti SC Light" charset="-122"/>
              </a:rPr>
              <a:t>传播</a:t>
            </a:r>
            <a:r>
              <a:rPr lang="zh-CN" altLang="en-US" sz="1050" dirty="0">
                <a:latin typeface="+mn-ea"/>
                <a:cs typeface="Heiti SC Light" charset="-122"/>
              </a:rPr>
              <a:t>，</a:t>
            </a:r>
            <a:r>
              <a:rPr lang="ja-JP" altLang="en-US" sz="1050">
                <a:latin typeface="+mn-ea"/>
                <a:cs typeface="Heiti SC Light" charset="-122"/>
              </a:rPr>
              <a:t>发展等多方面能力大赛中获得第一名</a:t>
            </a:r>
            <a:endParaRPr lang="en-GB" sz="1050" dirty="0">
              <a:latin typeface="+mn-ea"/>
              <a:cs typeface="Heiti SC Light" charset="-122"/>
            </a:endParaRPr>
          </a:p>
        </p:txBody>
      </p:sp>
      <p:sp>
        <p:nvSpPr>
          <p:cNvPr id="47" name="TextBox 46">
            <a:extLst>
              <a:ext uri="{FF2B5EF4-FFF2-40B4-BE49-F238E27FC236}">
                <a16:creationId xmlns:a16="http://schemas.microsoft.com/office/drawing/2014/main" id="{149F2F5C-AD92-FD4A-BBB4-702641EC4FC6}"/>
              </a:ext>
            </a:extLst>
          </p:cNvPr>
          <p:cNvSpPr txBox="1"/>
          <p:nvPr/>
        </p:nvSpPr>
        <p:spPr>
          <a:xfrm>
            <a:off x="6560372" y="2989726"/>
            <a:ext cx="1160106" cy="738664"/>
          </a:xfrm>
          <a:prstGeom prst="rect">
            <a:avLst/>
          </a:prstGeom>
          <a:noFill/>
        </p:spPr>
        <p:txBody>
          <a:bodyPr wrap="square" rtlCol="0">
            <a:spAutoFit/>
          </a:bodyPr>
          <a:lstStyle/>
          <a:p>
            <a:pPr>
              <a:buClr>
                <a:srgbClr val="2D97C8"/>
              </a:buClr>
            </a:pPr>
            <a:r>
              <a:rPr lang="ja-JP" altLang="en-US" sz="1050" b="1">
                <a:latin typeface="+mn-ea"/>
                <a:cs typeface="Heiti SC Light" charset="-122"/>
              </a:rPr>
              <a:t>加入国际组织</a:t>
            </a:r>
            <a:r>
              <a:rPr lang="zh-CN" altLang="en-US" sz="1050" b="1" dirty="0">
                <a:latin typeface="+mn-ea"/>
                <a:cs typeface="Heiti SC Light" charset="-122"/>
              </a:rPr>
              <a:t>：</a:t>
            </a:r>
            <a:endParaRPr lang="en-GB" altLang="ja-JP" sz="1050" b="1" dirty="0">
              <a:latin typeface="+mn-ea"/>
              <a:cs typeface="Heiti SC Light" charset="-122"/>
            </a:endParaRPr>
          </a:p>
          <a:p>
            <a:pPr>
              <a:buClr>
                <a:srgbClr val="2D97C8"/>
              </a:buClr>
            </a:pPr>
            <a:r>
              <a:rPr lang="en-US" altLang="zh-CN" sz="1050" dirty="0">
                <a:latin typeface="+mn-ea"/>
                <a:cs typeface="Heiti SC Light" charset="-122"/>
              </a:rPr>
              <a:t>MCF</a:t>
            </a:r>
            <a:r>
              <a:rPr lang="ja-JP" altLang="en-US" sz="1050">
                <a:latin typeface="+mn-ea"/>
                <a:cs typeface="Heiti SC Light" charset="-122"/>
              </a:rPr>
              <a:t>正式成为全球红树林联盟第一家成员机构</a:t>
            </a:r>
            <a:endParaRPr lang="en-GB" sz="1050" dirty="0">
              <a:latin typeface="+mn-ea"/>
              <a:cs typeface="Heiti SC Light" charset="-122"/>
            </a:endParaRPr>
          </a:p>
        </p:txBody>
      </p:sp>
      <p:pic>
        <p:nvPicPr>
          <p:cNvPr id="48" name="Picture 47">
            <a:extLst>
              <a:ext uri="{FF2B5EF4-FFF2-40B4-BE49-F238E27FC236}">
                <a16:creationId xmlns:a16="http://schemas.microsoft.com/office/drawing/2014/main" id="{953320E1-1EA3-EA47-B559-287A57BD90A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13055" y="3970502"/>
            <a:ext cx="2866009" cy="963167"/>
          </a:xfrm>
          <a:prstGeom prst="rect">
            <a:avLst/>
          </a:prstGeom>
          <a:effectLst>
            <a:outerShdw blurRad="50800" dist="38100" dir="2700000" algn="tl" rotWithShape="0">
              <a:prstClr val="black">
                <a:alpha val="40000"/>
              </a:prstClr>
            </a:outerShdw>
          </a:effectLst>
        </p:spPr>
      </p:pic>
      <p:sp>
        <p:nvSpPr>
          <p:cNvPr id="49" name="TextBox 48">
            <a:extLst>
              <a:ext uri="{FF2B5EF4-FFF2-40B4-BE49-F238E27FC236}">
                <a16:creationId xmlns:a16="http://schemas.microsoft.com/office/drawing/2014/main" id="{C5492FC8-6247-8348-A9C8-B7B285F2AF48}"/>
              </a:ext>
            </a:extLst>
          </p:cNvPr>
          <p:cNvSpPr txBox="1"/>
          <p:nvPr/>
        </p:nvSpPr>
        <p:spPr>
          <a:xfrm>
            <a:off x="8313055" y="4933669"/>
            <a:ext cx="2738619" cy="253916"/>
          </a:xfrm>
          <a:prstGeom prst="rect">
            <a:avLst/>
          </a:prstGeom>
          <a:noFill/>
        </p:spPr>
        <p:txBody>
          <a:bodyPr wrap="square" rtlCol="0">
            <a:spAutoFit/>
          </a:bodyPr>
          <a:lstStyle/>
          <a:p>
            <a:pPr>
              <a:buClr>
                <a:srgbClr val="2D97C8"/>
              </a:buClr>
            </a:pPr>
            <a:r>
              <a:rPr lang="ja-JP" altLang="en-US" sz="1050">
                <a:latin typeface="+mn-ea"/>
                <a:cs typeface="Heiti SC Light" charset="-122"/>
              </a:rPr>
              <a:t>机构个人获得国际奖项</a:t>
            </a:r>
            <a:endParaRPr lang="en-GB" sz="1050" dirty="0">
              <a:latin typeface="+mn-ea"/>
              <a:cs typeface="Heiti SC Light" charset="-122"/>
            </a:endParaRPr>
          </a:p>
        </p:txBody>
      </p:sp>
    </p:spTree>
    <p:extLst>
      <p:ext uri="{BB962C8B-B14F-4D97-AF65-F5344CB8AC3E}">
        <p14:creationId xmlns:p14="http://schemas.microsoft.com/office/powerpoint/2010/main" val="1008157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ja-JP" altLang="en-US" dirty="0"/>
              <a:t>红树林</a:t>
            </a:r>
            <a:r>
              <a:rPr lang="zh-CN" altLang="en-US" dirty="0"/>
              <a:t>优势分析：切实提高受众的参与度，增强价值感</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38</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17" name="Rectangle 16">
            <a:extLst>
              <a:ext uri="{FF2B5EF4-FFF2-40B4-BE49-F238E27FC236}">
                <a16:creationId xmlns:a16="http://schemas.microsoft.com/office/drawing/2014/main" id="{98C64858-048D-E04F-BAFC-190CAE383F53}"/>
              </a:ext>
            </a:extLst>
          </p:cNvPr>
          <p:cNvSpPr/>
          <p:nvPr/>
        </p:nvSpPr>
        <p:spPr>
          <a:xfrm>
            <a:off x="1074947"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文本框 3">
            <a:extLst>
              <a:ext uri="{FF2B5EF4-FFF2-40B4-BE49-F238E27FC236}">
                <a16:creationId xmlns:a16="http://schemas.microsoft.com/office/drawing/2014/main" id="{3FA9BEA7-6ED7-F44A-B215-50D71CAA5933}"/>
              </a:ext>
            </a:extLst>
          </p:cNvPr>
          <p:cNvSpPr txBox="1"/>
          <p:nvPr/>
        </p:nvSpPr>
        <p:spPr>
          <a:xfrm>
            <a:off x="2085502" y="1330843"/>
            <a:ext cx="1082348"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捐赠的价值</a:t>
            </a:r>
          </a:p>
        </p:txBody>
      </p:sp>
      <p:sp>
        <p:nvSpPr>
          <p:cNvPr id="20" name="TextBox 19">
            <a:extLst>
              <a:ext uri="{FF2B5EF4-FFF2-40B4-BE49-F238E27FC236}">
                <a16:creationId xmlns:a16="http://schemas.microsoft.com/office/drawing/2014/main" id="{68745B19-01D2-6C47-8DA8-2871C4BCE972}"/>
              </a:ext>
            </a:extLst>
          </p:cNvPr>
          <p:cNvSpPr txBox="1"/>
          <p:nvPr/>
        </p:nvSpPr>
        <p:spPr>
          <a:xfrm>
            <a:off x="1134589" y="1753638"/>
            <a:ext cx="2890708"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多维度</a:t>
            </a:r>
            <a:r>
              <a:rPr lang="ja-JP" altLang="en-US" sz="1400">
                <a:latin typeface="+mn-ea"/>
                <a:cs typeface="Heiti SC Light" charset="-122"/>
              </a:rPr>
              <a:t>提升透明度</a:t>
            </a:r>
            <a:r>
              <a:rPr lang="zh-CN" altLang="en-US" sz="1400" dirty="0">
                <a:latin typeface="+mn-ea"/>
                <a:cs typeface="Heiti SC Light" charset="-122"/>
              </a:rPr>
              <a:t>，</a:t>
            </a:r>
            <a:r>
              <a:rPr lang="ja-JP" altLang="en-US" sz="1400">
                <a:latin typeface="+mn-ea"/>
                <a:cs typeface="Heiti SC Light" charset="-122"/>
              </a:rPr>
              <a:t>体现受众的捐赠价值</a:t>
            </a:r>
            <a:r>
              <a:rPr lang="zh-CN" altLang="en-US" sz="1400" dirty="0">
                <a:latin typeface="+mn-ea"/>
                <a:cs typeface="Heiti SC Light" charset="-122"/>
              </a:rPr>
              <a:t>，</a:t>
            </a:r>
            <a:r>
              <a:rPr lang="ja-JP" altLang="en-US" sz="1400">
                <a:latin typeface="+mn-ea"/>
                <a:cs typeface="Heiti SC Light" charset="-122"/>
              </a:rPr>
              <a:t>同时增强价值感</a:t>
            </a:r>
            <a:endParaRPr lang="en-GB" sz="1400" dirty="0">
              <a:latin typeface="+mn-ea"/>
              <a:cs typeface="Heiti SC Light" charset="-122"/>
            </a:endParaRPr>
          </a:p>
        </p:txBody>
      </p:sp>
      <p:sp>
        <p:nvSpPr>
          <p:cNvPr id="21" name="Rectangle 20">
            <a:extLst>
              <a:ext uri="{FF2B5EF4-FFF2-40B4-BE49-F238E27FC236}">
                <a16:creationId xmlns:a16="http://schemas.microsoft.com/office/drawing/2014/main" id="{E05F312B-66B2-8544-A408-13B6A59DB740}"/>
              </a:ext>
            </a:extLst>
          </p:cNvPr>
          <p:cNvSpPr/>
          <p:nvPr/>
        </p:nvSpPr>
        <p:spPr>
          <a:xfrm>
            <a:off x="4606782"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文本框 3">
            <a:extLst>
              <a:ext uri="{FF2B5EF4-FFF2-40B4-BE49-F238E27FC236}">
                <a16:creationId xmlns:a16="http://schemas.microsoft.com/office/drawing/2014/main" id="{D1C82CFC-9526-0C44-8715-9044E7614AAB}"/>
              </a:ext>
            </a:extLst>
          </p:cNvPr>
          <p:cNvSpPr txBox="1"/>
          <p:nvPr/>
        </p:nvSpPr>
        <p:spPr>
          <a:xfrm>
            <a:off x="5464602" y="1309702"/>
            <a:ext cx="1441420"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交互感强的活动</a:t>
            </a:r>
          </a:p>
        </p:txBody>
      </p:sp>
      <p:sp>
        <p:nvSpPr>
          <p:cNvPr id="24" name="Rectangle 23">
            <a:extLst>
              <a:ext uri="{FF2B5EF4-FFF2-40B4-BE49-F238E27FC236}">
                <a16:creationId xmlns:a16="http://schemas.microsoft.com/office/drawing/2014/main" id="{94DBA0CA-3FCF-2147-8DAD-64D3734C556B}"/>
              </a:ext>
            </a:extLst>
          </p:cNvPr>
          <p:cNvSpPr/>
          <p:nvPr/>
        </p:nvSpPr>
        <p:spPr>
          <a:xfrm>
            <a:off x="8210411"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文本框 3">
            <a:extLst>
              <a:ext uri="{FF2B5EF4-FFF2-40B4-BE49-F238E27FC236}">
                <a16:creationId xmlns:a16="http://schemas.microsoft.com/office/drawing/2014/main" id="{9D0055C7-71F1-2949-9639-646010D109E0}"/>
              </a:ext>
            </a:extLst>
          </p:cNvPr>
          <p:cNvSpPr txBox="1"/>
          <p:nvPr/>
        </p:nvSpPr>
        <p:spPr>
          <a:xfrm>
            <a:off x="8995057" y="1330843"/>
            <a:ext cx="1800493"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增强社交感和互动感</a:t>
            </a:r>
          </a:p>
        </p:txBody>
      </p:sp>
      <p:sp>
        <p:nvSpPr>
          <p:cNvPr id="41" name="TextBox 40">
            <a:extLst>
              <a:ext uri="{FF2B5EF4-FFF2-40B4-BE49-F238E27FC236}">
                <a16:creationId xmlns:a16="http://schemas.microsoft.com/office/drawing/2014/main" id="{8B96BE38-7B8B-8C45-8184-D0FA7BB1C890}"/>
              </a:ext>
            </a:extLst>
          </p:cNvPr>
          <p:cNvSpPr txBox="1"/>
          <p:nvPr/>
        </p:nvSpPr>
        <p:spPr>
          <a:xfrm>
            <a:off x="9895304" y="6235531"/>
            <a:ext cx="1669877" cy="246221"/>
          </a:xfrm>
          <a:prstGeom prst="rect">
            <a:avLst/>
          </a:prstGeom>
          <a:noFill/>
        </p:spPr>
        <p:txBody>
          <a:bodyPr wrap="square" rtlCol="0">
            <a:spAutoFit/>
          </a:bodyPr>
          <a:lstStyle/>
          <a:p>
            <a:pPr>
              <a:buClr>
                <a:srgbClr val="2D97C8"/>
              </a:buClr>
            </a:pPr>
            <a:r>
              <a:rPr lang="en-GB" altLang="ja-JP" sz="1000" dirty="0">
                <a:latin typeface="+mn-ea"/>
                <a:cs typeface="Heiti SC Light" charset="-122"/>
              </a:rPr>
              <a:t>Source</a:t>
            </a:r>
            <a:r>
              <a:rPr lang="zh-CN" altLang="en-US" sz="1000" dirty="0">
                <a:latin typeface="+mn-ea"/>
                <a:cs typeface="Heiti SC Light" charset="-122"/>
              </a:rPr>
              <a:t>：</a:t>
            </a:r>
            <a:r>
              <a:rPr lang="ja-JP" altLang="en-US" sz="1000">
                <a:latin typeface="+mn-ea"/>
                <a:cs typeface="Heiti SC Light" charset="-122"/>
              </a:rPr>
              <a:t>公众号</a:t>
            </a:r>
            <a:r>
              <a:rPr lang="zh-CN" altLang="en-US" sz="1000" dirty="0">
                <a:latin typeface="+mn-ea"/>
                <a:cs typeface="Heiti SC Light" charset="-122"/>
              </a:rPr>
              <a:t>，</a:t>
            </a:r>
            <a:r>
              <a:rPr lang="ja-JP" altLang="en-US" sz="1000">
                <a:latin typeface="+mn-ea"/>
                <a:cs typeface="Heiti SC Light" charset="-122"/>
              </a:rPr>
              <a:t>官网</a:t>
            </a:r>
            <a:endParaRPr lang="en-GB" sz="1000" dirty="0">
              <a:latin typeface="+mn-ea"/>
              <a:cs typeface="Heiti SC Light" charset="-122"/>
            </a:endParaRPr>
          </a:p>
        </p:txBody>
      </p:sp>
      <p:sp>
        <p:nvSpPr>
          <p:cNvPr id="43" name="TextBox 42">
            <a:extLst>
              <a:ext uri="{FF2B5EF4-FFF2-40B4-BE49-F238E27FC236}">
                <a16:creationId xmlns:a16="http://schemas.microsoft.com/office/drawing/2014/main" id="{C3BF331C-4145-974C-98A7-29870D1EBA95}"/>
              </a:ext>
            </a:extLst>
          </p:cNvPr>
          <p:cNvSpPr txBox="1"/>
          <p:nvPr/>
        </p:nvSpPr>
        <p:spPr>
          <a:xfrm>
            <a:off x="8313056" y="1778164"/>
            <a:ext cx="2890708" cy="523220"/>
          </a:xfrm>
          <a:prstGeom prst="rect">
            <a:avLst/>
          </a:prstGeom>
          <a:noFill/>
        </p:spPr>
        <p:txBody>
          <a:bodyPr wrap="square" rtlCol="0">
            <a:spAutoFit/>
          </a:bodyPr>
          <a:lstStyle/>
          <a:p>
            <a:pPr algn="just">
              <a:buClr>
                <a:srgbClr val="2D97C8"/>
              </a:buClr>
            </a:pPr>
            <a:r>
              <a:rPr lang="ja-JP" altLang="en-US" sz="1400" b="1">
                <a:latin typeface="+mn-ea"/>
                <a:cs typeface="Heiti SC Light" charset="-122"/>
              </a:rPr>
              <a:t>线上</a:t>
            </a:r>
            <a:r>
              <a:rPr lang="en-US" altLang="zh-CN" sz="1400" dirty="0">
                <a:latin typeface="+mn-ea"/>
                <a:cs typeface="Heiti SC Light" charset="-122"/>
              </a:rPr>
              <a:t>-</a:t>
            </a:r>
            <a:r>
              <a:rPr lang="ja-JP" altLang="en-US" sz="1400">
                <a:latin typeface="+mn-ea"/>
                <a:cs typeface="Heiti SC Light" charset="-122"/>
              </a:rPr>
              <a:t>在评论区与受众互动</a:t>
            </a:r>
            <a:r>
              <a:rPr lang="zh-CN" altLang="en-US" sz="1400" dirty="0">
                <a:latin typeface="+mn-ea"/>
                <a:cs typeface="Heiti SC Light" charset="-122"/>
              </a:rPr>
              <a:t>，</a:t>
            </a:r>
            <a:r>
              <a:rPr lang="ja-JP" altLang="en-US" sz="1400">
                <a:latin typeface="+mn-ea"/>
                <a:cs typeface="Heiti SC Light" charset="-122"/>
              </a:rPr>
              <a:t>增强参与感</a:t>
            </a:r>
            <a:r>
              <a:rPr lang="zh-CN" altLang="en-US" sz="1400" dirty="0">
                <a:latin typeface="+mn-ea"/>
                <a:cs typeface="Heiti SC Light" charset="-122"/>
              </a:rPr>
              <a:t>，</a:t>
            </a:r>
            <a:r>
              <a:rPr lang="ja-JP" altLang="en-US" sz="1400">
                <a:latin typeface="+mn-ea"/>
                <a:cs typeface="Heiti SC Light" charset="-122"/>
              </a:rPr>
              <a:t>拉近与受众距离</a:t>
            </a:r>
            <a:endParaRPr lang="en-GB" sz="1400" dirty="0">
              <a:latin typeface="+mn-ea"/>
              <a:cs typeface="Heiti SC Light" charset="-122"/>
            </a:endParaRPr>
          </a:p>
        </p:txBody>
      </p:sp>
      <p:sp>
        <p:nvSpPr>
          <p:cNvPr id="36" name="TextBox 35">
            <a:extLst>
              <a:ext uri="{FF2B5EF4-FFF2-40B4-BE49-F238E27FC236}">
                <a16:creationId xmlns:a16="http://schemas.microsoft.com/office/drawing/2014/main" id="{4B36F9C0-2EEB-4345-858C-BE2B058639B7}"/>
              </a:ext>
            </a:extLst>
          </p:cNvPr>
          <p:cNvSpPr txBox="1"/>
          <p:nvPr/>
        </p:nvSpPr>
        <p:spPr>
          <a:xfrm>
            <a:off x="4714183" y="1753638"/>
            <a:ext cx="2890708" cy="738664"/>
          </a:xfrm>
          <a:prstGeom prst="rect">
            <a:avLst/>
          </a:prstGeom>
          <a:noFill/>
        </p:spPr>
        <p:txBody>
          <a:bodyPr wrap="square" rtlCol="0">
            <a:spAutoFit/>
          </a:bodyPr>
          <a:lstStyle/>
          <a:p>
            <a:pPr algn="just">
              <a:buClr>
                <a:srgbClr val="2D97C8"/>
              </a:buClr>
            </a:pPr>
            <a:r>
              <a:rPr lang="ja-JP" altLang="en-US" sz="1400" b="1">
                <a:latin typeface="+mn-ea"/>
                <a:cs typeface="Heiti SC Light" charset="-122"/>
              </a:rPr>
              <a:t>线下</a:t>
            </a:r>
            <a:r>
              <a:rPr lang="en-US" altLang="zh-CN" sz="1400" dirty="0">
                <a:latin typeface="+mn-ea"/>
                <a:cs typeface="Heiti SC Light" charset="-122"/>
              </a:rPr>
              <a:t>-</a:t>
            </a:r>
            <a:r>
              <a:rPr lang="ja-JP" altLang="en-GB" sz="1400">
                <a:latin typeface="+mn-ea"/>
                <a:cs typeface="Heiti SC Light" charset="-122"/>
              </a:rPr>
              <a:t>通过</a:t>
            </a:r>
            <a:r>
              <a:rPr lang="ja-JP" altLang="en-US" sz="1400">
                <a:latin typeface="+mn-ea"/>
                <a:cs typeface="Heiti SC Light" charset="-122"/>
              </a:rPr>
              <a:t>创意活动不仅达到提高受众参与度的目的</a:t>
            </a:r>
            <a:r>
              <a:rPr lang="zh-CN" altLang="en-US" sz="1400" dirty="0">
                <a:latin typeface="+mn-ea"/>
                <a:cs typeface="Heiti SC Light" charset="-122"/>
              </a:rPr>
              <a:t>，</a:t>
            </a:r>
            <a:r>
              <a:rPr lang="ja-JP" altLang="en-US" sz="1400">
                <a:latin typeface="+mn-ea"/>
                <a:cs typeface="Heiti SC Light" charset="-122"/>
              </a:rPr>
              <a:t>同时也有传播作用</a:t>
            </a:r>
            <a:endParaRPr lang="en-GB" sz="1400" dirty="0">
              <a:latin typeface="+mn-ea"/>
              <a:cs typeface="Heiti SC Light" charset="-122"/>
            </a:endParaRPr>
          </a:p>
        </p:txBody>
      </p:sp>
      <p:pic>
        <p:nvPicPr>
          <p:cNvPr id="33" name="图片 7">
            <a:extLst>
              <a:ext uri="{FF2B5EF4-FFF2-40B4-BE49-F238E27FC236}">
                <a16:creationId xmlns:a16="http://schemas.microsoft.com/office/drawing/2014/main" id="{716CF621-7791-1F42-A3D7-280582AED27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811"/>
          <a:stretch/>
        </p:blipFill>
        <p:spPr>
          <a:xfrm>
            <a:off x="8313056" y="2433224"/>
            <a:ext cx="1748737" cy="1991551"/>
          </a:xfrm>
          <a:prstGeom prst="rect">
            <a:avLst/>
          </a:prstGeom>
          <a:effectLst>
            <a:outerShdw blurRad="50800" dist="38100" dir="2700000" algn="tl" rotWithShape="0">
              <a:prstClr val="black">
                <a:alpha val="40000"/>
              </a:prstClr>
            </a:outerShdw>
          </a:effectLst>
        </p:spPr>
      </p:pic>
      <p:pic>
        <p:nvPicPr>
          <p:cNvPr id="34" name="图片 12">
            <a:extLst>
              <a:ext uri="{FF2B5EF4-FFF2-40B4-BE49-F238E27FC236}">
                <a16:creationId xmlns:a16="http://schemas.microsoft.com/office/drawing/2014/main" id="{ED97A19D-91BE-DC45-943C-2B552F012B5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13464" y="2612069"/>
            <a:ext cx="1863702" cy="1530350"/>
          </a:xfrm>
          <a:prstGeom prst="rect">
            <a:avLst/>
          </a:prstGeom>
          <a:effectLst>
            <a:outerShdw blurRad="50800" dist="38100" dir="2700000" algn="tl" rotWithShape="0">
              <a:prstClr val="black">
                <a:alpha val="40000"/>
              </a:prstClr>
            </a:outerShdw>
          </a:effectLst>
        </p:spPr>
      </p:pic>
      <p:pic>
        <p:nvPicPr>
          <p:cNvPr id="4" name="Picture 3" descr="A screenshot of a cell phone&#10;&#10;Description automatically generated">
            <a:extLst>
              <a:ext uri="{FF2B5EF4-FFF2-40B4-BE49-F238E27FC236}">
                <a16:creationId xmlns:a16="http://schemas.microsoft.com/office/drawing/2014/main" id="{C8C303A3-E9C0-234E-B023-C7CB8DA6362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4589" y="2566141"/>
            <a:ext cx="2141579" cy="1799558"/>
          </a:xfrm>
          <a:prstGeom prst="rect">
            <a:avLst/>
          </a:prstGeom>
          <a:effectLst>
            <a:outerShdw blurRad="50800" dist="38100" dir="2700000" algn="tl" rotWithShape="0">
              <a:prstClr val="black">
                <a:alpha val="40000"/>
              </a:prstClr>
            </a:outerShdw>
          </a:effectLst>
        </p:spPr>
      </p:pic>
      <p:pic>
        <p:nvPicPr>
          <p:cNvPr id="31" name="图片 6">
            <a:extLst>
              <a:ext uri="{FF2B5EF4-FFF2-40B4-BE49-F238E27FC236}">
                <a16:creationId xmlns:a16="http://schemas.microsoft.com/office/drawing/2014/main" id="{2E85B14C-9E30-0D49-B131-560CF57F8D4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842606" y="4344589"/>
            <a:ext cx="2269276" cy="1842917"/>
          </a:xfrm>
          <a:prstGeom prst="rect">
            <a:avLst/>
          </a:prstGeom>
          <a:effectLst>
            <a:outerShdw blurRad="50800" dist="38100" dir="2700000" algn="tl" rotWithShape="0">
              <a:prstClr val="black">
                <a:alpha val="40000"/>
              </a:prstClr>
            </a:outerShdw>
          </a:effectLst>
        </p:spPr>
      </p:pic>
      <p:sp>
        <p:nvSpPr>
          <p:cNvPr id="27" name="TextBox 26">
            <a:extLst>
              <a:ext uri="{FF2B5EF4-FFF2-40B4-BE49-F238E27FC236}">
                <a16:creationId xmlns:a16="http://schemas.microsoft.com/office/drawing/2014/main" id="{88EFABD7-E4BA-414A-97DD-28DD280B8B8E}"/>
              </a:ext>
            </a:extLst>
          </p:cNvPr>
          <p:cNvSpPr txBox="1"/>
          <p:nvPr/>
        </p:nvSpPr>
        <p:spPr>
          <a:xfrm>
            <a:off x="1035686" y="4927619"/>
            <a:ext cx="905824" cy="738664"/>
          </a:xfrm>
          <a:prstGeom prst="rect">
            <a:avLst/>
          </a:prstGeom>
          <a:noFill/>
        </p:spPr>
        <p:txBody>
          <a:bodyPr wrap="square" rtlCol="0">
            <a:spAutoFit/>
          </a:bodyPr>
          <a:lstStyle/>
          <a:p>
            <a:pPr>
              <a:buClr>
                <a:srgbClr val="2D97C8"/>
              </a:buClr>
            </a:pPr>
            <a:r>
              <a:rPr lang="ja-JP" altLang="en-GB" sz="1050">
                <a:latin typeface="+mn-ea"/>
                <a:cs typeface="Heiti SC Light" charset="-122"/>
              </a:rPr>
              <a:t>明确</a:t>
            </a:r>
            <a:r>
              <a:rPr lang="ja-JP" altLang="en-US" sz="1050">
                <a:latin typeface="+mn-ea"/>
                <a:cs typeface="Heiti SC Light" charset="-122"/>
              </a:rPr>
              <a:t>的显示每一笔捐款可以做到多少保护</a:t>
            </a:r>
            <a:endParaRPr lang="en-GB" sz="1050" dirty="0">
              <a:latin typeface="+mn-ea"/>
              <a:cs typeface="Heiti SC Light" charset="-122"/>
            </a:endParaRPr>
          </a:p>
        </p:txBody>
      </p:sp>
      <p:sp>
        <p:nvSpPr>
          <p:cNvPr id="28" name="TextBox 27">
            <a:extLst>
              <a:ext uri="{FF2B5EF4-FFF2-40B4-BE49-F238E27FC236}">
                <a16:creationId xmlns:a16="http://schemas.microsoft.com/office/drawing/2014/main" id="{2607217C-2C03-A749-92BD-FD2A32562BD6}"/>
              </a:ext>
            </a:extLst>
          </p:cNvPr>
          <p:cNvSpPr txBox="1"/>
          <p:nvPr/>
        </p:nvSpPr>
        <p:spPr>
          <a:xfrm>
            <a:off x="3308822" y="3029126"/>
            <a:ext cx="905824" cy="738664"/>
          </a:xfrm>
          <a:prstGeom prst="rect">
            <a:avLst/>
          </a:prstGeom>
          <a:noFill/>
        </p:spPr>
        <p:txBody>
          <a:bodyPr wrap="square" rtlCol="0">
            <a:spAutoFit/>
          </a:bodyPr>
          <a:lstStyle/>
          <a:p>
            <a:pPr>
              <a:buClr>
                <a:srgbClr val="2D97C8"/>
              </a:buClr>
            </a:pPr>
            <a:r>
              <a:rPr lang="ja-JP" altLang="en-US" sz="1050">
                <a:latin typeface="+mn-ea"/>
                <a:cs typeface="Heiti SC Light" charset="-122"/>
              </a:rPr>
              <a:t>以月为单位</a:t>
            </a:r>
            <a:r>
              <a:rPr lang="zh-CN" altLang="en-US" sz="1050" dirty="0">
                <a:latin typeface="+mn-ea"/>
                <a:cs typeface="Heiti SC Light" charset="-122"/>
              </a:rPr>
              <a:t>，</a:t>
            </a:r>
            <a:r>
              <a:rPr lang="ja-JP" altLang="en-US" sz="1050">
                <a:latin typeface="+mn-ea"/>
                <a:cs typeface="Heiti SC Light" charset="-122"/>
              </a:rPr>
              <a:t>详细的在官网披露每个项目的进展</a:t>
            </a:r>
            <a:endParaRPr lang="en-GB" sz="1050" dirty="0">
              <a:latin typeface="+mn-ea"/>
              <a:cs typeface="Heiti SC Light" charset="-122"/>
            </a:endParaRPr>
          </a:p>
        </p:txBody>
      </p:sp>
      <p:pic>
        <p:nvPicPr>
          <p:cNvPr id="7" name="Picture 6" descr="A screenshot of a cell phone&#10;&#10;Description automatically generated">
            <a:extLst>
              <a:ext uri="{FF2B5EF4-FFF2-40B4-BE49-F238E27FC236}">
                <a16:creationId xmlns:a16="http://schemas.microsoft.com/office/drawing/2014/main" id="{A1BD067E-C68C-9444-8568-8EADE5D400E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54399" y="4258198"/>
            <a:ext cx="2762020" cy="1385273"/>
          </a:xfrm>
          <a:prstGeom prst="rect">
            <a:avLst/>
          </a:prstGeom>
          <a:effectLst>
            <a:outerShdw blurRad="50800" dist="38100" dir="2700000" algn="tl" rotWithShape="0">
              <a:prstClr val="black">
                <a:alpha val="40000"/>
              </a:prstClr>
            </a:outerShdw>
          </a:effectLst>
        </p:spPr>
      </p:pic>
      <p:sp>
        <p:nvSpPr>
          <p:cNvPr id="29" name="TextBox 28">
            <a:extLst>
              <a:ext uri="{FF2B5EF4-FFF2-40B4-BE49-F238E27FC236}">
                <a16:creationId xmlns:a16="http://schemas.microsoft.com/office/drawing/2014/main" id="{82D52DFA-9B6E-1E40-949F-1D0CFA61D6C1}"/>
              </a:ext>
            </a:extLst>
          </p:cNvPr>
          <p:cNvSpPr txBox="1"/>
          <p:nvPr/>
        </p:nvSpPr>
        <p:spPr>
          <a:xfrm>
            <a:off x="6702800" y="3059668"/>
            <a:ext cx="905824" cy="577081"/>
          </a:xfrm>
          <a:prstGeom prst="rect">
            <a:avLst/>
          </a:prstGeom>
          <a:noFill/>
        </p:spPr>
        <p:txBody>
          <a:bodyPr wrap="square" rtlCol="0">
            <a:spAutoFit/>
          </a:bodyPr>
          <a:lstStyle/>
          <a:p>
            <a:pPr>
              <a:buClr>
                <a:srgbClr val="2D97C8"/>
              </a:buClr>
            </a:pPr>
            <a:r>
              <a:rPr lang="ja-JP" altLang="en-GB" sz="1050">
                <a:latin typeface="+mn-ea"/>
                <a:cs typeface="Heiti SC Light" charset="-122"/>
              </a:rPr>
              <a:t>手抄报</a:t>
            </a:r>
            <a:r>
              <a:rPr lang="zh-CN" altLang="en-US" sz="1050" dirty="0">
                <a:latin typeface="+mn-ea"/>
                <a:cs typeface="Heiti SC Light" charset="-122"/>
              </a:rPr>
              <a:t>：</a:t>
            </a:r>
            <a:r>
              <a:rPr lang="ja-JP" altLang="en-US" sz="1050">
                <a:latin typeface="+mn-ea"/>
                <a:cs typeface="Heiti SC Light" charset="-122"/>
              </a:rPr>
              <a:t>我用画笔守护鸟</a:t>
            </a:r>
            <a:endParaRPr lang="en-GB" sz="1050" dirty="0">
              <a:latin typeface="+mn-ea"/>
              <a:cs typeface="Heiti SC Light" charset="-122"/>
            </a:endParaRPr>
          </a:p>
        </p:txBody>
      </p:sp>
      <p:sp>
        <p:nvSpPr>
          <p:cNvPr id="8" name="Rectangle 7">
            <a:extLst>
              <a:ext uri="{FF2B5EF4-FFF2-40B4-BE49-F238E27FC236}">
                <a16:creationId xmlns:a16="http://schemas.microsoft.com/office/drawing/2014/main" id="{54F0269F-C5B2-4E4A-BE99-372A1B43B72C}"/>
              </a:ext>
            </a:extLst>
          </p:cNvPr>
          <p:cNvSpPr/>
          <p:nvPr/>
        </p:nvSpPr>
        <p:spPr>
          <a:xfrm>
            <a:off x="4714183" y="5759250"/>
            <a:ext cx="2802236" cy="415498"/>
          </a:xfrm>
          <a:prstGeom prst="rect">
            <a:avLst/>
          </a:prstGeom>
          <a:noFill/>
        </p:spPr>
        <p:txBody>
          <a:bodyPr wrap="square" rtlCol="0">
            <a:spAutoFit/>
          </a:bodyPr>
          <a:lstStyle/>
          <a:p>
            <a:pPr>
              <a:buClr>
                <a:srgbClr val="2D97C8"/>
              </a:buClr>
            </a:pPr>
            <a:r>
              <a:rPr lang="ja-JP" altLang="en-US" sz="1050">
                <a:latin typeface="+mn-ea"/>
              </a:rPr>
              <a:t>当代青年，缺这一杠 </a:t>
            </a:r>
            <a:r>
              <a:rPr lang="en-US" altLang="ja-JP" sz="1050" dirty="0">
                <a:latin typeface="+mn-ea"/>
              </a:rPr>
              <a:t>| </a:t>
            </a:r>
            <a:r>
              <a:rPr lang="ja-JP" altLang="en-US" sz="1050">
                <a:latin typeface="+mn-ea"/>
              </a:rPr>
              <a:t>闲置才华益起杠</a:t>
            </a:r>
            <a:endParaRPr lang="en-GB" altLang="ja-JP" sz="1050" dirty="0">
              <a:latin typeface="+mn-ea"/>
            </a:endParaRPr>
          </a:p>
          <a:p>
            <a:pPr>
              <a:buClr>
                <a:srgbClr val="2D97C8"/>
              </a:buClr>
            </a:pPr>
            <a:r>
              <a:rPr lang="ja-JP" altLang="en-US" sz="1050">
                <a:latin typeface="+mn-ea"/>
              </a:rPr>
              <a:t>用才华来义卖</a:t>
            </a:r>
            <a:r>
              <a:rPr lang="zh-CN" altLang="en-US" sz="1050" dirty="0">
                <a:latin typeface="+mn-ea"/>
              </a:rPr>
              <a:t>，</a:t>
            </a:r>
            <a:r>
              <a:rPr lang="ja-JP" altLang="en-US" sz="1050">
                <a:latin typeface="+mn-ea"/>
              </a:rPr>
              <a:t>义卖所得将用于湿地保护</a:t>
            </a:r>
            <a:endParaRPr lang="en-GB" sz="1050" dirty="0">
              <a:latin typeface="+mn-ea"/>
            </a:endParaRPr>
          </a:p>
        </p:txBody>
      </p:sp>
      <p:pic>
        <p:nvPicPr>
          <p:cNvPr id="10" name="Picture 9" descr="A screenshot of a cell phone&#10;&#10;Description automatically generated">
            <a:extLst>
              <a:ext uri="{FF2B5EF4-FFF2-40B4-BE49-F238E27FC236}">
                <a16:creationId xmlns:a16="http://schemas.microsoft.com/office/drawing/2014/main" id="{2C3A2CDB-0002-0648-B180-2A85447B19D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261303" y="4006713"/>
            <a:ext cx="1899441" cy="2082136"/>
          </a:xfrm>
          <a:prstGeom prst="rect">
            <a:avLst/>
          </a:prstGeom>
          <a:effectLst>
            <a:outerShdw blurRad="50800" dist="38100" dir="2700000" algn="tl" rotWithShape="0">
              <a:prstClr val="black">
                <a:alpha val="40000"/>
              </a:prstClr>
            </a:outerShdw>
          </a:effectLst>
        </p:spPr>
      </p:pic>
      <p:sp>
        <p:nvSpPr>
          <p:cNvPr id="30" name="TextBox 29">
            <a:extLst>
              <a:ext uri="{FF2B5EF4-FFF2-40B4-BE49-F238E27FC236}">
                <a16:creationId xmlns:a16="http://schemas.microsoft.com/office/drawing/2014/main" id="{AC75B4BB-37B6-0148-B9CE-9EDFAD52039E}"/>
              </a:ext>
            </a:extLst>
          </p:cNvPr>
          <p:cNvSpPr txBox="1"/>
          <p:nvPr/>
        </p:nvSpPr>
        <p:spPr>
          <a:xfrm>
            <a:off x="10221394" y="2901106"/>
            <a:ext cx="905824" cy="577081"/>
          </a:xfrm>
          <a:prstGeom prst="rect">
            <a:avLst/>
          </a:prstGeom>
          <a:noFill/>
        </p:spPr>
        <p:txBody>
          <a:bodyPr wrap="square" rtlCol="0">
            <a:spAutoFit/>
          </a:bodyPr>
          <a:lstStyle/>
          <a:p>
            <a:pPr>
              <a:buClr>
                <a:srgbClr val="2D97C8"/>
              </a:buClr>
            </a:pPr>
            <a:r>
              <a:rPr lang="ja-JP" altLang="en-GB" sz="1050">
                <a:latin typeface="+mn-ea"/>
                <a:cs typeface="Heiti SC Light" charset="-122"/>
              </a:rPr>
              <a:t>对</a:t>
            </a:r>
            <a:r>
              <a:rPr lang="ja-JP" altLang="en-US" sz="1050">
                <a:latin typeface="+mn-ea"/>
                <a:cs typeface="Heiti SC Light" charset="-122"/>
              </a:rPr>
              <a:t>捐赠的爱心人士逐条回复</a:t>
            </a:r>
            <a:endParaRPr lang="en-GB" sz="1050" dirty="0">
              <a:latin typeface="+mn-ea"/>
              <a:cs typeface="Heiti SC Light" charset="-122"/>
            </a:endParaRPr>
          </a:p>
        </p:txBody>
      </p:sp>
      <p:sp>
        <p:nvSpPr>
          <p:cNvPr id="32" name="TextBox 31">
            <a:extLst>
              <a:ext uri="{FF2B5EF4-FFF2-40B4-BE49-F238E27FC236}">
                <a16:creationId xmlns:a16="http://schemas.microsoft.com/office/drawing/2014/main" id="{C8E514DA-DC8A-C041-A875-35C8C249F0D1}"/>
              </a:ext>
            </a:extLst>
          </p:cNvPr>
          <p:cNvSpPr txBox="1"/>
          <p:nvPr/>
        </p:nvSpPr>
        <p:spPr>
          <a:xfrm>
            <a:off x="8369752" y="4927619"/>
            <a:ext cx="905824" cy="415498"/>
          </a:xfrm>
          <a:prstGeom prst="rect">
            <a:avLst/>
          </a:prstGeom>
          <a:noFill/>
        </p:spPr>
        <p:txBody>
          <a:bodyPr wrap="square" rtlCol="0">
            <a:spAutoFit/>
          </a:bodyPr>
          <a:lstStyle/>
          <a:p>
            <a:pPr>
              <a:buClr>
                <a:srgbClr val="2D97C8"/>
              </a:buClr>
            </a:pPr>
            <a:r>
              <a:rPr lang="ja-JP" altLang="en-US" sz="1050">
                <a:latin typeface="+mn-ea"/>
                <a:cs typeface="Heiti SC Light" charset="-122"/>
              </a:rPr>
              <a:t>微博平台留言互动</a:t>
            </a:r>
            <a:endParaRPr lang="en-GB" sz="1050" dirty="0">
              <a:latin typeface="+mn-ea"/>
              <a:cs typeface="Heiti SC Light" charset="-122"/>
            </a:endParaRPr>
          </a:p>
        </p:txBody>
      </p:sp>
    </p:spTree>
    <p:extLst>
      <p:ext uri="{BB962C8B-B14F-4D97-AF65-F5344CB8AC3E}">
        <p14:creationId xmlns:p14="http://schemas.microsoft.com/office/powerpoint/2010/main" val="1696439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ja-JP" altLang="en-US" dirty="0"/>
              <a:t>红树林</a:t>
            </a:r>
            <a:r>
              <a:rPr lang="zh-CN" altLang="en-US" dirty="0"/>
              <a:t>优势分析：专注于各种交互渠道的用户体验，提升</a:t>
            </a:r>
            <a:r>
              <a:rPr lang="ja-JP" altLang="en-US" dirty="0"/>
              <a:t>受众</a:t>
            </a:r>
            <a:r>
              <a:rPr lang="zh-CN" altLang="en-US" dirty="0"/>
              <a:t>对品牌的认同感</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39</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32" name="Rectangle 31">
            <a:extLst>
              <a:ext uri="{FF2B5EF4-FFF2-40B4-BE49-F238E27FC236}">
                <a16:creationId xmlns:a16="http://schemas.microsoft.com/office/drawing/2014/main" id="{97800567-6A69-394C-A379-32A0EBB837EC}"/>
              </a:ext>
            </a:extLst>
          </p:cNvPr>
          <p:cNvSpPr/>
          <p:nvPr/>
        </p:nvSpPr>
        <p:spPr>
          <a:xfrm>
            <a:off x="1176348" y="1429478"/>
            <a:ext cx="2988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文本框 3">
            <a:extLst>
              <a:ext uri="{FF2B5EF4-FFF2-40B4-BE49-F238E27FC236}">
                <a16:creationId xmlns:a16="http://schemas.microsoft.com/office/drawing/2014/main" id="{5738FDFA-1EB0-7D4B-8DA2-5E82622E7A39}"/>
              </a:ext>
            </a:extLst>
          </p:cNvPr>
          <p:cNvSpPr txBox="1"/>
          <p:nvPr/>
        </p:nvSpPr>
        <p:spPr>
          <a:xfrm>
            <a:off x="2398479" y="1269770"/>
            <a:ext cx="543739"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反复</a:t>
            </a:r>
            <a:endParaRPr lang="ca-ES" sz="1400" dirty="0">
              <a:solidFill>
                <a:schemeClr val="bg1"/>
              </a:solidFill>
              <a:latin typeface="+mn-ea"/>
              <a:cs typeface="Heiti SC Light" charset="-122"/>
            </a:endParaRPr>
          </a:p>
        </p:txBody>
      </p:sp>
      <p:sp>
        <p:nvSpPr>
          <p:cNvPr id="33" name="Rectangle 32">
            <a:extLst>
              <a:ext uri="{FF2B5EF4-FFF2-40B4-BE49-F238E27FC236}">
                <a16:creationId xmlns:a16="http://schemas.microsoft.com/office/drawing/2014/main" id="{D64BF66B-A2C0-A649-8C92-ECB909505B0D}"/>
              </a:ext>
            </a:extLst>
          </p:cNvPr>
          <p:cNvSpPr/>
          <p:nvPr/>
        </p:nvSpPr>
        <p:spPr>
          <a:xfrm>
            <a:off x="4567626" y="1442509"/>
            <a:ext cx="2988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E6D83B8C-5FEB-1248-BB71-5B4F11481AD0}"/>
              </a:ext>
            </a:extLst>
          </p:cNvPr>
          <p:cNvSpPr/>
          <p:nvPr/>
        </p:nvSpPr>
        <p:spPr>
          <a:xfrm>
            <a:off x="7958904" y="1442509"/>
            <a:ext cx="2988000" cy="47632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DAF85BB-1C66-D645-9650-D7C9C9D29DE7}"/>
              </a:ext>
            </a:extLst>
          </p:cNvPr>
          <p:cNvSpPr txBox="1"/>
          <p:nvPr/>
        </p:nvSpPr>
        <p:spPr>
          <a:xfrm>
            <a:off x="5789757" y="1281426"/>
            <a:ext cx="543739" cy="307777"/>
          </a:xfrm>
          <a:prstGeom prst="rect">
            <a:avLst/>
          </a:prstGeom>
          <a:solidFill>
            <a:schemeClr val="accent1"/>
          </a:solidFill>
          <a:ln>
            <a:solidFill>
              <a:schemeClr val="accent1"/>
            </a:solidFill>
          </a:ln>
        </p:spPr>
        <p:txBody>
          <a:bodyPr wrap="none" rtlCol="0">
            <a:spAutoFit/>
          </a:bodyPr>
          <a:lstStyle>
            <a:defPPr>
              <a:defRPr lang="en-US"/>
            </a:defPPr>
            <a:lvl1pPr>
              <a:buClr>
                <a:srgbClr val="2D97C8"/>
              </a:buClr>
              <a:defRPr sz="1400">
                <a:solidFill>
                  <a:schemeClr val="bg1"/>
                </a:solidFill>
                <a:latin typeface="+mn-ea"/>
                <a:cs typeface="Heiti SC Light" charset="-122"/>
              </a:defRPr>
            </a:lvl1pPr>
          </a:lstStyle>
          <a:p>
            <a:r>
              <a:rPr lang="ja-JP" altLang="en-US"/>
              <a:t>周全</a:t>
            </a:r>
            <a:endParaRPr lang="en-GB" dirty="0"/>
          </a:p>
        </p:txBody>
      </p:sp>
      <p:sp>
        <p:nvSpPr>
          <p:cNvPr id="36" name="TextBox 35">
            <a:extLst>
              <a:ext uri="{FF2B5EF4-FFF2-40B4-BE49-F238E27FC236}">
                <a16:creationId xmlns:a16="http://schemas.microsoft.com/office/drawing/2014/main" id="{89F23526-EB90-9E49-979F-39D58BA95EE2}"/>
              </a:ext>
            </a:extLst>
          </p:cNvPr>
          <p:cNvSpPr txBox="1"/>
          <p:nvPr/>
        </p:nvSpPr>
        <p:spPr>
          <a:xfrm>
            <a:off x="9181035" y="1275666"/>
            <a:ext cx="543739" cy="307777"/>
          </a:xfrm>
          <a:prstGeom prst="rect">
            <a:avLst/>
          </a:prstGeom>
          <a:solidFill>
            <a:schemeClr val="accent1"/>
          </a:solidFill>
          <a:ln>
            <a:solidFill>
              <a:schemeClr val="accent1"/>
            </a:solidFill>
          </a:ln>
        </p:spPr>
        <p:txBody>
          <a:bodyPr wrap="none" rtlCol="0">
            <a:spAutoFit/>
          </a:bodyPr>
          <a:lstStyle>
            <a:defPPr>
              <a:defRPr lang="en-US"/>
            </a:defPPr>
            <a:lvl1pPr>
              <a:buClr>
                <a:srgbClr val="2D97C8"/>
              </a:buClr>
              <a:defRPr sz="1400">
                <a:solidFill>
                  <a:schemeClr val="bg1"/>
                </a:solidFill>
                <a:latin typeface="+mn-ea"/>
                <a:cs typeface="Heiti SC Light" charset="-122"/>
              </a:defRPr>
            </a:lvl1pPr>
          </a:lstStyle>
          <a:p>
            <a:r>
              <a:rPr lang="ja-JP" altLang="en-US"/>
              <a:t>趣味</a:t>
            </a:r>
            <a:endParaRPr lang="en-GB" dirty="0"/>
          </a:p>
        </p:txBody>
      </p:sp>
      <p:sp>
        <p:nvSpPr>
          <p:cNvPr id="40" name="TextBox 39">
            <a:extLst>
              <a:ext uri="{FF2B5EF4-FFF2-40B4-BE49-F238E27FC236}">
                <a16:creationId xmlns:a16="http://schemas.microsoft.com/office/drawing/2014/main" id="{F25A8895-335A-314F-82CF-3ED5FA6C9B19}"/>
              </a:ext>
            </a:extLst>
          </p:cNvPr>
          <p:cNvSpPr txBox="1"/>
          <p:nvPr/>
        </p:nvSpPr>
        <p:spPr>
          <a:xfrm>
            <a:off x="1467692" y="1766897"/>
            <a:ext cx="2504442" cy="738664"/>
          </a:xfrm>
          <a:prstGeom prst="rect">
            <a:avLst/>
          </a:prstGeom>
          <a:noFill/>
        </p:spPr>
        <p:txBody>
          <a:bodyPr wrap="square" rtlCol="0">
            <a:spAutoFit/>
          </a:bodyPr>
          <a:lstStyle/>
          <a:p>
            <a:pPr algn="just">
              <a:buClr>
                <a:srgbClr val="2D97C8"/>
              </a:buClr>
            </a:pPr>
            <a:r>
              <a:rPr lang="ja-JP" altLang="en-GB" sz="1400">
                <a:latin typeface="+mn-ea"/>
                <a:cs typeface="Heiti SC Light" charset="-122"/>
              </a:rPr>
              <a:t>通过</a:t>
            </a:r>
            <a:r>
              <a:rPr lang="ja-JP" altLang="en-US" sz="1400">
                <a:latin typeface="+mn-ea"/>
                <a:cs typeface="Heiti SC Light" charset="-122"/>
              </a:rPr>
              <a:t>在官网反复出现关键词</a:t>
            </a:r>
            <a:r>
              <a:rPr lang="zh-CN" altLang="en-US" sz="1400" dirty="0">
                <a:latin typeface="+mn-ea"/>
                <a:cs typeface="Heiti SC Light" charset="-122"/>
              </a:rPr>
              <a:t>（</a:t>
            </a:r>
            <a:r>
              <a:rPr lang="ja-JP" altLang="en-US" sz="1400">
                <a:latin typeface="+mn-ea"/>
                <a:cs typeface="Heiti SC Light" charset="-122"/>
              </a:rPr>
              <a:t>愿景</a:t>
            </a:r>
            <a:r>
              <a:rPr lang="zh-CN" altLang="en-US" sz="1400" dirty="0">
                <a:latin typeface="+mn-ea"/>
                <a:cs typeface="Heiti SC Light" charset="-122"/>
              </a:rPr>
              <a:t>），</a:t>
            </a:r>
            <a:r>
              <a:rPr lang="ja-JP" altLang="en-US" sz="1400">
                <a:latin typeface="+mn-ea"/>
                <a:cs typeface="Heiti SC Light" charset="-122"/>
              </a:rPr>
              <a:t>增加受众对品牌的认知</a:t>
            </a:r>
            <a:endParaRPr lang="en-GB" sz="1400" dirty="0">
              <a:latin typeface="+mn-ea"/>
              <a:cs typeface="Heiti SC Light" charset="-122"/>
            </a:endParaRPr>
          </a:p>
        </p:txBody>
      </p:sp>
      <p:sp>
        <p:nvSpPr>
          <p:cNvPr id="41" name="TextBox 40">
            <a:extLst>
              <a:ext uri="{FF2B5EF4-FFF2-40B4-BE49-F238E27FC236}">
                <a16:creationId xmlns:a16="http://schemas.microsoft.com/office/drawing/2014/main" id="{701365D1-9CE0-F845-9D02-4C726CCB03FB}"/>
              </a:ext>
            </a:extLst>
          </p:cNvPr>
          <p:cNvSpPr txBox="1"/>
          <p:nvPr/>
        </p:nvSpPr>
        <p:spPr>
          <a:xfrm>
            <a:off x="7980242" y="1736504"/>
            <a:ext cx="2966661"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通过有趣的</a:t>
            </a:r>
            <a:r>
              <a:rPr lang="zh-CN" altLang="en-US" sz="1400" dirty="0">
                <a:latin typeface="+mn-ea"/>
                <a:cs typeface="Heiti SC Light" charset="-122"/>
              </a:rPr>
              <a:t>，</a:t>
            </a:r>
            <a:r>
              <a:rPr lang="ja-JP" altLang="en-US" sz="1400">
                <a:latin typeface="+mn-ea"/>
                <a:cs typeface="Heiti SC Light" charset="-122"/>
              </a:rPr>
              <a:t>有象征意义的活动传播品牌概念</a:t>
            </a:r>
            <a:endParaRPr lang="en-GB" sz="1400" dirty="0">
              <a:latin typeface="+mn-ea"/>
              <a:cs typeface="Heiti SC Light" charset="-122"/>
            </a:endParaRPr>
          </a:p>
        </p:txBody>
      </p:sp>
      <p:sp>
        <p:nvSpPr>
          <p:cNvPr id="59" name="TextBox 58">
            <a:extLst>
              <a:ext uri="{FF2B5EF4-FFF2-40B4-BE49-F238E27FC236}">
                <a16:creationId xmlns:a16="http://schemas.microsoft.com/office/drawing/2014/main" id="{E2B38C78-46F9-284F-B55F-E39C2DD1E030}"/>
              </a:ext>
            </a:extLst>
          </p:cNvPr>
          <p:cNvSpPr txBox="1"/>
          <p:nvPr/>
        </p:nvSpPr>
        <p:spPr>
          <a:xfrm>
            <a:off x="4846133" y="2335203"/>
            <a:ext cx="2449309" cy="253916"/>
          </a:xfrm>
          <a:prstGeom prst="rect">
            <a:avLst/>
          </a:prstGeom>
          <a:noFill/>
        </p:spPr>
        <p:txBody>
          <a:bodyPr wrap="square" rtlCol="0">
            <a:spAutoFit/>
          </a:bodyPr>
          <a:lstStyle/>
          <a:p>
            <a:pPr algn="just">
              <a:buClr>
                <a:srgbClr val="2D97C8"/>
              </a:buClr>
            </a:pPr>
            <a:r>
              <a:rPr lang="ja-JP" altLang="en-US" sz="1050" b="1">
                <a:latin typeface="+mn-ea"/>
                <a:cs typeface="Heiti SC Light" charset="-122"/>
              </a:rPr>
              <a:t>微博</a:t>
            </a:r>
            <a:r>
              <a:rPr lang="en-US" altLang="zh-CN" sz="1050" dirty="0">
                <a:latin typeface="+mn-ea"/>
                <a:cs typeface="Heiti SC Light" charset="-122"/>
              </a:rPr>
              <a:t>-</a:t>
            </a:r>
            <a:r>
              <a:rPr lang="ja-JP" altLang="en-US" sz="1050">
                <a:latin typeface="+mn-ea"/>
                <a:cs typeface="Heiti SC Light" charset="-122"/>
              </a:rPr>
              <a:t>信息传播</a:t>
            </a:r>
            <a:r>
              <a:rPr lang="zh-CN" altLang="en-US" sz="1050" dirty="0">
                <a:latin typeface="+mn-ea"/>
                <a:cs typeface="Heiti SC Light" charset="-122"/>
              </a:rPr>
              <a:t>，</a:t>
            </a:r>
            <a:r>
              <a:rPr lang="ja-JP" altLang="en-US" sz="1050">
                <a:latin typeface="+mn-ea"/>
                <a:cs typeface="Heiti SC Light" charset="-122"/>
              </a:rPr>
              <a:t>资讯分享</a:t>
            </a:r>
            <a:endParaRPr lang="en-GB" altLang="ja-JP" sz="1050" dirty="0">
              <a:latin typeface="+mn-ea"/>
              <a:cs typeface="Heiti SC Light" charset="-122"/>
            </a:endParaRPr>
          </a:p>
        </p:txBody>
      </p:sp>
      <p:sp>
        <p:nvSpPr>
          <p:cNvPr id="60" name="TextBox 59">
            <a:extLst>
              <a:ext uri="{FF2B5EF4-FFF2-40B4-BE49-F238E27FC236}">
                <a16:creationId xmlns:a16="http://schemas.microsoft.com/office/drawing/2014/main" id="{7D666714-BF45-9641-9F22-1EF48C74A1CE}"/>
              </a:ext>
            </a:extLst>
          </p:cNvPr>
          <p:cNvSpPr txBox="1"/>
          <p:nvPr/>
        </p:nvSpPr>
        <p:spPr>
          <a:xfrm>
            <a:off x="9564131" y="6211504"/>
            <a:ext cx="2192952" cy="246221"/>
          </a:xfrm>
          <a:prstGeom prst="rect">
            <a:avLst/>
          </a:prstGeom>
          <a:noFill/>
        </p:spPr>
        <p:txBody>
          <a:bodyPr wrap="square" rtlCol="0">
            <a:spAutoFit/>
          </a:bodyPr>
          <a:lstStyle/>
          <a:p>
            <a:pPr>
              <a:buClr>
                <a:srgbClr val="2D97C8"/>
              </a:buClr>
            </a:pPr>
            <a:r>
              <a:rPr lang="en-GB" altLang="ja-JP" sz="1000" dirty="0">
                <a:latin typeface="+mn-ea"/>
                <a:cs typeface="Heiti SC Light" charset="-122"/>
              </a:rPr>
              <a:t>Source</a:t>
            </a:r>
            <a:r>
              <a:rPr lang="zh-CN" altLang="en-US" sz="1000" dirty="0">
                <a:latin typeface="+mn-ea"/>
                <a:cs typeface="Heiti SC Light" charset="-122"/>
              </a:rPr>
              <a:t>：</a:t>
            </a:r>
            <a:r>
              <a:rPr lang="ja-JP" altLang="en-US" sz="1000">
                <a:latin typeface="+mn-ea"/>
                <a:cs typeface="Heiti SC Light" charset="-122"/>
              </a:rPr>
              <a:t>公众号</a:t>
            </a:r>
            <a:r>
              <a:rPr lang="zh-CN" altLang="en-US" sz="1000" dirty="0">
                <a:latin typeface="+mn-ea"/>
                <a:cs typeface="Heiti SC Light" charset="-122"/>
              </a:rPr>
              <a:t>，</a:t>
            </a:r>
            <a:r>
              <a:rPr lang="ja-JP" altLang="en-US" sz="1000">
                <a:latin typeface="+mn-ea"/>
                <a:cs typeface="Heiti SC Light" charset="-122"/>
              </a:rPr>
              <a:t>官网</a:t>
            </a:r>
            <a:r>
              <a:rPr lang="zh-CN" altLang="en-US" sz="1000" dirty="0">
                <a:latin typeface="+mn-ea"/>
                <a:cs typeface="Heiti SC Light" charset="-122"/>
              </a:rPr>
              <a:t>，</a:t>
            </a:r>
            <a:r>
              <a:rPr lang="ja-JP" altLang="en-US" sz="1000">
                <a:latin typeface="+mn-ea"/>
                <a:cs typeface="Heiti SC Light" charset="-122"/>
              </a:rPr>
              <a:t>公开资料</a:t>
            </a:r>
            <a:endParaRPr lang="en-GB" sz="1000" dirty="0">
              <a:latin typeface="+mn-ea"/>
              <a:cs typeface="Heiti SC Light" charset="-122"/>
            </a:endParaRPr>
          </a:p>
        </p:txBody>
      </p:sp>
      <p:pic>
        <p:nvPicPr>
          <p:cNvPr id="38" name="图片 11">
            <a:extLst>
              <a:ext uri="{FF2B5EF4-FFF2-40B4-BE49-F238E27FC236}">
                <a16:creationId xmlns:a16="http://schemas.microsoft.com/office/drawing/2014/main" id="{5641DD2A-7B35-1049-8A08-AC844F16042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67692" y="3974907"/>
            <a:ext cx="2482118" cy="1709704"/>
          </a:xfrm>
          <a:prstGeom prst="rect">
            <a:avLst/>
          </a:prstGeom>
          <a:effectLst>
            <a:outerShdw blurRad="50800" dist="38100" dir="2700000" algn="tl" rotWithShape="0">
              <a:prstClr val="black">
                <a:alpha val="40000"/>
              </a:prstClr>
            </a:outerShdw>
          </a:effectLst>
        </p:spPr>
      </p:pic>
      <p:pic>
        <p:nvPicPr>
          <p:cNvPr id="5" name="Picture 4" descr="A close up of a piece of paper&#10;&#10;Description automatically generated">
            <a:extLst>
              <a:ext uri="{FF2B5EF4-FFF2-40B4-BE49-F238E27FC236}">
                <a16:creationId xmlns:a16="http://schemas.microsoft.com/office/drawing/2014/main" id="{048B1E71-82DC-0A46-8A16-B75A7C5D023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67692" y="2637024"/>
            <a:ext cx="2502353" cy="990976"/>
          </a:xfrm>
          <a:prstGeom prst="rect">
            <a:avLst/>
          </a:prstGeom>
          <a:effectLst>
            <a:outerShdw blurRad="50800" dist="38100" dir="2700000" algn="tl" rotWithShape="0">
              <a:prstClr val="black">
                <a:alpha val="40000"/>
              </a:prstClr>
            </a:outerShdw>
          </a:effectLst>
        </p:spPr>
      </p:pic>
      <p:pic>
        <p:nvPicPr>
          <p:cNvPr id="44" name="Picture 43" descr="A close up of a newspaper&#10;&#10;Description automatically generated">
            <a:extLst>
              <a:ext uri="{FF2B5EF4-FFF2-40B4-BE49-F238E27FC236}">
                <a16:creationId xmlns:a16="http://schemas.microsoft.com/office/drawing/2014/main" id="{CCB5B0C2-9950-D94D-A225-201093EFD31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90920" y="2412785"/>
            <a:ext cx="2123967" cy="1392693"/>
          </a:xfrm>
          <a:prstGeom prst="rect">
            <a:avLst/>
          </a:prstGeom>
          <a:effectLst>
            <a:outerShdw blurRad="50800" dist="38100" dir="2700000" algn="tl" rotWithShape="0">
              <a:prstClr val="black">
                <a:alpha val="40000"/>
              </a:prstClr>
            </a:outerShdw>
          </a:effectLst>
        </p:spPr>
      </p:pic>
      <p:sp>
        <p:nvSpPr>
          <p:cNvPr id="54" name="TextBox 53">
            <a:extLst>
              <a:ext uri="{FF2B5EF4-FFF2-40B4-BE49-F238E27FC236}">
                <a16:creationId xmlns:a16="http://schemas.microsoft.com/office/drawing/2014/main" id="{C40F7B92-BB9F-F34E-AD8B-3CE623FFF8C9}"/>
              </a:ext>
            </a:extLst>
          </p:cNvPr>
          <p:cNvSpPr txBox="1"/>
          <p:nvPr/>
        </p:nvSpPr>
        <p:spPr>
          <a:xfrm>
            <a:off x="8131572" y="3845893"/>
            <a:ext cx="2642661" cy="577081"/>
          </a:xfrm>
          <a:prstGeom prst="rect">
            <a:avLst/>
          </a:prstGeom>
          <a:noFill/>
        </p:spPr>
        <p:txBody>
          <a:bodyPr wrap="square" rtlCol="0">
            <a:spAutoFit/>
          </a:bodyPr>
          <a:lstStyle/>
          <a:p>
            <a:pPr algn="just">
              <a:buClr>
                <a:srgbClr val="2D97C8"/>
              </a:buClr>
            </a:pPr>
            <a:r>
              <a:rPr lang="ja-JP" altLang="en-GB" sz="1050" b="1">
                <a:latin typeface="+mn-ea"/>
                <a:cs typeface="Heiti SC Light" charset="-122"/>
              </a:rPr>
              <a:t>手抄报</a:t>
            </a:r>
            <a:r>
              <a:rPr lang="en-US" altLang="zh-CN" sz="1050" b="1" dirty="0">
                <a:latin typeface="+mn-ea"/>
                <a:cs typeface="Heiti SC Light" charset="-122"/>
              </a:rPr>
              <a:t>-</a:t>
            </a:r>
            <a:r>
              <a:rPr lang="ja-JP" altLang="en-US" sz="1050" b="1">
                <a:latin typeface="+mn-ea"/>
                <a:cs typeface="Heiti SC Light" charset="-122"/>
              </a:rPr>
              <a:t>我与画笔守护鸟</a:t>
            </a:r>
            <a:endParaRPr lang="en-GB" altLang="ja-JP" sz="1050" b="1" dirty="0">
              <a:latin typeface="+mn-ea"/>
              <a:cs typeface="Heiti SC Light" charset="-122"/>
            </a:endParaRPr>
          </a:p>
          <a:p>
            <a:pPr algn="just">
              <a:buClr>
                <a:srgbClr val="2D97C8"/>
              </a:buClr>
            </a:pPr>
            <a:r>
              <a:rPr lang="ja-JP" altLang="en-US" sz="1050">
                <a:latin typeface="+mn-ea"/>
                <a:cs typeface="Heiti SC Light" charset="-122"/>
              </a:rPr>
              <a:t>通过号召受众</a:t>
            </a:r>
            <a:r>
              <a:rPr lang="zh-CN" altLang="en-US" sz="1050" dirty="0">
                <a:latin typeface="+mn-ea"/>
                <a:cs typeface="Heiti SC Light" charset="-122"/>
              </a:rPr>
              <a:t>，</a:t>
            </a:r>
            <a:r>
              <a:rPr lang="ja-JP" altLang="en-US" sz="1050">
                <a:latin typeface="+mn-ea"/>
                <a:cs typeface="Heiti SC Light" charset="-122"/>
              </a:rPr>
              <a:t>举办手抄报比赛让受众更了解并且传播保护鸟的概念</a:t>
            </a:r>
            <a:r>
              <a:rPr lang="zh-CN" altLang="en-US" sz="1050" dirty="0">
                <a:latin typeface="+mn-ea"/>
                <a:cs typeface="Heiti SC Light" charset="-122"/>
              </a:rPr>
              <a:t>。</a:t>
            </a:r>
            <a:endParaRPr lang="en-GB" sz="1050" dirty="0">
              <a:latin typeface="+mn-ea"/>
              <a:cs typeface="Heiti SC Light" charset="-122"/>
            </a:endParaRPr>
          </a:p>
        </p:txBody>
      </p:sp>
      <p:pic>
        <p:nvPicPr>
          <p:cNvPr id="14" name="Picture 13">
            <a:extLst>
              <a:ext uri="{FF2B5EF4-FFF2-40B4-BE49-F238E27FC236}">
                <a16:creationId xmlns:a16="http://schemas.microsoft.com/office/drawing/2014/main" id="{6A47E60F-7307-7B4A-B8E5-A7D3CD991DA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390920" y="4442668"/>
            <a:ext cx="2123967" cy="1266725"/>
          </a:xfrm>
          <a:prstGeom prst="rect">
            <a:avLst/>
          </a:prstGeom>
          <a:effectLst>
            <a:outerShdw blurRad="50800" dist="38100" dir="2700000" algn="tl" rotWithShape="0">
              <a:prstClr val="black">
                <a:alpha val="40000"/>
              </a:prstClr>
            </a:outerShdw>
          </a:effectLst>
        </p:spPr>
      </p:pic>
      <p:sp>
        <p:nvSpPr>
          <p:cNvPr id="56" name="TextBox 55">
            <a:extLst>
              <a:ext uri="{FF2B5EF4-FFF2-40B4-BE49-F238E27FC236}">
                <a16:creationId xmlns:a16="http://schemas.microsoft.com/office/drawing/2014/main" id="{D40A1DF2-5624-1143-8D15-0AB328623D00}"/>
              </a:ext>
            </a:extLst>
          </p:cNvPr>
          <p:cNvSpPr txBox="1"/>
          <p:nvPr/>
        </p:nvSpPr>
        <p:spPr>
          <a:xfrm>
            <a:off x="8142241" y="5764827"/>
            <a:ext cx="2642661" cy="415498"/>
          </a:xfrm>
          <a:prstGeom prst="rect">
            <a:avLst/>
          </a:prstGeom>
          <a:noFill/>
        </p:spPr>
        <p:txBody>
          <a:bodyPr wrap="square" rtlCol="0">
            <a:spAutoFit/>
          </a:bodyPr>
          <a:lstStyle/>
          <a:p>
            <a:pPr algn="just">
              <a:buClr>
                <a:srgbClr val="2D97C8"/>
              </a:buClr>
            </a:pPr>
            <a:r>
              <a:rPr lang="ja-JP" altLang="en-GB" sz="1050" b="1">
                <a:latin typeface="+mn-ea"/>
                <a:cs typeface="Heiti SC Light" charset="-122"/>
              </a:rPr>
              <a:t>与</a:t>
            </a:r>
            <a:r>
              <a:rPr lang="ja-JP" altLang="en-US" sz="1050" b="1">
                <a:latin typeface="+mn-ea"/>
                <a:cs typeface="Heiti SC Light" charset="-122"/>
              </a:rPr>
              <a:t>喜茶合作的</a:t>
            </a:r>
            <a:r>
              <a:rPr lang="zh-CN" altLang="en-US" sz="1050" b="1" dirty="0">
                <a:latin typeface="+mn-ea"/>
                <a:cs typeface="Heiti SC Light" charset="-122"/>
              </a:rPr>
              <a:t>“</a:t>
            </a:r>
            <a:r>
              <a:rPr lang="ja-JP" altLang="en-US" sz="1050" b="1">
                <a:latin typeface="+mn-ea"/>
                <a:cs typeface="Heiti SC Light" charset="-122"/>
              </a:rPr>
              <a:t>茶茶课堂</a:t>
            </a:r>
            <a:r>
              <a:rPr lang="zh-CN" altLang="en-US" sz="1050" b="1" dirty="0">
                <a:latin typeface="+mn-ea"/>
                <a:cs typeface="Heiti SC Light" charset="-122"/>
              </a:rPr>
              <a:t>”</a:t>
            </a:r>
            <a:endParaRPr lang="en-GB" altLang="ja-JP" sz="1050" b="1" dirty="0">
              <a:latin typeface="+mn-ea"/>
              <a:cs typeface="Heiti SC Light" charset="-122"/>
            </a:endParaRPr>
          </a:p>
          <a:p>
            <a:pPr algn="just">
              <a:buClr>
                <a:srgbClr val="2D97C8"/>
              </a:buClr>
            </a:pPr>
            <a:r>
              <a:rPr lang="ja-JP" altLang="en-GB" sz="1050">
                <a:latin typeface="+mn-ea"/>
                <a:cs typeface="Heiti SC Light" charset="-122"/>
              </a:rPr>
              <a:t>与</a:t>
            </a:r>
            <a:r>
              <a:rPr lang="ja-JP" altLang="en-US" sz="1050">
                <a:latin typeface="+mn-ea"/>
                <a:cs typeface="Heiti SC Light" charset="-122"/>
              </a:rPr>
              <a:t>企业合办创新活动</a:t>
            </a:r>
            <a:r>
              <a:rPr lang="zh-CN" altLang="en-US" sz="1050" dirty="0">
                <a:latin typeface="+mn-ea"/>
                <a:cs typeface="Heiti SC Light" charset="-122"/>
              </a:rPr>
              <a:t>，</a:t>
            </a:r>
            <a:r>
              <a:rPr lang="ja-JP" altLang="en-US" sz="1050">
                <a:latin typeface="+mn-ea"/>
                <a:cs typeface="Heiti SC Light" charset="-122"/>
              </a:rPr>
              <a:t>传播保护概念</a:t>
            </a:r>
            <a:endParaRPr lang="en-GB" sz="1050" dirty="0">
              <a:latin typeface="+mn-ea"/>
              <a:cs typeface="Heiti SC Light" charset="-122"/>
            </a:endParaRPr>
          </a:p>
        </p:txBody>
      </p:sp>
      <p:pic>
        <p:nvPicPr>
          <p:cNvPr id="16" name="Picture 15" descr="A picture containing monitor, clock, sitting, green&#10;&#10;Description automatically generated">
            <a:extLst>
              <a:ext uri="{FF2B5EF4-FFF2-40B4-BE49-F238E27FC236}">
                <a16:creationId xmlns:a16="http://schemas.microsoft.com/office/drawing/2014/main" id="{81DBF27E-CC1E-C64A-AB91-DD222322A5D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74135" y="2637024"/>
            <a:ext cx="2432534" cy="1144722"/>
          </a:xfrm>
          <a:prstGeom prst="rect">
            <a:avLst/>
          </a:prstGeom>
          <a:effectLst>
            <a:outerShdw blurRad="50800" dist="38100" dir="2700000" algn="tl" rotWithShape="0">
              <a:prstClr val="black">
                <a:alpha val="40000"/>
              </a:prstClr>
            </a:outerShdw>
          </a:effectLst>
        </p:spPr>
      </p:pic>
      <p:sp>
        <p:nvSpPr>
          <p:cNvPr id="61" name="TextBox 60">
            <a:extLst>
              <a:ext uri="{FF2B5EF4-FFF2-40B4-BE49-F238E27FC236}">
                <a16:creationId xmlns:a16="http://schemas.microsoft.com/office/drawing/2014/main" id="{8BA30E72-B3A5-2D44-B48E-A3A9797D3A44}"/>
              </a:ext>
            </a:extLst>
          </p:cNvPr>
          <p:cNvSpPr txBox="1"/>
          <p:nvPr/>
        </p:nvSpPr>
        <p:spPr>
          <a:xfrm>
            <a:off x="4826599" y="1777858"/>
            <a:ext cx="2544383" cy="523220"/>
          </a:xfrm>
          <a:prstGeom prst="rect">
            <a:avLst/>
          </a:prstGeom>
          <a:noFill/>
        </p:spPr>
        <p:txBody>
          <a:bodyPr wrap="square" rtlCol="0">
            <a:spAutoFit/>
          </a:bodyPr>
          <a:lstStyle/>
          <a:p>
            <a:pPr algn="just">
              <a:buClr>
                <a:srgbClr val="2D97C8"/>
              </a:buClr>
            </a:pPr>
            <a:r>
              <a:rPr lang="ja-JP" altLang="en-US" sz="1400">
                <a:latin typeface="+mn-ea"/>
                <a:cs typeface="Heiti SC Light" charset="-122"/>
              </a:rPr>
              <a:t>不同渠道的社交媒体触达不同需求的受众</a:t>
            </a:r>
            <a:endParaRPr lang="en-GB" sz="1400" dirty="0">
              <a:latin typeface="+mn-ea"/>
              <a:cs typeface="Heiti SC Light" charset="-122"/>
            </a:endParaRPr>
          </a:p>
        </p:txBody>
      </p:sp>
      <p:sp>
        <p:nvSpPr>
          <p:cNvPr id="62" name="TextBox 61">
            <a:extLst>
              <a:ext uri="{FF2B5EF4-FFF2-40B4-BE49-F238E27FC236}">
                <a16:creationId xmlns:a16="http://schemas.microsoft.com/office/drawing/2014/main" id="{01D2282D-F055-C44C-9423-7D935E6E8D86}"/>
              </a:ext>
            </a:extLst>
          </p:cNvPr>
          <p:cNvSpPr txBox="1"/>
          <p:nvPr/>
        </p:nvSpPr>
        <p:spPr>
          <a:xfrm>
            <a:off x="4874135" y="3865461"/>
            <a:ext cx="2449309" cy="253916"/>
          </a:xfrm>
          <a:prstGeom prst="rect">
            <a:avLst/>
          </a:prstGeom>
          <a:noFill/>
        </p:spPr>
        <p:txBody>
          <a:bodyPr wrap="square" rtlCol="0">
            <a:spAutoFit/>
          </a:bodyPr>
          <a:lstStyle/>
          <a:p>
            <a:pPr algn="just">
              <a:buClr>
                <a:srgbClr val="2D97C8"/>
              </a:buClr>
            </a:pPr>
            <a:r>
              <a:rPr lang="ja-JP" altLang="en-US" sz="1050" b="1">
                <a:latin typeface="+mn-ea"/>
                <a:cs typeface="Heiti SC Light" charset="-122"/>
              </a:rPr>
              <a:t>微信</a:t>
            </a:r>
            <a:r>
              <a:rPr lang="en-US" altLang="zh-CN" sz="1050" dirty="0">
                <a:latin typeface="+mn-ea"/>
                <a:cs typeface="Heiti SC Light" charset="-122"/>
              </a:rPr>
              <a:t>-</a:t>
            </a:r>
            <a:r>
              <a:rPr lang="ja-JP" altLang="en-US" sz="1050">
                <a:latin typeface="+mn-ea"/>
                <a:cs typeface="Heiti SC Light" charset="-122"/>
              </a:rPr>
              <a:t>科普知识</a:t>
            </a:r>
            <a:r>
              <a:rPr lang="zh-CN" altLang="en-US" sz="1050" dirty="0">
                <a:latin typeface="+mn-ea"/>
                <a:cs typeface="Heiti SC Light" charset="-122"/>
              </a:rPr>
              <a:t>，</a:t>
            </a:r>
            <a:r>
              <a:rPr lang="ja-JP" altLang="en-US" sz="1050">
                <a:latin typeface="+mn-ea"/>
                <a:cs typeface="Heiti SC Light" charset="-122"/>
              </a:rPr>
              <a:t>信息披露</a:t>
            </a:r>
            <a:endParaRPr lang="en-GB" altLang="ja-JP" sz="1050" dirty="0">
              <a:latin typeface="+mn-ea"/>
              <a:cs typeface="Heiti SC Light" charset="-122"/>
            </a:endParaRPr>
          </a:p>
        </p:txBody>
      </p:sp>
      <p:grpSp>
        <p:nvGrpSpPr>
          <p:cNvPr id="23" name="Group 22">
            <a:extLst>
              <a:ext uri="{FF2B5EF4-FFF2-40B4-BE49-F238E27FC236}">
                <a16:creationId xmlns:a16="http://schemas.microsoft.com/office/drawing/2014/main" id="{408A9290-15D6-0242-82F5-E9EF67AAB215}"/>
              </a:ext>
            </a:extLst>
          </p:cNvPr>
          <p:cNvGrpSpPr/>
          <p:nvPr/>
        </p:nvGrpSpPr>
        <p:grpSpPr>
          <a:xfrm>
            <a:off x="4847343" y="4228512"/>
            <a:ext cx="2428565" cy="1811386"/>
            <a:chOff x="4847343" y="4228512"/>
            <a:chExt cx="2428565" cy="1811386"/>
          </a:xfrm>
        </p:grpSpPr>
        <p:pic>
          <p:nvPicPr>
            <p:cNvPr id="21" name="Picture 20" descr="A screenshot of a cell phone&#10;&#10;Description automatically generated">
              <a:extLst>
                <a:ext uri="{FF2B5EF4-FFF2-40B4-BE49-F238E27FC236}">
                  <a16:creationId xmlns:a16="http://schemas.microsoft.com/office/drawing/2014/main" id="{6DFDED70-F66A-1A4A-B299-1E733FC463D6}"/>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847343" y="4228512"/>
              <a:ext cx="2428565" cy="1811386"/>
            </a:xfrm>
            <a:prstGeom prst="rect">
              <a:avLst/>
            </a:prstGeom>
            <a:effectLst>
              <a:outerShdw blurRad="50800" dist="38100" dir="2700000" algn="tl" rotWithShape="0">
                <a:prstClr val="black">
                  <a:alpha val="40000"/>
                </a:prstClr>
              </a:outerShdw>
            </a:effectLst>
          </p:spPr>
        </p:pic>
        <p:sp>
          <p:nvSpPr>
            <p:cNvPr id="22" name="Rectangle 21">
              <a:extLst>
                <a:ext uri="{FF2B5EF4-FFF2-40B4-BE49-F238E27FC236}">
                  <a16:creationId xmlns:a16="http://schemas.microsoft.com/office/drawing/2014/main" id="{0C181A9F-4793-6D4A-9643-E0D2BBBA91F4}"/>
                </a:ext>
              </a:extLst>
            </p:cNvPr>
            <p:cNvSpPr/>
            <p:nvPr/>
          </p:nvSpPr>
          <p:spPr>
            <a:xfrm>
              <a:off x="5468150" y="4829759"/>
              <a:ext cx="1475232" cy="1645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706405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p:txBody>
          <a:bodyPr/>
          <a:lstStyle/>
          <a:p>
            <a:r>
              <a:rPr lang="zh-CN" altLang="en-US" dirty="0"/>
              <a:t>项目方法</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latin typeface="+mn-ea"/>
                <a:ea typeface="+mn-ea"/>
              </a:rPr>
              <a:pPr/>
              <a:t>4</a:t>
            </a:fld>
            <a:endParaRPr lang="en-US" dirty="0">
              <a:latin typeface="+mn-ea"/>
              <a:ea typeface="+mn-ea"/>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67" name="不完整圆 66">
            <a:extLst>
              <a:ext uri="{FF2B5EF4-FFF2-40B4-BE49-F238E27FC236}">
                <a16:creationId xmlns:a16="http://schemas.microsoft.com/office/drawing/2014/main" id="{506EAEE6-0E47-4FFB-8775-44A121E7810F}"/>
              </a:ext>
            </a:extLst>
          </p:cNvPr>
          <p:cNvSpPr/>
          <p:nvPr/>
        </p:nvSpPr>
        <p:spPr>
          <a:xfrm rot="2957431" flipH="1">
            <a:off x="2736733" y="-75006"/>
            <a:ext cx="6842214" cy="6842214"/>
          </a:xfrm>
          <a:prstGeom prst="pie">
            <a:avLst>
              <a:gd name="adj1" fmla="val 10815534"/>
              <a:gd name="adj2" fmla="val 16200000"/>
            </a:avLst>
          </a:prstGeom>
          <a:solidFill>
            <a:schemeClr val="bg1"/>
          </a:solidFill>
          <a:ln>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68" name="不完整圆 67">
            <a:extLst>
              <a:ext uri="{FF2B5EF4-FFF2-40B4-BE49-F238E27FC236}">
                <a16:creationId xmlns:a16="http://schemas.microsoft.com/office/drawing/2014/main" id="{4A343F1C-DFCC-43AD-8A61-E1DE94195EC9}"/>
              </a:ext>
            </a:extLst>
          </p:cNvPr>
          <p:cNvSpPr/>
          <p:nvPr/>
        </p:nvSpPr>
        <p:spPr>
          <a:xfrm rot="2957431" flipH="1">
            <a:off x="3534614" y="711388"/>
            <a:ext cx="5244335" cy="5244335"/>
          </a:xfrm>
          <a:prstGeom prst="pie">
            <a:avLst>
              <a:gd name="adj1" fmla="val 10815534"/>
              <a:gd name="adj2" fmla="val 16200000"/>
            </a:avLst>
          </a:prstGeom>
          <a:solidFill>
            <a:schemeClr val="bg1"/>
          </a:solidFill>
          <a:ln>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21" name="不完整圆 20">
            <a:extLst>
              <a:ext uri="{FF2B5EF4-FFF2-40B4-BE49-F238E27FC236}">
                <a16:creationId xmlns:a16="http://schemas.microsoft.com/office/drawing/2014/main" id="{24CBF777-475E-4B22-A535-D1C3B07714BB}"/>
              </a:ext>
            </a:extLst>
          </p:cNvPr>
          <p:cNvSpPr/>
          <p:nvPr/>
        </p:nvSpPr>
        <p:spPr>
          <a:xfrm rot="18642569">
            <a:off x="2613052" y="-122470"/>
            <a:ext cx="6843600" cy="6843600"/>
          </a:xfrm>
          <a:prstGeom prst="pie">
            <a:avLst>
              <a:gd name="adj1" fmla="val 10815534"/>
              <a:gd name="adj2" fmla="val 16200000"/>
            </a:avLst>
          </a:prstGeom>
          <a:solidFill>
            <a:schemeClr val="bg1"/>
          </a:solidFill>
          <a:ln>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51" name="不完整圆 50">
            <a:extLst>
              <a:ext uri="{FF2B5EF4-FFF2-40B4-BE49-F238E27FC236}">
                <a16:creationId xmlns:a16="http://schemas.microsoft.com/office/drawing/2014/main" id="{C4EF05EA-32E0-432C-A0F4-A72D0EC3B5A5}"/>
              </a:ext>
            </a:extLst>
          </p:cNvPr>
          <p:cNvSpPr/>
          <p:nvPr/>
        </p:nvSpPr>
        <p:spPr>
          <a:xfrm rot="18642569">
            <a:off x="3669826" y="946141"/>
            <a:ext cx="4715297" cy="4715297"/>
          </a:xfrm>
          <a:prstGeom prst="pie">
            <a:avLst>
              <a:gd name="adj1" fmla="val 10815534"/>
              <a:gd name="adj2" fmla="val 16200000"/>
            </a:avLst>
          </a:prstGeom>
          <a:solidFill>
            <a:schemeClr val="bg1"/>
          </a:solidFill>
          <a:ln>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cxnSp>
        <p:nvCxnSpPr>
          <p:cNvPr id="37" name="直接连接符 36">
            <a:extLst>
              <a:ext uri="{FF2B5EF4-FFF2-40B4-BE49-F238E27FC236}">
                <a16:creationId xmlns:a16="http://schemas.microsoft.com/office/drawing/2014/main" id="{0CF8487A-700C-4728-9A79-7C79C838350B}"/>
              </a:ext>
            </a:extLst>
          </p:cNvPr>
          <p:cNvCxnSpPr>
            <a:cxnSpLocks/>
          </p:cNvCxnSpPr>
          <p:nvPr/>
        </p:nvCxnSpPr>
        <p:spPr>
          <a:xfrm>
            <a:off x="3648221" y="3344760"/>
            <a:ext cx="169131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8D537380-1CD3-4BF8-8A6D-390B1BECB92E}"/>
              </a:ext>
            </a:extLst>
          </p:cNvPr>
          <p:cNvSpPr txBox="1"/>
          <p:nvPr/>
        </p:nvSpPr>
        <p:spPr>
          <a:xfrm>
            <a:off x="3892658" y="2643005"/>
            <a:ext cx="1210588" cy="338554"/>
          </a:xfrm>
          <a:prstGeom prst="rect">
            <a:avLst/>
          </a:prstGeom>
          <a:noFill/>
        </p:spPr>
        <p:txBody>
          <a:bodyPr wrap="none" rtlCol="0">
            <a:spAutoFit/>
          </a:bodyPr>
          <a:lstStyle/>
          <a:p>
            <a:pPr algn="ctr">
              <a:buClr>
                <a:srgbClr val="2D97C8"/>
              </a:buClr>
            </a:pPr>
            <a:r>
              <a:rPr lang="zh-CN" altLang="en-US" sz="1600" b="1" dirty="0">
                <a:latin typeface="+mn-ea"/>
                <a:cs typeface="Heiti SC Light" charset="-122"/>
              </a:rPr>
              <a:t>受众及场景</a:t>
            </a:r>
            <a:endParaRPr lang="ca-ES" sz="1600" b="1" dirty="0">
              <a:latin typeface="+mn-ea"/>
              <a:cs typeface="Heiti SC Light" charset="-122"/>
            </a:endParaRPr>
          </a:p>
        </p:txBody>
      </p:sp>
      <p:sp>
        <p:nvSpPr>
          <p:cNvPr id="60" name="文本框 59">
            <a:extLst>
              <a:ext uri="{FF2B5EF4-FFF2-40B4-BE49-F238E27FC236}">
                <a16:creationId xmlns:a16="http://schemas.microsoft.com/office/drawing/2014/main" id="{5815D3DE-5B30-4BAF-94DB-AE3A1F7EDDA5}"/>
              </a:ext>
            </a:extLst>
          </p:cNvPr>
          <p:cNvSpPr txBox="1"/>
          <p:nvPr/>
        </p:nvSpPr>
        <p:spPr>
          <a:xfrm>
            <a:off x="2902470" y="2544596"/>
            <a:ext cx="430887" cy="1323439"/>
          </a:xfrm>
          <a:prstGeom prst="rect">
            <a:avLst/>
          </a:prstGeom>
          <a:noFill/>
        </p:spPr>
        <p:txBody>
          <a:bodyPr vert="eaVert" wrap="none" rtlCol="0">
            <a:spAutoFit/>
          </a:bodyPr>
          <a:lstStyle/>
          <a:p>
            <a:pPr>
              <a:buClr>
                <a:srgbClr val="2D97C8"/>
              </a:buClr>
            </a:pPr>
            <a:r>
              <a:rPr lang="zh-CN" altLang="en-US" sz="1600" b="1" dirty="0">
                <a:latin typeface="+mn-ea"/>
                <a:cs typeface="Heiti SC Light" charset="-122"/>
              </a:rPr>
              <a:t>机构内部现状</a:t>
            </a:r>
            <a:endParaRPr lang="ca-ES" sz="1600" b="1" dirty="0">
              <a:latin typeface="+mn-ea"/>
              <a:cs typeface="Heiti SC Light" charset="-122"/>
            </a:endParaRPr>
          </a:p>
        </p:txBody>
      </p:sp>
      <p:sp>
        <p:nvSpPr>
          <p:cNvPr id="64" name="文本框 63">
            <a:extLst>
              <a:ext uri="{FF2B5EF4-FFF2-40B4-BE49-F238E27FC236}">
                <a16:creationId xmlns:a16="http://schemas.microsoft.com/office/drawing/2014/main" id="{D3DD6163-6481-41E7-A5D3-780D11BACF1F}"/>
              </a:ext>
            </a:extLst>
          </p:cNvPr>
          <p:cNvSpPr txBox="1"/>
          <p:nvPr/>
        </p:nvSpPr>
        <p:spPr>
          <a:xfrm>
            <a:off x="4023788" y="3818872"/>
            <a:ext cx="1005403" cy="338554"/>
          </a:xfrm>
          <a:prstGeom prst="rect">
            <a:avLst/>
          </a:prstGeom>
          <a:noFill/>
        </p:spPr>
        <p:txBody>
          <a:bodyPr wrap="none" rtlCol="0">
            <a:spAutoFit/>
          </a:bodyPr>
          <a:lstStyle/>
          <a:p>
            <a:pPr>
              <a:buClr>
                <a:srgbClr val="2D97C8"/>
              </a:buClr>
            </a:pPr>
            <a:r>
              <a:rPr lang="zh-CN" altLang="en-US" sz="1600" b="1" dirty="0">
                <a:latin typeface="+mn-ea"/>
                <a:cs typeface="Heiti SC Light" charset="-122"/>
              </a:rPr>
              <a:t>对标机构</a:t>
            </a:r>
            <a:endParaRPr lang="ca-ES" sz="1600" b="1" dirty="0">
              <a:latin typeface="+mn-ea"/>
              <a:cs typeface="Heiti SC Light" charset="-122"/>
            </a:endParaRPr>
          </a:p>
        </p:txBody>
      </p:sp>
      <p:sp>
        <p:nvSpPr>
          <p:cNvPr id="72" name="不完整圆 71">
            <a:extLst>
              <a:ext uri="{FF2B5EF4-FFF2-40B4-BE49-F238E27FC236}">
                <a16:creationId xmlns:a16="http://schemas.microsoft.com/office/drawing/2014/main" id="{EC8349CD-932F-41D2-9CE8-52D15E78D7F6}"/>
              </a:ext>
            </a:extLst>
          </p:cNvPr>
          <p:cNvSpPr/>
          <p:nvPr/>
        </p:nvSpPr>
        <p:spPr>
          <a:xfrm rot="2957431" flipH="1">
            <a:off x="4377398" y="1555629"/>
            <a:ext cx="3554791" cy="3554791"/>
          </a:xfrm>
          <a:prstGeom prst="pie">
            <a:avLst>
              <a:gd name="adj1" fmla="val 10815534"/>
              <a:gd name="adj2" fmla="val 16200000"/>
            </a:avLst>
          </a:prstGeom>
          <a:solidFill>
            <a:schemeClr val="bg1"/>
          </a:solidFill>
          <a:ln>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grpSp>
        <p:nvGrpSpPr>
          <p:cNvPr id="22" name="组合 21">
            <a:extLst>
              <a:ext uri="{FF2B5EF4-FFF2-40B4-BE49-F238E27FC236}">
                <a16:creationId xmlns:a16="http://schemas.microsoft.com/office/drawing/2014/main" id="{A4162CD6-CBB5-43FF-A71F-2AB3A38D7A63}"/>
              </a:ext>
            </a:extLst>
          </p:cNvPr>
          <p:cNvGrpSpPr/>
          <p:nvPr/>
        </p:nvGrpSpPr>
        <p:grpSpPr>
          <a:xfrm>
            <a:off x="5277888" y="2475134"/>
            <a:ext cx="1715785" cy="1715785"/>
            <a:chOff x="4997607" y="2463404"/>
            <a:chExt cx="1715785" cy="1715785"/>
          </a:xfrm>
        </p:grpSpPr>
        <p:sp>
          <p:nvSpPr>
            <p:cNvPr id="3" name="椭圆 2">
              <a:extLst>
                <a:ext uri="{FF2B5EF4-FFF2-40B4-BE49-F238E27FC236}">
                  <a16:creationId xmlns:a16="http://schemas.microsoft.com/office/drawing/2014/main" id="{53B04ABD-C9CE-48DA-8352-3F1CC8DD5436}"/>
                </a:ext>
              </a:extLst>
            </p:cNvPr>
            <p:cNvSpPr/>
            <p:nvPr/>
          </p:nvSpPr>
          <p:spPr>
            <a:xfrm>
              <a:off x="4997607" y="2463404"/>
              <a:ext cx="1715785" cy="1715785"/>
            </a:xfrm>
            <a:prstGeom prst="ellipse">
              <a:avLst/>
            </a:prstGeom>
            <a:solidFill>
              <a:srgbClr val="289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27" name="Oval 17">
              <a:extLst>
                <a:ext uri="{FF2B5EF4-FFF2-40B4-BE49-F238E27FC236}">
                  <a16:creationId xmlns:a16="http://schemas.microsoft.com/office/drawing/2014/main" id="{72D232A5-49F3-4B61-92D3-0157070F5CA8}"/>
                </a:ext>
              </a:extLst>
            </p:cNvPr>
            <p:cNvSpPr/>
            <p:nvPr/>
          </p:nvSpPr>
          <p:spPr>
            <a:xfrm flipH="1" flipV="1">
              <a:off x="5183344" y="2649140"/>
              <a:ext cx="1344311" cy="1344311"/>
            </a:xfrm>
            <a:prstGeom prst="ellipse">
              <a:avLst/>
            </a:prstGeom>
            <a:solidFill>
              <a:sysClr val="window" lastClr="FFFFFF"/>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685783">
                <a:defRPr/>
              </a:pPr>
              <a:endParaRPr lang="en-NZ" kern="0" dirty="0" err="1">
                <a:solidFill>
                  <a:prstClr val="white"/>
                </a:solidFill>
              </a:endParaRPr>
            </a:p>
          </p:txBody>
        </p:sp>
      </p:grpSp>
      <p:sp>
        <p:nvSpPr>
          <p:cNvPr id="71" name="文本框 70">
            <a:extLst>
              <a:ext uri="{FF2B5EF4-FFF2-40B4-BE49-F238E27FC236}">
                <a16:creationId xmlns:a16="http://schemas.microsoft.com/office/drawing/2014/main" id="{ADE5BE0E-C4B0-4C51-B3AD-E3E1F9B9C460}"/>
              </a:ext>
            </a:extLst>
          </p:cNvPr>
          <p:cNvSpPr txBox="1"/>
          <p:nvPr/>
        </p:nvSpPr>
        <p:spPr>
          <a:xfrm>
            <a:off x="7104470" y="2857528"/>
            <a:ext cx="430887" cy="913070"/>
          </a:xfrm>
          <a:prstGeom prst="rect">
            <a:avLst/>
          </a:prstGeom>
          <a:noFill/>
        </p:spPr>
        <p:txBody>
          <a:bodyPr vert="eaVert" wrap="none" rtlCol="0">
            <a:spAutoFit/>
          </a:bodyPr>
          <a:lstStyle/>
          <a:p>
            <a:pPr>
              <a:buClr>
                <a:srgbClr val="2D97C8"/>
              </a:buClr>
            </a:pPr>
            <a:r>
              <a:rPr lang="zh-CN" altLang="en-US" sz="1600" b="1" dirty="0">
                <a:latin typeface="+mn-ea"/>
                <a:cs typeface="Heiti SC Light" charset="-122"/>
              </a:rPr>
              <a:t>品牌故事</a:t>
            </a:r>
            <a:endParaRPr lang="ca-ES" sz="1600" b="1" dirty="0">
              <a:latin typeface="+mn-ea"/>
              <a:cs typeface="Heiti SC Light" charset="-122"/>
            </a:endParaRPr>
          </a:p>
        </p:txBody>
      </p:sp>
      <p:sp>
        <p:nvSpPr>
          <p:cNvPr id="73" name="文本框 72">
            <a:extLst>
              <a:ext uri="{FF2B5EF4-FFF2-40B4-BE49-F238E27FC236}">
                <a16:creationId xmlns:a16="http://schemas.microsoft.com/office/drawing/2014/main" id="{12D556E9-5E03-4CF1-AD51-50771FC4FD42}"/>
              </a:ext>
            </a:extLst>
          </p:cNvPr>
          <p:cNvSpPr txBox="1"/>
          <p:nvPr/>
        </p:nvSpPr>
        <p:spPr>
          <a:xfrm>
            <a:off x="8033391" y="2788710"/>
            <a:ext cx="430887" cy="913070"/>
          </a:xfrm>
          <a:prstGeom prst="rect">
            <a:avLst/>
          </a:prstGeom>
          <a:noFill/>
        </p:spPr>
        <p:txBody>
          <a:bodyPr vert="eaVert" wrap="none" rtlCol="0">
            <a:spAutoFit/>
          </a:bodyPr>
          <a:lstStyle/>
          <a:p>
            <a:pPr>
              <a:buClr>
                <a:srgbClr val="2D97C8"/>
              </a:buClr>
            </a:pPr>
            <a:r>
              <a:rPr lang="zh-CN" altLang="en-US" sz="1600" b="1" dirty="0">
                <a:latin typeface="+mn-ea"/>
                <a:cs typeface="Heiti SC Light" charset="-122"/>
              </a:rPr>
              <a:t>沟通策略</a:t>
            </a:r>
            <a:endParaRPr lang="ca-ES" sz="1600" b="1" dirty="0">
              <a:latin typeface="+mn-ea"/>
              <a:cs typeface="Heiti SC Light" charset="-122"/>
            </a:endParaRPr>
          </a:p>
        </p:txBody>
      </p:sp>
      <p:sp>
        <p:nvSpPr>
          <p:cNvPr id="75" name="文本框 74">
            <a:extLst>
              <a:ext uri="{FF2B5EF4-FFF2-40B4-BE49-F238E27FC236}">
                <a16:creationId xmlns:a16="http://schemas.microsoft.com/office/drawing/2014/main" id="{27BDE3BD-F4BD-4581-9D87-DA3DBDE15552}"/>
              </a:ext>
            </a:extLst>
          </p:cNvPr>
          <p:cNvSpPr txBox="1"/>
          <p:nvPr/>
        </p:nvSpPr>
        <p:spPr>
          <a:xfrm>
            <a:off x="8907365" y="2683040"/>
            <a:ext cx="430887" cy="1323439"/>
          </a:xfrm>
          <a:prstGeom prst="rect">
            <a:avLst/>
          </a:prstGeom>
          <a:noFill/>
        </p:spPr>
        <p:txBody>
          <a:bodyPr vert="eaVert" wrap="none" rtlCol="0">
            <a:spAutoFit/>
          </a:bodyPr>
          <a:lstStyle/>
          <a:p>
            <a:pPr>
              <a:buClr>
                <a:srgbClr val="2D97C8"/>
              </a:buClr>
            </a:pPr>
            <a:r>
              <a:rPr lang="zh-CN" altLang="en-US" sz="1600" b="1" dirty="0">
                <a:latin typeface="+mn-ea"/>
                <a:cs typeface="Heiti SC Light" charset="-122"/>
              </a:rPr>
              <a:t>短期传播建议</a:t>
            </a:r>
            <a:endParaRPr lang="ca-ES" sz="1600" b="1" dirty="0">
              <a:latin typeface="+mn-ea"/>
              <a:cs typeface="Heiti SC Light" charset="-122"/>
            </a:endParaRPr>
          </a:p>
        </p:txBody>
      </p:sp>
      <p:sp>
        <p:nvSpPr>
          <p:cNvPr id="63" name="文本框 62">
            <a:extLst>
              <a:ext uri="{FF2B5EF4-FFF2-40B4-BE49-F238E27FC236}">
                <a16:creationId xmlns:a16="http://schemas.microsoft.com/office/drawing/2014/main" id="{427F135E-AE7B-4CBC-A9D1-025012384D32}"/>
              </a:ext>
            </a:extLst>
          </p:cNvPr>
          <p:cNvSpPr txBox="1"/>
          <p:nvPr/>
        </p:nvSpPr>
        <p:spPr>
          <a:xfrm>
            <a:off x="5476197" y="3148358"/>
            <a:ext cx="1350498" cy="400110"/>
          </a:xfrm>
          <a:prstGeom prst="rect">
            <a:avLst/>
          </a:prstGeom>
          <a:noFill/>
        </p:spPr>
        <p:txBody>
          <a:bodyPr wrap="none" rtlCol="0">
            <a:spAutoFit/>
          </a:bodyPr>
          <a:lstStyle/>
          <a:p>
            <a:pPr>
              <a:buClr>
                <a:srgbClr val="2D97C8"/>
              </a:buClr>
            </a:pPr>
            <a:r>
              <a:rPr lang="ca-ES" sz="2000" b="1" dirty="0">
                <a:solidFill>
                  <a:srgbClr val="2898D8"/>
                </a:solidFill>
                <a:latin typeface="+mn-ea"/>
                <a:cs typeface="Heiti SC Light" charset="-122"/>
              </a:rPr>
              <a:t>BIG IDEA</a:t>
            </a:r>
          </a:p>
        </p:txBody>
      </p:sp>
    </p:spTree>
    <p:extLst>
      <p:ext uri="{BB962C8B-B14F-4D97-AF65-F5344CB8AC3E}">
        <p14:creationId xmlns:p14="http://schemas.microsoft.com/office/powerpoint/2010/main" val="1740046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en-US" altLang="zh-CN" dirty="0"/>
              <a:t>WWF</a:t>
            </a:r>
            <a:r>
              <a:rPr lang="zh-CN" altLang="en-US" dirty="0"/>
              <a:t>致力于促进人与自然和谐相处的保护和教育</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40</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3" name="矩形 2">
            <a:extLst>
              <a:ext uri="{FF2B5EF4-FFF2-40B4-BE49-F238E27FC236}">
                <a16:creationId xmlns:a16="http://schemas.microsoft.com/office/drawing/2014/main" id="{4E535844-4248-44DA-A796-695A531A2EE4}"/>
              </a:ext>
            </a:extLst>
          </p:cNvPr>
          <p:cNvSpPr/>
          <p:nvPr/>
        </p:nvSpPr>
        <p:spPr>
          <a:xfrm>
            <a:off x="909028" y="1027585"/>
            <a:ext cx="1401682" cy="356192"/>
          </a:xfrm>
          <a:prstGeom prst="rect">
            <a:avLst/>
          </a:prstGeom>
          <a:noFill/>
        </p:spPr>
        <p:txBody>
          <a:bodyPr wrap="none" rtlCol="0">
            <a:spAutoFit/>
          </a:bodyPr>
          <a:lstStyle/>
          <a:p>
            <a:pPr>
              <a:buClr>
                <a:srgbClr val="2D97C8"/>
              </a:buClr>
            </a:pPr>
            <a:r>
              <a:rPr lang="zh-CN" altLang="en-US" b="1" dirty="0">
                <a:solidFill>
                  <a:srgbClr val="2898D8"/>
                </a:solidFill>
                <a:latin typeface="+mn-ea"/>
              </a:rPr>
              <a:t>愿景使命</a:t>
            </a:r>
            <a:endParaRPr lang="ca-ES" b="1" dirty="0">
              <a:solidFill>
                <a:srgbClr val="2898D8"/>
              </a:solidFill>
              <a:latin typeface="+mn-ea"/>
            </a:endParaRPr>
          </a:p>
        </p:txBody>
      </p:sp>
      <p:sp>
        <p:nvSpPr>
          <p:cNvPr id="7" name="矩形 6">
            <a:extLst>
              <a:ext uri="{FF2B5EF4-FFF2-40B4-BE49-F238E27FC236}">
                <a16:creationId xmlns:a16="http://schemas.microsoft.com/office/drawing/2014/main" id="{7BEC1331-0BA4-488A-A839-7A51FDA5D5F7}"/>
              </a:ext>
            </a:extLst>
          </p:cNvPr>
          <p:cNvSpPr/>
          <p:nvPr/>
        </p:nvSpPr>
        <p:spPr>
          <a:xfrm>
            <a:off x="908508" y="5898595"/>
            <a:ext cx="1107996" cy="369332"/>
          </a:xfrm>
          <a:prstGeom prst="rect">
            <a:avLst/>
          </a:prstGeom>
          <a:noFill/>
        </p:spPr>
        <p:txBody>
          <a:bodyPr wrap="none" rtlCol="0">
            <a:spAutoFit/>
          </a:bodyPr>
          <a:lstStyle/>
          <a:p>
            <a:pPr>
              <a:buClr>
                <a:srgbClr val="2D97C8"/>
              </a:buClr>
            </a:pPr>
            <a:r>
              <a:rPr lang="ja-JP" altLang="en-US" b="1">
                <a:solidFill>
                  <a:srgbClr val="2898D8"/>
                </a:solidFill>
                <a:latin typeface="+mn-ea"/>
              </a:rPr>
              <a:t>机构</a:t>
            </a:r>
            <a:r>
              <a:rPr lang="ja-JP" altLang="en-GB" b="1">
                <a:solidFill>
                  <a:srgbClr val="2898D8"/>
                </a:solidFill>
                <a:latin typeface="+mn-ea"/>
              </a:rPr>
              <a:t>项目</a:t>
            </a:r>
            <a:endParaRPr lang="ca-ES" b="1" dirty="0">
              <a:solidFill>
                <a:srgbClr val="2898D8"/>
              </a:solidFill>
              <a:latin typeface="+mn-ea"/>
            </a:endParaRPr>
          </a:p>
        </p:txBody>
      </p:sp>
      <p:sp>
        <p:nvSpPr>
          <p:cNvPr id="9" name="矩形 8">
            <a:extLst>
              <a:ext uri="{FF2B5EF4-FFF2-40B4-BE49-F238E27FC236}">
                <a16:creationId xmlns:a16="http://schemas.microsoft.com/office/drawing/2014/main" id="{13F27540-94B0-4F34-B119-BB849548EC8F}"/>
              </a:ext>
            </a:extLst>
          </p:cNvPr>
          <p:cNvSpPr/>
          <p:nvPr/>
        </p:nvSpPr>
        <p:spPr>
          <a:xfrm>
            <a:off x="10425192" y="1027585"/>
            <a:ext cx="1107996" cy="369332"/>
          </a:xfrm>
          <a:prstGeom prst="rect">
            <a:avLst/>
          </a:prstGeom>
          <a:noFill/>
        </p:spPr>
        <p:txBody>
          <a:bodyPr wrap="none" rtlCol="0">
            <a:spAutoFit/>
          </a:bodyPr>
          <a:lstStyle/>
          <a:p>
            <a:pPr>
              <a:buClr>
                <a:srgbClr val="2D97C8"/>
              </a:buClr>
            </a:pPr>
            <a:r>
              <a:rPr lang="zh-CN" altLang="en-US" b="1" dirty="0">
                <a:solidFill>
                  <a:srgbClr val="2898D8"/>
                </a:solidFill>
                <a:latin typeface="+mn-ea"/>
              </a:rPr>
              <a:t>品牌形象</a:t>
            </a:r>
          </a:p>
        </p:txBody>
      </p:sp>
      <p:sp>
        <p:nvSpPr>
          <p:cNvPr id="10" name="矩形 9">
            <a:extLst>
              <a:ext uri="{FF2B5EF4-FFF2-40B4-BE49-F238E27FC236}">
                <a16:creationId xmlns:a16="http://schemas.microsoft.com/office/drawing/2014/main" id="{92A43F07-E843-4E5D-B7C7-CCF4FE6AC0CC}"/>
              </a:ext>
            </a:extLst>
          </p:cNvPr>
          <p:cNvSpPr/>
          <p:nvPr/>
        </p:nvSpPr>
        <p:spPr>
          <a:xfrm>
            <a:off x="10465669" y="5901335"/>
            <a:ext cx="1107996" cy="369332"/>
          </a:xfrm>
          <a:prstGeom prst="rect">
            <a:avLst/>
          </a:prstGeom>
          <a:noFill/>
        </p:spPr>
        <p:txBody>
          <a:bodyPr wrap="none" rtlCol="0">
            <a:spAutoFit/>
          </a:bodyPr>
          <a:lstStyle/>
          <a:p>
            <a:pPr>
              <a:buClr>
                <a:srgbClr val="2D97C8"/>
              </a:buClr>
            </a:pPr>
            <a:r>
              <a:rPr lang="ja-JP" altLang="en-US" b="1">
                <a:solidFill>
                  <a:srgbClr val="2898D8"/>
                </a:solidFill>
                <a:latin typeface="+mn-ea"/>
              </a:rPr>
              <a:t>品牌传播</a:t>
            </a:r>
            <a:endParaRPr lang="en-US" altLang="zh-CN" b="1" dirty="0">
              <a:solidFill>
                <a:srgbClr val="2898D8"/>
              </a:solidFill>
              <a:latin typeface="+mn-ea"/>
            </a:endParaRPr>
          </a:p>
        </p:txBody>
      </p:sp>
      <p:sp>
        <p:nvSpPr>
          <p:cNvPr id="5" name="文本框 4">
            <a:extLst>
              <a:ext uri="{FF2B5EF4-FFF2-40B4-BE49-F238E27FC236}">
                <a16:creationId xmlns:a16="http://schemas.microsoft.com/office/drawing/2014/main" id="{1CD39DC8-354F-4E2A-BAAF-808167EE0402}"/>
              </a:ext>
            </a:extLst>
          </p:cNvPr>
          <p:cNvSpPr txBox="1"/>
          <p:nvPr/>
        </p:nvSpPr>
        <p:spPr>
          <a:xfrm>
            <a:off x="7919585" y="1394670"/>
            <a:ext cx="1441420" cy="307777"/>
          </a:xfrm>
          <a:prstGeom prst="rect">
            <a:avLst/>
          </a:prstGeom>
          <a:noFill/>
        </p:spPr>
        <p:txBody>
          <a:bodyPr wrap="none" rtlCol="0">
            <a:spAutoFit/>
          </a:bodyPr>
          <a:lstStyle/>
          <a:p>
            <a:pPr>
              <a:buClr>
                <a:srgbClr val="2D97C8"/>
              </a:buClr>
            </a:pPr>
            <a:r>
              <a:rPr lang="ja-JP" altLang="en-US" sz="1400">
                <a:latin typeface="+mn-ea"/>
                <a:cs typeface="Heiti SC Light" charset="-122"/>
              </a:rPr>
              <a:t>有许多专业研究</a:t>
            </a:r>
            <a:endParaRPr lang="en-GB" altLang="ja-JP" sz="1400" dirty="0">
              <a:latin typeface="+mn-ea"/>
              <a:cs typeface="Heiti SC Light" charset="-122"/>
            </a:endParaRPr>
          </a:p>
        </p:txBody>
      </p:sp>
      <p:sp>
        <p:nvSpPr>
          <p:cNvPr id="15" name="文本框 14">
            <a:extLst>
              <a:ext uri="{FF2B5EF4-FFF2-40B4-BE49-F238E27FC236}">
                <a16:creationId xmlns:a16="http://schemas.microsoft.com/office/drawing/2014/main" id="{A0B51D94-0D11-4F3A-AF8E-13946AE66A1A}"/>
              </a:ext>
            </a:extLst>
          </p:cNvPr>
          <p:cNvSpPr txBox="1"/>
          <p:nvPr/>
        </p:nvSpPr>
        <p:spPr>
          <a:xfrm>
            <a:off x="908508" y="4276528"/>
            <a:ext cx="3954929" cy="307777"/>
          </a:xfrm>
          <a:prstGeom prst="rect">
            <a:avLst/>
          </a:prstGeom>
          <a:noFill/>
        </p:spPr>
        <p:txBody>
          <a:bodyPr wrap="none" rtlCol="0">
            <a:spAutoFit/>
          </a:bodyPr>
          <a:lstStyle/>
          <a:p>
            <a:pPr>
              <a:buClr>
                <a:srgbClr val="2D97C8"/>
              </a:buClr>
            </a:pPr>
            <a:r>
              <a:rPr lang="zh-CN" altLang="en-US" sz="1400" dirty="0">
                <a:latin typeface="+mn-ea"/>
                <a:cs typeface="Heiti SC Light" charset="-122"/>
              </a:rPr>
              <a:t>致力于</a:t>
            </a:r>
            <a:r>
              <a:rPr lang="ja-JP" altLang="en-US" sz="1400">
                <a:latin typeface="+mn-ea"/>
                <a:cs typeface="Heiti SC Light" charset="-122"/>
              </a:rPr>
              <a:t>促进人与自然和谐相处的环境</a:t>
            </a:r>
            <a:r>
              <a:rPr lang="zh-CN" altLang="en-US" sz="1400" b="1" dirty="0">
                <a:latin typeface="+mn-ea"/>
                <a:cs typeface="Heiti SC Light" charset="-122"/>
              </a:rPr>
              <a:t>保护</a:t>
            </a:r>
            <a:r>
              <a:rPr lang="zh-CN" altLang="en-US" sz="1400" dirty="0">
                <a:latin typeface="+mn-ea"/>
                <a:cs typeface="Heiti SC Light" charset="-122"/>
              </a:rPr>
              <a:t>和</a:t>
            </a:r>
            <a:r>
              <a:rPr lang="zh-CN" altLang="en-US" sz="1400" b="1" dirty="0">
                <a:latin typeface="+mn-ea"/>
                <a:cs typeface="Heiti SC Light" charset="-122"/>
              </a:rPr>
              <a:t>教育</a:t>
            </a:r>
            <a:endParaRPr lang="ca-ES" sz="1400" b="1" dirty="0">
              <a:latin typeface="+mn-ea"/>
              <a:cs typeface="Heiti SC Light" charset="-122"/>
            </a:endParaRPr>
          </a:p>
        </p:txBody>
      </p:sp>
      <p:sp>
        <p:nvSpPr>
          <p:cNvPr id="14" name="矩形 13">
            <a:extLst>
              <a:ext uri="{FF2B5EF4-FFF2-40B4-BE49-F238E27FC236}">
                <a16:creationId xmlns:a16="http://schemas.microsoft.com/office/drawing/2014/main" id="{D363AA21-BEEE-4020-BF96-996034930FCE}"/>
              </a:ext>
            </a:extLst>
          </p:cNvPr>
          <p:cNvSpPr/>
          <p:nvPr/>
        </p:nvSpPr>
        <p:spPr>
          <a:xfrm>
            <a:off x="2158055" y="1609898"/>
            <a:ext cx="3562594" cy="1384995"/>
          </a:xfrm>
          <a:prstGeom prst="rect">
            <a:avLst/>
          </a:prstGeom>
          <a:noFill/>
        </p:spPr>
        <p:txBody>
          <a:bodyPr wrap="square" rtlCol="0">
            <a:spAutoFit/>
          </a:bodyPr>
          <a:lstStyle/>
          <a:p>
            <a:pPr>
              <a:buClr>
                <a:srgbClr val="2D97C8"/>
              </a:buClr>
            </a:pPr>
            <a:r>
              <a:rPr lang="zh-CN" altLang="en-US" sz="1400" dirty="0">
                <a:latin typeface="+mn-ea"/>
              </a:rPr>
              <a:t>遏止地球自然环境的恶化，创造人类与自然和谐相处的美好未来。</a:t>
            </a:r>
            <a:endParaRPr lang="en-GB" altLang="zh-CN" sz="1400" dirty="0">
              <a:latin typeface="+mn-ea"/>
            </a:endParaRPr>
          </a:p>
          <a:p>
            <a:pPr>
              <a:buClr>
                <a:srgbClr val="2D97C8"/>
              </a:buClr>
            </a:pPr>
            <a:r>
              <a:rPr lang="zh-CN" altLang="en-US" sz="1400" dirty="0">
                <a:latin typeface="+mn-ea"/>
              </a:rPr>
              <a:t>为此我们致力于： </a:t>
            </a:r>
          </a:p>
          <a:p>
            <a:pPr>
              <a:buClr>
                <a:srgbClr val="2D97C8"/>
              </a:buClr>
            </a:pPr>
            <a:r>
              <a:rPr lang="en-US" altLang="zh-CN" sz="1400" dirty="0">
                <a:latin typeface="+mn-ea"/>
              </a:rPr>
              <a:t>• </a:t>
            </a:r>
            <a:r>
              <a:rPr lang="zh-CN" altLang="en-US" sz="1400" dirty="0">
                <a:latin typeface="+mn-ea"/>
              </a:rPr>
              <a:t>保护世界生物多样性； </a:t>
            </a:r>
          </a:p>
          <a:p>
            <a:pPr>
              <a:buClr>
                <a:srgbClr val="2D97C8"/>
              </a:buClr>
            </a:pPr>
            <a:r>
              <a:rPr lang="en-US" altLang="zh-CN" sz="1400" dirty="0">
                <a:latin typeface="+mn-ea"/>
              </a:rPr>
              <a:t>• </a:t>
            </a:r>
            <a:r>
              <a:rPr lang="zh-CN" altLang="en-US" sz="1400" dirty="0">
                <a:latin typeface="+mn-ea"/>
              </a:rPr>
              <a:t>确保可再生自然资源的可持续利用；</a:t>
            </a:r>
          </a:p>
          <a:p>
            <a:pPr>
              <a:buClr>
                <a:srgbClr val="2D97C8"/>
              </a:buClr>
            </a:pPr>
            <a:r>
              <a:rPr lang="en-US" altLang="zh-CN" sz="1400" dirty="0">
                <a:latin typeface="+mn-ea"/>
              </a:rPr>
              <a:t>• </a:t>
            </a:r>
            <a:r>
              <a:rPr lang="zh-CN" altLang="en-US" sz="1400" dirty="0">
                <a:latin typeface="+mn-ea"/>
              </a:rPr>
              <a:t>推动降低污染和减少浪费性消费的行动。</a:t>
            </a:r>
            <a:endParaRPr lang="ca-ES" sz="1400" dirty="0">
              <a:latin typeface="+mn-ea"/>
            </a:endParaRPr>
          </a:p>
        </p:txBody>
      </p:sp>
      <p:sp>
        <p:nvSpPr>
          <p:cNvPr id="18" name="矩形 17">
            <a:extLst>
              <a:ext uri="{FF2B5EF4-FFF2-40B4-BE49-F238E27FC236}">
                <a16:creationId xmlns:a16="http://schemas.microsoft.com/office/drawing/2014/main" id="{0414A23B-8461-476D-B019-A42CAB05127B}"/>
              </a:ext>
            </a:extLst>
          </p:cNvPr>
          <p:cNvSpPr/>
          <p:nvPr/>
        </p:nvSpPr>
        <p:spPr>
          <a:xfrm>
            <a:off x="981704" y="4615469"/>
            <a:ext cx="2146742" cy="1169551"/>
          </a:xfrm>
          <a:prstGeom prst="rect">
            <a:avLst/>
          </a:prstGeom>
          <a:noFill/>
        </p:spPr>
        <p:txBody>
          <a:bodyPr wrap="none" rtlCol="0">
            <a:spAutoFit/>
          </a:bodyPr>
          <a:lstStyle/>
          <a:p>
            <a:pPr marL="342900" indent="-342900">
              <a:buClr>
                <a:srgbClr val="2D97C8"/>
              </a:buClr>
              <a:buFont typeface="Arial" panose="020B0604020202020204" pitchFamily="34" charset="0"/>
              <a:buChar char="•"/>
            </a:pPr>
            <a:r>
              <a:rPr lang="ja-JP" altLang="en-GB" sz="1400" dirty="0">
                <a:latin typeface="+mn-ea"/>
              </a:rPr>
              <a:t>长江</a:t>
            </a:r>
            <a:r>
              <a:rPr lang="ja-JP" altLang="en-US" sz="1400" dirty="0">
                <a:latin typeface="+mn-ea"/>
              </a:rPr>
              <a:t>生态区保护</a:t>
            </a:r>
            <a:endParaRPr lang="en-GB" altLang="ja-JP" sz="1400" dirty="0">
              <a:latin typeface="+mn-ea"/>
            </a:endParaRPr>
          </a:p>
          <a:p>
            <a:pPr marL="342900" indent="-342900">
              <a:buClr>
                <a:srgbClr val="2D97C8"/>
              </a:buClr>
              <a:buFont typeface="Arial" panose="020B0604020202020204" pitchFamily="34" charset="0"/>
              <a:buChar char="•"/>
            </a:pPr>
            <a:r>
              <a:rPr lang="ja-JP" altLang="en-US" sz="1400" dirty="0">
                <a:latin typeface="+mn-ea"/>
              </a:rPr>
              <a:t>野生虎</a:t>
            </a:r>
            <a:r>
              <a:rPr lang="zh-CN" altLang="en-US" sz="1400" dirty="0">
                <a:latin typeface="+mn-ea"/>
              </a:rPr>
              <a:t>、</a:t>
            </a:r>
            <a:r>
              <a:rPr lang="ja-JP" altLang="en-US" sz="1400" dirty="0">
                <a:latin typeface="+mn-ea"/>
              </a:rPr>
              <a:t>大熊猫保护</a:t>
            </a:r>
            <a:endParaRPr lang="en-GB" altLang="ja-JP" sz="1400" dirty="0">
              <a:latin typeface="+mn-ea"/>
            </a:endParaRPr>
          </a:p>
          <a:p>
            <a:pPr marL="342900" indent="-342900">
              <a:buClr>
                <a:srgbClr val="2D97C8"/>
              </a:buClr>
              <a:buFont typeface="Arial" panose="020B0604020202020204" pitchFamily="34" charset="0"/>
              <a:buChar char="•"/>
            </a:pPr>
            <a:r>
              <a:rPr lang="ja-JP" altLang="en-US" sz="1400" dirty="0">
                <a:latin typeface="+mn-ea"/>
              </a:rPr>
              <a:t>气候与能源</a:t>
            </a:r>
            <a:endParaRPr lang="en-GB" altLang="ja-JP" sz="1400" dirty="0">
              <a:latin typeface="+mn-ea"/>
            </a:endParaRPr>
          </a:p>
          <a:p>
            <a:pPr marL="342900" indent="-342900">
              <a:buClr>
                <a:srgbClr val="2D97C8"/>
              </a:buClr>
              <a:buFont typeface="Arial" panose="020B0604020202020204" pitchFamily="34" charset="0"/>
              <a:buChar char="•"/>
            </a:pPr>
            <a:r>
              <a:rPr lang="ja-JP" altLang="en-US" sz="1400" dirty="0">
                <a:latin typeface="+mn-ea"/>
              </a:rPr>
              <a:t>可持续经济体</a:t>
            </a:r>
            <a:endParaRPr lang="en-GB" altLang="ja-JP" sz="1400" dirty="0">
              <a:latin typeface="+mn-ea"/>
            </a:endParaRPr>
          </a:p>
          <a:p>
            <a:pPr marL="342900" indent="-342900">
              <a:buClr>
                <a:srgbClr val="2D97C8"/>
              </a:buClr>
              <a:buFont typeface="Arial" panose="020B0604020202020204" pitchFamily="34" charset="0"/>
              <a:buChar char="•"/>
            </a:pPr>
            <a:r>
              <a:rPr lang="ja-JP" altLang="en-US" sz="1400" dirty="0">
                <a:latin typeface="+mn-ea"/>
              </a:rPr>
              <a:t>环境教育等</a:t>
            </a:r>
            <a:endParaRPr lang="ca-ES" sz="1400" dirty="0">
              <a:latin typeface="+mn-ea"/>
            </a:endParaRPr>
          </a:p>
        </p:txBody>
      </p:sp>
      <p:sp>
        <p:nvSpPr>
          <p:cNvPr id="20" name="文本框 19">
            <a:extLst>
              <a:ext uri="{FF2B5EF4-FFF2-40B4-BE49-F238E27FC236}">
                <a16:creationId xmlns:a16="http://schemas.microsoft.com/office/drawing/2014/main" id="{08D3B5CA-C4FE-45FB-AA78-7DAD84593492}"/>
              </a:ext>
            </a:extLst>
          </p:cNvPr>
          <p:cNvSpPr txBox="1"/>
          <p:nvPr/>
        </p:nvSpPr>
        <p:spPr>
          <a:xfrm>
            <a:off x="6605491" y="4248653"/>
            <a:ext cx="4604800" cy="1600438"/>
          </a:xfrm>
          <a:prstGeom prst="rect">
            <a:avLst/>
          </a:prstGeom>
          <a:noFill/>
        </p:spPr>
        <p:txBody>
          <a:bodyPr wrap="square" rtlCol="0">
            <a:spAutoFit/>
          </a:bodyPr>
          <a:lstStyle/>
          <a:p>
            <a:pPr>
              <a:buClr>
                <a:srgbClr val="2D97C8"/>
              </a:buClr>
            </a:pPr>
            <a:r>
              <a:rPr lang="zh-CN" altLang="en-US" sz="1400" b="1" dirty="0">
                <a:latin typeface="+mn-ea"/>
                <a:cs typeface="Heiti SC Light" charset="-122"/>
              </a:rPr>
              <a:t>官网：</a:t>
            </a:r>
            <a:endParaRPr lang="en-GB" altLang="zh-CN" sz="1400" b="1" dirty="0">
              <a:latin typeface="+mn-ea"/>
              <a:cs typeface="Heiti SC Light" charset="-122"/>
            </a:endParaRPr>
          </a:p>
          <a:p>
            <a:pPr>
              <a:buClr>
                <a:srgbClr val="2D97C8"/>
              </a:buClr>
            </a:pPr>
            <a:r>
              <a:rPr lang="ja-JP" altLang="ca-ES" sz="1400">
                <a:latin typeface="+mn-ea"/>
                <a:cs typeface="Heiti SC Light" charset="-122"/>
              </a:rPr>
              <a:t>官网</a:t>
            </a:r>
            <a:r>
              <a:rPr lang="ja-JP" altLang="en-US" sz="1400">
                <a:latin typeface="+mn-ea"/>
                <a:cs typeface="Heiti SC Light" charset="-122"/>
              </a:rPr>
              <a:t>有详细的项目介绍</a:t>
            </a:r>
            <a:r>
              <a:rPr lang="zh-CN" altLang="en-US" sz="1400" dirty="0">
                <a:latin typeface="+mn-ea"/>
                <a:cs typeface="Heiti SC Light" charset="-122"/>
              </a:rPr>
              <a:t>，</a:t>
            </a:r>
            <a:r>
              <a:rPr lang="ja-JP" altLang="en-US" sz="1400">
                <a:latin typeface="+mn-ea"/>
                <a:cs typeface="Heiti SC Light" charset="-122"/>
              </a:rPr>
              <a:t>联系方式</a:t>
            </a:r>
            <a:r>
              <a:rPr lang="zh-CN" altLang="en-US" sz="1400" dirty="0">
                <a:latin typeface="+mn-ea"/>
                <a:cs typeface="Heiti SC Light" charset="-122"/>
              </a:rPr>
              <a:t>，</a:t>
            </a:r>
            <a:r>
              <a:rPr lang="ja-JP" altLang="en-US" sz="1400">
                <a:latin typeface="+mn-ea"/>
                <a:cs typeface="Heiti SC Light" charset="-122"/>
              </a:rPr>
              <a:t>以及机构年报</a:t>
            </a:r>
            <a:endParaRPr lang="en-GB" altLang="ja-JP" sz="1400" dirty="0">
              <a:latin typeface="+mn-ea"/>
              <a:cs typeface="Heiti SC Light" charset="-122"/>
            </a:endParaRPr>
          </a:p>
          <a:p>
            <a:pPr>
              <a:buClr>
                <a:srgbClr val="2D97C8"/>
              </a:buClr>
            </a:pPr>
            <a:r>
              <a:rPr lang="ja-JP" altLang="en-GB" sz="1400" b="1">
                <a:latin typeface="+mn-ea"/>
                <a:cs typeface="Heiti SC Light" charset="-122"/>
              </a:rPr>
              <a:t>传统</a:t>
            </a:r>
            <a:r>
              <a:rPr lang="ja-JP" altLang="en-US" sz="1400" b="1">
                <a:latin typeface="+mn-ea"/>
                <a:cs typeface="Heiti SC Light" charset="-122"/>
              </a:rPr>
              <a:t>媒体</a:t>
            </a:r>
            <a:r>
              <a:rPr lang="zh-CN" altLang="en-US" sz="1400" b="1" dirty="0">
                <a:latin typeface="+mn-ea"/>
                <a:cs typeface="Heiti SC Light" charset="-122"/>
              </a:rPr>
              <a:t>：</a:t>
            </a:r>
            <a:endParaRPr lang="en-GB" altLang="zh-CN" sz="1400" b="1" dirty="0">
              <a:latin typeface="+mn-ea"/>
              <a:cs typeface="Heiti SC Light" charset="-122"/>
            </a:endParaRPr>
          </a:p>
          <a:p>
            <a:pPr>
              <a:buClr>
                <a:srgbClr val="2D97C8"/>
              </a:buClr>
            </a:pPr>
            <a:r>
              <a:rPr lang="ja-JP" altLang="en-US" sz="1400">
                <a:latin typeface="+mn-ea"/>
                <a:cs typeface="Heiti SC Light" charset="-122"/>
              </a:rPr>
              <a:t>以电视广告或实体海报形式宣传</a:t>
            </a:r>
            <a:endParaRPr lang="en-GB" altLang="ja-JP" sz="1400" dirty="0">
              <a:latin typeface="+mn-ea"/>
              <a:cs typeface="Heiti SC Light" charset="-122"/>
            </a:endParaRPr>
          </a:p>
          <a:p>
            <a:pPr>
              <a:buClr>
                <a:srgbClr val="2D97C8"/>
              </a:buClr>
            </a:pPr>
            <a:r>
              <a:rPr lang="ja-JP" altLang="en-US" sz="1400" b="1">
                <a:latin typeface="+mn-ea"/>
                <a:cs typeface="Heiti SC Light" charset="-122"/>
              </a:rPr>
              <a:t>新媒体</a:t>
            </a:r>
            <a:r>
              <a:rPr lang="zh-CN" altLang="en-US" sz="1400" b="1" dirty="0">
                <a:latin typeface="+mn-ea"/>
                <a:cs typeface="Heiti SC Light" charset="-122"/>
              </a:rPr>
              <a:t>：</a:t>
            </a:r>
            <a:endParaRPr lang="en-GB" altLang="zh-CN" sz="1400" b="1" dirty="0">
              <a:latin typeface="+mn-ea"/>
              <a:cs typeface="Heiti SC Light" charset="-122"/>
            </a:endParaRPr>
          </a:p>
          <a:p>
            <a:pPr>
              <a:buClr>
                <a:srgbClr val="2D97C8"/>
              </a:buClr>
            </a:pPr>
            <a:r>
              <a:rPr lang="ja-JP" altLang="en-US" sz="1400">
                <a:latin typeface="+mn-ea"/>
                <a:cs typeface="Heiti SC Light" charset="-122"/>
              </a:rPr>
              <a:t>不同项目有不同的</a:t>
            </a:r>
            <a:r>
              <a:rPr lang="zh-CN" altLang="en-US" sz="1400" dirty="0">
                <a:latin typeface="+mn-ea"/>
                <a:cs typeface="Heiti SC Light" charset="-122"/>
              </a:rPr>
              <a:t>微博、微信</a:t>
            </a:r>
            <a:r>
              <a:rPr lang="ja-JP" altLang="en-US" sz="1400">
                <a:latin typeface="+mn-ea"/>
                <a:cs typeface="Heiti SC Light" charset="-122"/>
              </a:rPr>
              <a:t>公众号</a:t>
            </a:r>
            <a:r>
              <a:rPr lang="zh-CN" altLang="en-US" sz="1400" dirty="0">
                <a:latin typeface="+mn-ea"/>
                <a:cs typeface="Heiti SC Light" charset="-122"/>
              </a:rPr>
              <a:t>，</a:t>
            </a:r>
            <a:r>
              <a:rPr lang="ja-JP" altLang="en-US" sz="1400">
                <a:latin typeface="+mn-ea"/>
                <a:cs typeface="Heiti SC Light" charset="-122"/>
              </a:rPr>
              <a:t>活跃度高</a:t>
            </a:r>
            <a:r>
              <a:rPr lang="zh-CN" altLang="en-US" sz="1400" dirty="0">
                <a:latin typeface="+mn-ea"/>
                <a:cs typeface="Heiti SC Light" charset="-122"/>
              </a:rPr>
              <a:t>，</a:t>
            </a:r>
            <a:r>
              <a:rPr lang="ja-JP" altLang="en-US" sz="1400">
                <a:latin typeface="+mn-ea"/>
                <a:cs typeface="Heiti SC Light" charset="-122"/>
              </a:rPr>
              <a:t>关注用户多</a:t>
            </a:r>
            <a:endParaRPr lang="en-GB" altLang="zh-CN" sz="1400" dirty="0">
              <a:latin typeface="+mn-ea"/>
              <a:cs typeface="Heiti SC Light" charset="-122"/>
            </a:endParaRPr>
          </a:p>
        </p:txBody>
      </p:sp>
      <p:sp>
        <p:nvSpPr>
          <p:cNvPr id="29" name="矩形: 圆角 39">
            <a:extLst>
              <a:ext uri="{FF2B5EF4-FFF2-40B4-BE49-F238E27FC236}">
                <a16:creationId xmlns:a16="http://schemas.microsoft.com/office/drawing/2014/main" id="{A4C25572-F377-4545-A446-EC519CD54224}"/>
              </a:ext>
            </a:extLst>
          </p:cNvPr>
          <p:cNvSpPr/>
          <p:nvPr/>
        </p:nvSpPr>
        <p:spPr>
          <a:xfrm>
            <a:off x="6605491" y="1363892"/>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权威</a:t>
            </a:r>
            <a:endParaRPr lang="ca-ES" sz="1400" b="1" dirty="0">
              <a:solidFill>
                <a:srgbClr val="2898D8"/>
              </a:solidFill>
            </a:endParaRPr>
          </a:p>
        </p:txBody>
      </p:sp>
      <p:sp>
        <p:nvSpPr>
          <p:cNvPr id="30" name="矩形: 圆角 39">
            <a:extLst>
              <a:ext uri="{FF2B5EF4-FFF2-40B4-BE49-F238E27FC236}">
                <a16:creationId xmlns:a16="http://schemas.microsoft.com/office/drawing/2014/main" id="{2F5FD5BA-1CEF-6F4D-8D57-005C01B06B89}"/>
              </a:ext>
            </a:extLst>
          </p:cNvPr>
          <p:cNvSpPr/>
          <p:nvPr/>
        </p:nvSpPr>
        <p:spPr>
          <a:xfrm>
            <a:off x="932865" y="1626367"/>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使命</a:t>
            </a:r>
            <a:endParaRPr lang="ca-ES" sz="1400" b="1" dirty="0">
              <a:solidFill>
                <a:srgbClr val="2898D8"/>
              </a:solidFill>
            </a:endParaRPr>
          </a:p>
        </p:txBody>
      </p:sp>
      <p:sp>
        <p:nvSpPr>
          <p:cNvPr id="31" name="矩形: 圆角 39">
            <a:extLst>
              <a:ext uri="{FF2B5EF4-FFF2-40B4-BE49-F238E27FC236}">
                <a16:creationId xmlns:a16="http://schemas.microsoft.com/office/drawing/2014/main" id="{9398E3B2-6F0C-DE4A-8287-36C5D8D59555}"/>
              </a:ext>
            </a:extLst>
          </p:cNvPr>
          <p:cNvSpPr/>
          <p:nvPr/>
        </p:nvSpPr>
        <p:spPr>
          <a:xfrm>
            <a:off x="6614895" y="1865692"/>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亲民</a:t>
            </a:r>
            <a:endParaRPr lang="ca-ES" sz="1400" b="1" dirty="0">
              <a:solidFill>
                <a:srgbClr val="2898D8"/>
              </a:solidFill>
            </a:endParaRPr>
          </a:p>
        </p:txBody>
      </p:sp>
      <p:sp>
        <p:nvSpPr>
          <p:cNvPr id="32" name="矩形: 圆角 39">
            <a:extLst>
              <a:ext uri="{FF2B5EF4-FFF2-40B4-BE49-F238E27FC236}">
                <a16:creationId xmlns:a16="http://schemas.microsoft.com/office/drawing/2014/main" id="{7E7B87AD-0694-2640-997A-21F2B922AA13}"/>
              </a:ext>
            </a:extLst>
          </p:cNvPr>
          <p:cNvSpPr/>
          <p:nvPr/>
        </p:nvSpPr>
        <p:spPr>
          <a:xfrm>
            <a:off x="6614895" y="2355375"/>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可靠</a:t>
            </a:r>
            <a:endParaRPr lang="ca-ES" sz="1400" b="1" dirty="0">
              <a:solidFill>
                <a:srgbClr val="2898D8"/>
              </a:solidFill>
            </a:endParaRPr>
          </a:p>
        </p:txBody>
      </p:sp>
      <p:sp>
        <p:nvSpPr>
          <p:cNvPr id="33" name="文本框 4">
            <a:extLst>
              <a:ext uri="{FF2B5EF4-FFF2-40B4-BE49-F238E27FC236}">
                <a16:creationId xmlns:a16="http://schemas.microsoft.com/office/drawing/2014/main" id="{80987B50-3BB9-6240-8144-DFDDF334854A}"/>
              </a:ext>
            </a:extLst>
          </p:cNvPr>
          <p:cNvSpPr txBox="1"/>
          <p:nvPr/>
        </p:nvSpPr>
        <p:spPr>
          <a:xfrm>
            <a:off x="7922149" y="1896470"/>
            <a:ext cx="2877711" cy="307777"/>
          </a:xfrm>
          <a:prstGeom prst="rect">
            <a:avLst/>
          </a:prstGeom>
          <a:noFill/>
        </p:spPr>
        <p:txBody>
          <a:bodyPr wrap="none" rtlCol="0">
            <a:spAutoFit/>
          </a:bodyPr>
          <a:lstStyle/>
          <a:p>
            <a:pPr>
              <a:buClr>
                <a:srgbClr val="2D97C8"/>
              </a:buClr>
            </a:pPr>
            <a:r>
              <a:rPr lang="ja-JP" altLang="en-US" sz="1400">
                <a:latin typeface="+mn-ea"/>
                <a:cs typeface="Heiti SC Light" charset="-122"/>
              </a:rPr>
              <a:t>公众号亲民</a:t>
            </a:r>
            <a:r>
              <a:rPr lang="zh-CN" altLang="en-US" sz="1400" dirty="0">
                <a:latin typeface="+mn-ea"/>
                <a:cs typeface="Heiti SC Light" charset="-122"/>
              </a:rPr>
              <a:t>，</a:t>
            </a:r>
            <a:r>
              <a:rPr lang="ja-JP" altLang="en-US" sz="1400">
                <a:latin typeface="+mn-ea"/>
                <a:cs typeface="Heiti SC Light" charset="-122"/>
              </a:rPr>
              <a:t>以胖哒</a:t>
            </a:r>
            <a:r>
              <a:rPr lang="zh-CN" altLang="en-US" sz="1400" dirty="0">
                <a:latin typeface="+mn-ea"/>
                <a:cs typeface="Heiti SC Light" charset="-122"/>
              </a:rPr>
              <a:t>，</a:t>
            </a:r>
            <a:r>
              <a:rPr lang="ja-JP" altLang="en-US" sz="1400">
                <a:latin typeface="+mn-ea"/>
                <a:cs typeface="Heiti SC Light" charset="-122"/>
              </a:rPr>
              <a:t>熊猫君自称</a:t>
            </a:r>
            <a:endParaRPr lang="en-GB" altLang="ja-JP" sz="1400" dirty="0">
              <a:latin typeface="+mn-ea"/>
              <a:cs typeface="Heiti SC Light" charset="-122"/>
            </a:endParaRPr>
          </a:p>
        </p:txBody>
      </p:sp>
      <p:sp>
        <p:nvSpPr>
          <p:cNvPr id="34" name="文本框 4">
            <a:extLst>
              <a:ext uri="{FF2B5EF4-FFF2-40B4-BE49-F238E27FC236}">
                <a16:creationId xmlns:a16="http://schemas.microsoft.com/office/drawing/2014/main" id="{2B147538-D569-F74B-AA1B-F57096C15E9F}"/>
              </a:ext>
            </a:extLst>
          </p:cNvPr>
          <p:cNvSpPr txBox="1"/>
          <p:nvPr/>
        </p:nvSpPr>
        <p:spPr>
          <a:xfrm>
            <a:off x="7919585" y="2386153"/>
            <a:ext cx="1261884" cy="307777"/>
          </a:xfrm>
          <a:prstGeom prst="rect">
            <a:avLst/>
          </a:prstGeom>
          <a:noFill/>
        </p:spPr>
        <p:txBody>
          <a:bodyPr wrap="none" rtlCol="0">
            <a:spAutoFit/>
          </a:bodyPr>
          <a:lstStyle/>
          <a:p>
            <a:pPr>
              <a:buClr>
                <a:srgbClr val="2D97C8"/>
              </a:buClr>
            </a:pPr>
            <a:r>
              <a:rPr lang="ja-JP" altLang="en-US" sz="1400">
                <a:latin typeface="+mn-ea"/>
                <a:cs typeface="Heiti SC Light" charset="-122"/>
              </a:rPr>
              <a:t>民众信任度高</a:t>
            </a:r>
            <a:endParaRPr lang="ca-ES" sz="1400" dirty="0">
              <a:latin typeface="+mn-ea"/>
              <a:cs typeface="Heiti SC Light" charset="-122"/>
            </a:endParaRPr>
          </a:p>
        </p:txBody>
      </p:sp>
      <p:sp>
        <p:nvSpPr>
          <p:cNvPr id="4" name="Rectangle 3">
            <a:extLst>
              <a:ext uri="{FF2B5EF4-FFF2-40B4-BE49-F238E27FC236}">
                <a16:creationId xmlns:a16="http://schemas.microsoft.com/office/drawing/2014/main" id="{F5D7C9B4-A57A-3D47-886A-27A3FFDF094C}"/>
              </a:ext>
            </a:extLst>
          </p:cNvPr>
          <p:cNvSpPr/>
          <p:nvPr/>
        </p:nvSpPr>
        <p:spPr>
          <a:xfrm>
            <a:off x="6612016" y="5801038"/>
            <a:ext cx="3853648" cy="523220"/>
          </a:xfrm>
          <a:prstGeom prst="rect">
            <a:avLst/>
          </a:prstGeom>
          <a:noFill/>
        </p:spPr>
        <p:txBody>
          <a:bodyPr wrap="square" rtlCol="0">
            <a:spAutoFit/>
          </a:bodyPr>
          <a:lstStyle/>
          <a:p>
            <a:pPr>
              <a:buClr>
                <a:srgbClr val="2D97C8"/>
              </a:buClr>
            </a:pPr>
            <a:r>
              <a:rPr lang="zh-CN" altLang="en-US" sz="1400" b="1" dirty="0">
                <a:latin typeface="+mn-ea"/>
              </a:rPr>
              <a:t>特点：</a:t>
            </a:r>
            <a:r>
              <a:rPr lang="ja-JP" altLang="en-US" sz="1400">
                <a:latin typeface="+mn-ea"/>
              </a:rPr>
              <a:t>多维度多方式吸引受众</a:t>
            </a:r>
            <a:r>
              <a:rPr lang="zh-CN" altLang="en-US" sz="1400" dirty="0">
                <a:latin typeface="+mn-ea"/>
              </a:rPr>
              <a:t>；</a:t>
            </a:r>
            <a:r>
              <a:rPr lang="ja-JP" altLang="en-US" sz="1400">
                <a:latin typeface="+mn-ea"/>
              </a:rPr>
              <a:t>专业的形象深刻受众印象</a:t>
            </a:r>
            <a:r>
              <a:rPr lang="zh-CN" altLang="en-US" sz="1400" dirty="0">
                <a:latin typeface="+mn-ea"/>
              </a:rPr>
              <a:t>；</a:t>
            </a:r>
            <a:r>
              <a:rPr lang="ja-JP" altLang="en-GB" sz="1400">
                <a:latin typeface="+mn-ea"/>
              </a:rPr>
              <a:t>多种</a:t>
            </a:r>
            <a:r>
              <a:rPr lang="ja-JP" altLang="en-US" sz="1400">
                <a:latin typeface="+mn-ea"/>
              </a:rPr>
              <a:t>参与方式留住受众</a:t>
            </a:r>
            <a:endParaRPr lang="en-GB" altLang="zh-CN" sz="1400" dirty="0">
              <a:latin typeface="+mn-ea"/>
            </a:endParaRPr>
          </a:p>
        </p:txBody>
      </p:sp>
      <p:grpSp>
        <p:nvGrpSpPr>
          <p:cNvPr id="26" name="组合 25">
            <a:extLst>
              <a:ext uri="{FF2B5EF4-FFF2-40B4-BE49-F238E27FC236}">
                <a16:creationId xmlns:a16="http://schemas.microsoft.com/office/drawing/2014/main" id="{06415A44-7DDF-4AA4-8BB0-645A57E81CC9}"/>
              </a:ext>
            </a:extLst>
          </p:cNvPr>
          <p:cNvGrpSpPr/>
          <p:nvPr/>
        </p:nvGrpSpPr>
        <p:grpSpPr>
          <a:xfrm>
            <a:off x="981467" y="1331541"/>
            <a:ext cx="10298053" cy="4595174"/>
            <a:chOff x="981467" y="1331541"/>
            <a:chExt cx="10298053" cy="4595174"/>
          </a:xfrm>
        </p:grpSpPr>
        <p:cxnSp>
          <p:nvCxnSpPr>
            <p:cNvPr id="27" name="Straight Connector 22">
              <a:extLst>
                <a:ext uri="{FF2B5EF4-FFF2-40B4-BE49-F238E27FC236}">
                  <a16:creationId xmlns:a16="http://schemas.microsoft.com/office/drawing/2014/main" id="{F7EC6DA1-A631-41D8-8AA9-A94460AA756E}"/>
                </a:ext>
              </a:extLst>
            </p:cNvPr>
            <p:cNvCxnSpPr>
              <a:cxnSpLocks/>
            </p:cNvCxnSpPr>
            <p:nvPr/>
          </p:nvCxnSpPr>
          <p:spPr>
            <a:xfrm flipH="1">
              <a:off x="7811545" y="3629128"/>
              <a:ext cx="346797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23">
              <a:extLst>
                <a:ext uri="{FF2B5EF4-FFF2-40B4-BE49-F238E27FC236}">
                  <a16:creationId xmlns:a16="http://schemas.microsoft.com/office/drawing/2014/main" id="{944B42C7-16F5-4952-BD0D-CDB7490C3071}"/>
                </a:ext>
              </a:extLst>
            </p:cNvPr>
            <p:cNvCxnSpPr>
              <a:cxnSpLocks/>
            </p:cNvCxnSpPr>
            <p:nvPr/>
          </p:nvCxnSpPr>
          <p:spPr>
            <a:xfrm>
              <a:off x="6130493" y="1331541"/>
              <a:ext cx="0" cy="14887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6" name="矩形: 圆角 35">
              <a:extLst>
                <a:ext uri="{FF2B5EF4-FFF2-40B4-BE49-F238E27FC236}">
                  <a16:creationId xmlns:a16="http://schemas.microsoft.com/office/drawing/2014/main" id="{3F6BDA0E-7B42-4855-9B6F-A92BAEE258AF}"/>
                </a:ext>
              </a:extLst>
            </p:cNvPr>
            <p:cNvSpPr/>
            <p:nvPr/>
          </p:nvSpPr>
          <p:spPr>
            <a:xfrm>
              <a:off x="4704316" y="3052606"/>
              <a:ext cx="2852355" cy="11530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Big idea</a:t>
              </a:r>
            </a:p>
            <a:p>
              <a:pPr algn="ctr"/>
              <a:endParaRPr lang="en-US" altLang="zh-CN" b="1" dirty="0">
                <a:solidFill>
                  <a:schemeClr val="bg1"/>
                </a:solidFill>
              </a:endParaRPr>
            </a:p>
            <a:p>
              <a:pPr algn="ctr"/>
              <a:r>
                <a:rPr lang="zh-CN" altLang="en-US" b="1" dirty="0">
                  <a:solidFill>
                    <a:schemeClr val="bg1"/>
                  </a:solidFill>
                </a:rPr>
                <a:t>以生命之名，为地球发声</a:t>
              </a:r>
            </a:p>
          </p:txBody>
        </p:sp>
        <p:cxnSp>
          <p:nvCxnSpPr>
            <p:cNvPr id="37" name="Straight Connector 22">
              <a:extLst>
                <a:ext uri="{FF2B5EF4-FFF2-40B4-BE49-F238E27FC236}">
                  <a16:creationId xmlns:a16="http://schemas.microsoft.com/office/drawing/2014/main" id="{0B9621FA-5EA3-4588-A9F5-EA513D3367A6}"/>
                </a:ext>
              </a:extLst>
            </p:cNvPr>
            <p:cNvCxnSpPr>
              <a:cxnSpLocks/>
            </p:cNvCxnSpPr>
            <p:nvPr/>
          </p:nvCxnSpPr>
          <p:spPr>
            <a:xfrm flipH="1">
              <a:off x="981467" y="3629128"/>
              <a:ext cx="346797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23">
              <a:extLst>
                <a:ext uri="{FF2B5EF4-FFF2-40B4-BE49-F238E27FC236}">
                  <a16:creationId xmlns:a16="http://schemas.microsoft.com/office/drawing/2014/main" id="{30BCBB2F-9923-4DD7-8B05-71B1DE9CB041}"/>
                </a:ext>
              </a:extLst>
            </p:cNvPr>
            <p:cNvCxnSpPr>
              <a:cxnSpLocks/>
            </p:cNvCxnSpPr>
            <p:nvPr/>
          </p:nvCxnSpPr>
          <p:spPr>
            <a:xfrm>
              <a:off x="6130493" y="4437962"/>
              <a:ext cx="0" cy="1488753"/>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7200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en-US" altLang="zh-CN" dirty="0"/>
              <a:t>WWF</a:t>
            </a:r>
            <a:r>
              <a:rPr lang="zh-CN" altLang="en-US" dirty="0"/>
              <a:t>优势分析：</a:t>
            </a:r>
            <a:r>
              <a:rPr lang="ja-JP" altLang="en-US" dirty="0"/>
              <a:t>多方式增加</a:t>
            </a:r>
            <a:r>
              <a:rPr lang="ja-JP" altLang="en-GB" dirty="0"/>
              <a:t>影响</a:t>
            </a:r>
            <a:r>
              <a:rPr lang="ja-JP" altLang="en-US" dirty="0"/>
              <a:t>力</a:t>
            </a:r>
            <a:endParaRPr lang="zh-CN" altLang="en-US" dirty="0"/>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41</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pic>
        <p:nvPicPr>
          <p:cNvPr id="7" name="Picture 6" descr="A person with collar shirt&#10;&#10;Description automatically generated">
            <a:extLst>
              <a:ext uri="{FF2B5EF4-FFF2-40B4-BE49-F238E27FC236}">
                <a16:creationId xmlns:a16="http://schemas.microsoft.com/office/drawing/2014/main" id="{9CE9699C-8416-2244-BA86-53B4A5E956A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0" b="90023" l="10000" r="90556">
                        <a14:foregroundMark x1="62500" y1="58503" x2="77778" y2="57370"/>
                        <a14:foregroundMark x1="77778" y1="57370" x2="65278" y2="65079"/>
                        <a14:foregroundMark x1="65278" y1="65079" x2="61944" y2="65533"/>
                        <a14:foregroundMark x1="59444" y1="56689" x2="93889" y2="55782"/>
                        <a14:foregroundMark x1="93889" y1="55782" x2="91111" y2="68707"/>
                        <a14:foregroundMark x1="91111" y1="68707" x2="66667" y2="68934"/>
                        <a14:foregroundMark x1="63056" y1="75283" x2="80556" y2="75057"/>
                        <a14:foregroundMark x1="80556" y1="75057" x2="93056" y2="82540"/>
                        <a14:foregroundMark x1="93056" y1="82540" x2="79444" y2="88435"/>
                        <a14:foregroundMark x1="79444" y1="88435" x2="66944" y2="88662"/>
                        <a14:foregroundMark x1="67778" y1="89342" x2="84167" y2="90023"/>
                        <a14:foregroundMark x1="84167" y1="90023" x2="69722" y2="87755"/>
                      </a14:backgroundRemoval>
                    </a14:imgEffect>
                  </a14:imgLayer>
                </a14:imgProps>
              </a:ext>
              <a:ext uri="{28A0092B-C50C-407E-A947-70E740481C1C}">
                <a14:useLocalDpi xmlns:a14="http://schemas.microsoft.com/office/drawing/2010/main"/>
              </a:ext>
            </a:extLst>
          </a:blip>
          <a:srcRect/>
          <a:stretch/>
        </p:blipFill>
        <p:spPr>
          <a:xfrm>
            <a:off x="446041" y="2438343"/>
            <a:ext cx="1211805" cy="1483951"/>
          </a:xfrm>
          <a:prstGeom prst="rect">
            <a:avLst/>
          </a:prstGeom>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B7550131-E38A-3D47-A80F-185CD688840F}"/>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5226" b="96318" l="10000" r="90000">
                        <a14:foregroundMark x1="53474" y1="9501" x2="45158" y2="5226"/>
                        <a14:foregroundMark x1="45158" y1="5226" x2="40316" y2="8195"/>
                        <a14:foregroundMark x1="40526" y1="89192" x2="54947" y2="89311"/>
                        <a14:foregroundMark x1="54947" y1="89311" x2="62211" y2="84086"/>
                        <a14:foregroundMark x1="62211" y1="84086" x2="64737" y2="78147"/>
                        <a14:foregroundMark x1="67684" y1="67221" x2="75158" y2="85748"/>
                        <a14:foregroundMark x1="75158" y1="85748" x2="76000" y2="92162"/>
                        <a14:foregroundMark x1="19263" y1="82542" x2="15368" y2="91805"/>
                        <a14:foregroundMark x1="15368" y1="91805" x2="28211" y2="90499"/>
                        <a14:foregroundMark x1="9789" y1="93705" x2="19368" y2="98337"/>
                        <a14:foregroundMark x1="19368" y1="98337" x2="28000" y2="96200"/>
                        <a14:foregroundMark x1="28000" y1="96200" x2="36316" y2="96556"/>
                        <a14:foregroundMark x1="36316" y1="96556" x2="55158" y2="95249"/>
                        <a14:foregroundMark x1="55158" y1="95249" x2="80105" y2="96318"/>
                        <a14:foregroundMark x1="29158" y1="86461" x2="31158" y2="83848"/>
                      </a14:backgroundRemoval>
                    </a14:imgEffect>
                  </a14:imgLayer>
                </a14:imgProps>
              </a:ext>
              <a:ext uri="{28A0092B-C50C-407E-A947-70E740481C1C}">
                <a14:useLocalDpi xmlns:a14="http://schemas.microsoft.com/office/drawing/2010/main"/>
              </a:ext>
            </a:extLst>
          </a:blip>
          <a:stretch>
            <a:fillRect/>
          </a:stretch>
        </p:blipFill>
        <p:spPr>
          <a:xfrm>
            <a:off x="1805595" y="4328035"/>
            <a:ext cx="1323389" cy="1172941"/>
          </a:xfrm>
          <a:prstGeom prst="rect">
            <a:avLst/>
          </a:prstGeom>
          <a:effectLst>
            <a:outerShdw blurRad="50800" dist="38100" dir="2700000" algn="tl" rotWithShape="0">
              <a:prstClr val="black">
                <a:alpha val="40000"/>
              </a:prstClr>
            </a:outerShdw>
          </a:effectLst>
        </p:spPr>
      </p:pic>
      <p:sp>
        <p:nvSpPr>
          <p:cNvPr id="30" name="TextBox 29">
            <a:extLst>
              <a:ext uri="{FF2B5EF4-FFF2-40B4-BE49-F238E27FC236}">
                <a16:creationId xmlns:a16="http://schemas.microsoft.com/office/drawing/2014/main" id="{EEE2F739-1676-8445-898C-B6BE6584D6EA}"/>
              </a:ext>
            </a:extLst>
          </p:cNvPr>
          <p:cNvSpPr txBox="1"/>
          <p:nvPr/>
        </p:nvSpPr>
        <p:spPr>
          <a:xfrm>
            <a:off x="1624507" y="2363815"/>
            <a:ext cx="1211805" cy="415498"/>
          </a:xfrm>
          <a:prstGeom prst="rect">
            <a:avLst/>
          </a:prstGeom>
          <a:noFill/>
        </p:spPr>
        <p:txBody>
          <a:bodyPr wrap="square" rtlCol="0">
            <a:spAutoFit/>
          </a:bodyPr>
          <a:lstStyle/>
          <a:p>
            <a:pPr>
              <a:buClr>
                <a:srgbClr val="2D97C8"/>
              </a:buClr>
            </a:pPr>
            <a:r>
              <a:rPr lang="ja-JP" altLang="en-GB" sz="1050" b="1">
                <a:latin typeface="+mn-ea"/>
                <a:cs typeface="Heiti SC Light" charset="-122"/>
              </a:rPr>
              <a:t>朱一龙</a:t>
            </a:r>
            <a:endParaRPr lang="en-GB" altLang="ja-JP" sz="1050" b="1" dirty="0">
              <a:latin typeface="+mn-ea"/>
              <a:cs typeface="Heiti SC Light" charset="-122"/>
            </a:endParaRPr>
          </a:p>
          <a:p>
            <a:pPr>
              <a:buClr>
                <a:srgbClr val="2D97C8"/>
              </a:buClr>
            </a:pPr>
            <a:r>
              <a:rPr lang="en-US" altLang="zh-CN" sz="1050" b="1" dirty="0">
                <a:latin typeface="+mn-ea"/>
                <a:cs typeface="Heiti SC Light" charset="-122"/>
              </a:rPr>
              <a:t>WWF</a:t>
            </a:r>
            <a:r>
              <a:rPr lang="ja-JP" altLang="en-US" sz="1050" b="1">
                <a:latin typeface="+mn-ea"/>
                <a:cs typeface="Heiti SC Light" charset="-122"/>
              </a:rPr>
              <a:t>全球大使</a:t>
            </a:r>
            <a:endParaRPr lang="en-GB" sz="1050" b="1" dirty="0">
              <a:latin typeface="+mn-ea"/>
              <a:cs typeface="Heiti SC Light" charset="-122"/>
            </a:endParaRPr>
          </a:p>
        </p:txBody>
      </p:sp>
      <p:sp>
        <p:nvSpPr>
          <p:cNvPr id="31" name="TextBox 30">
            <a:extLst>
              <a:ext uri="{FF2B5EF4-FFF2-40B4-BE49-F238E27FC236}">
                <a16:creationId xmlns:a16="http://schemas.microsoft.com/office/drawing/2014/main" id="{1D3B6CE2-8FA9-8D4D-AEC1-F880B36FCF07}"/>
              </a:ext>
            </a:extLst>
          </p:cNvPr>
          <p:cNvSpPr txBox="1"/>
          <p:nvPr/>
        </p:nvSpPr>
        <p:spPr>
          <a:xfrm>
            <a:off x="407838" y="4060425"/>
            <a:ext cx="1569078" cy="1708160"/>
          </a:xfrm>
          <a:prstGeom prst="rect">
            <a:avLst/>
          </a:prstGeom>
          <a:noFill/>
        </p:spPr>
        <p:txBody>
          <a:bodyPr wrap="square" rtlCol="0">
            <a:spAutoFit/>
          </a:bodyPr>
          <a:lstStyle/>
          <a:p>
            <a:pPr>
              <a:buClr>
                <a:srgbClr val="2D97C8"/>
              </a:buClr>
            </a:pPr>
            <a:r>
              <a:rPr lang="en-US" altLang="zh-CN" sz="1050" b="1" dirty="0" err="1">
                <a:latin typeface="+mn-ea"/>
                <a:cs typeface="Heiti SC Light" charset="-122"/>
              </a:rPr>
              <a:t>Papi</a:t>
            </a:r>
            <a:endParaRPr lang="en-GB" altLang="zh-CN" sz="1050" b="1" dirty="0">
              <a:latin typeface="+mn-ea"/>
              <a:cs typeface="Heiti SC Light" charset="-122"/>
            </a:endParaRPr>
          </a:p>
          <a:p>
            <a:pPr>
              <a:buClr>
                <a:srgbClr val="2D97C8"/>
              </a:buClr>
            </a:pPr>
            <a:r>
              <a:rPr lang="ja-JP" altLang="en-US" sz="1050" b="1">
                <a:latin typeface="+mn-ea"/>
                <a:cs typeface="Heiti SC Light" charset="-122"/>
              </a:rPr>
              <a:t>中国互联网推广大使</a:t>
            </a:r>
            <a:endParaRPr lang="en-GB" altLang="ja-JP" sz="1050" b="1" dirty="0">
              <a:latin typeface="+mn-ea"/>
              <a:cs typeface="Heiti SC Light" charset="-122"/>
            </a:endParaRPr>
          </a:p>
          <a:p>
            <a:pPr>
              <a:buClr>
                <a:srgbClr val="2D97C8"/>
              </a:buClr>
            </a:pPr>
            <a:endParaRPr lang="en-GB" sz="1050" dirty="0">
              <a:latin typeface="+mn-ea"/>
              <a:cs typeface="Heiti SC Light" charset="-122"/>
            </a:endParaRPr>
          </a:p>
          <a:p>
            <a:pPr>
              <a:buClr>
                <a:srgbClr val="2D97C8"/>
              </a:buClr>
            </a:pPr>
            <a:r>
              <a:rPr lang="ja-JP" altLang="en-US" sz="1050" b="1">
                <a:latin typeface="+mn-ea"/>
                <a:cs typeface="Heiti SC Light" charset="-122"/>
              </a:rPr>
              <a:t>影响力大</a:t>
            </a:r>
            <a:r>
              <a:rPr lang="zh-CN" altLang="en-US" sz="1050" b="1" dirty="0">
                <a:latin typeface="+mn-ea"/>
                <a:cs typeface="Heiti SC Light" charset="-122"/>
              </a:rPr>
              <a:t>：</a:t>
            </a:r>
            <a:r>
              <a:rPr lang="ja-JP" altLang="en-US" sz="1050">
                <a:latin typeface="+mn-ea"/>
                <a:cs typeface="Heiti SC Light" charset="-122"/>
              </a:rPr>
              <a:t>作为从网络崛起的网络红人</a:t>
            </a:r>
            <a:r>
              <a:rPr lang="zh-CN" altLang="en-US" sz="1050" dirty="0">
                <a:latin typeface="+mn-ea"/>
                <a:cs typeface="Heiti SC Light" charset="-122"/>
              </a:rPr>
              <a:t>，</a:t>
            </a:r>
            <a:r>
              <a:rPr lang="ja-JP" altLang="en-US" sz="1050">
                <a:latin typeface="+mn-ea"/>
                <a:cs typeface="Heiti SC Light" charset="-122"/>
              </a:rPr>
              <a:t>在互联网有突出的影响力</a:t>
            </a:r>
            <a:r>
              <a:rPr lang="zh-CN" altLang="en-US" sz="1050" dirty="0">
                <a:latin typeface="+mn-ea"/>
                <a:cs typeface="Heiti SC Light" charset="-122"/>
              </a:rPr>
              <a:t>。</a:t>
            </a:r>
            <a:endParaRPr lang="en-GB" sz="1050" dirty="0">
              <a:latin typeface="+mn-ea"/>
              <a:cs typeface="Heiti SC Light" charset="-122"/>
            </a:endParaRPr>
          </a:p>
          <a:p>
            <a:pPr>
              <a:buClr>
                <a:srgbClr val="2D97C8"/>
              </a:buClr>
            </a:pPr>
            <a:r>
              <a:rPr lang="ja-JP" altLang="en-US" sz="1050" b="1">
                <a:latin typeface="+mn-ea"/>
                <a:cs typeface="Heiti SC Light" charset="-122"/>
              </a:rPr>
              <a:t>正能量</a:t>
            </a:r>
            <a:r>
              <a:rPr lang="zh-CN" altLang="en-US" sz="1050" b="1" dirty="0">
                <a:latin typeface="+mn-ea"/>
                <a:cs typeface="Heiti SC Light" charset="-122"/>
              </a:rPr>
              <a:t>：</a:t>
            </a:r>
            <a:r>
              <a:rPr lang="ja-JP" altLang="en-US" sz="1050">
                <a:latin typeface="+mn-ea"/>
                <a:cs typeface="Heiti SC Light" charset="-122"/>
              </a:rPr>
              <a:t>擅长在网络传递正能量</a:t>
            </a:r>
            <a:r>
              <a:rPr lang="zh-CN" altLang="en-US" sz="1050" dirty="0">
                <a:latin typeface="+mn-ea"/>
                <a:cs typeface="Heiti SC Light" charset="-122"/>
              </a:rPr>
              <a:t>。</a:t>
            </a:r>
            <a:r>
              <a:rPr lang="ja-JP" altLang="en-US" sz="1050">
                <a:latin typeface="+mn-ea"/>
                <a:cs typeface="Heiti SC Light" charset="-122"/>
              </a:rPr>
              <a:t>将在巅峰时期大部分酬劳捐给了母校</a:t>
            </a:r>
            <a:r>
              <a:rPr lang="zh-CN" altLang="en-US" sz="1050" dirty="0">
                <a:latin typeface="+mn-ea"/>
                <a:cs typeface="Heiti SC Light" charset="-122"/>
              </a:rPr>
              <a:t>。</a:t>
            </a:r>
            <a:endParaRPr lang="en-GB" sz="1050" dirty="0">
              <a:latin typeface="+mn-ea"/>
              <a:cs typeface="Heiti SC Light" charset="-122"/>
            </a:endParaRPr>
          </a:p>
        </p:txBody>
      </p:sp>
      <p:sp>
        <p:nvSpPr>
          <p:cNvPr id="32" name="Rectangle 31">
            <a:extLst>
              <a:ext uri="{FF2B5EF4-FFF2-40B4-BE49-F238E27FC236}">
                <a16:creationId xmlns:a16="http://schemas.microsoft.com/office/drawing/2014/main" id="{97800567-6A69-394C-A379-32A0EBB837EC}"/>
              </a:ext>
            </a:extLst>
          </p:cNvPr>
          <p:cNvSpPr/>
          <p:nvPr/>
        </p:nvSpPr>
        <p:spPr>
          <a:xfrm>
            <a:off x="391368" y="1431298"/>
            <a:ext cx="2664000" cy="47519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文本框 3">
            <a:extLst>
              <a:ext uri="{FF2B5EF4-FFF2-40B4-BE49-F238E27FC236}">
                <a16:creationId xmlns:a16="http://schemas.microsoft.com/office/drawing/2014/main" id="{5738FDFA-1EB0-7D4B-8DA2-5E82622E7A39}"/>
              </a:ext>
            </a:extLst>
          </p:cNvPr>
          <p:cNvSpPr txBox="1"/>
          <p:nvPr/>
        </p:nvSpPr>
        <p:spPr>
          <a:xfrm>
            <a:off x="1271798" y="1259828"/>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名人合作</a:t>
            </a:r>
            <a:endParaRPr lang="ca-ES" sz="1400" dirty="0">
              <a:solidFill>
                <a:schemeClr val="bg1"/>
              </a:solidFill>
              <a:latin typeface="+mn-ea"/>
              <a:cs typeface="Heiti SC Light" charset="-122"/>
            </a:endParaRPr>
          </a:p>
        </p:txBody>
      </p:sp>
      <p:sp>
        <p:nvSpPr>
          <p:cNvPr id="33" name="Rectangle 32">
            <a:extLst>
              <a:ext uri="{FF2B5EF4-FFF2-40B4-BE49-F238E27FC236}">
                <a16:creationId xmlns:a16="http://schemas.microsoft.com/office/drawing/2014/main" id="{D64BF66B-A2C0-A649-8C92-ECB909505B0D}"/>
              </a:ext>
            </a:extLst>
          </p:cNvPr>
          <p:cNvSpPr/>
          <p:nvPr/>
        </p:nvSpPr>
        <p:spPr>
          <a:xfrm>
            <a:off x="3342147" y="1442509"/>
            <a:ext cx="2664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E6D83B8C-5FEB-1248-BB71-5B4F11481AD0}"/>
              </a:ext>
            </a:extLst>
          </p:cNvPr>
          <p:cNvSpPr/>
          <p:nvPr/>
        </p:nvSpPr>
        <p:spPr>
          <a:xfrm>
            <a:off x="6215448" y="1431297"/>
            <a:ext cx="2664000" cy="47632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5AD0EA95-6F98-7247-B3D2-4823D55EEFBD}"/>
              </a:ext>
            </a:extLst>
          </p:cNvPr>
          <p:cNvSpPr/>
          <p:nvPr/>
        </p:nvSpPr>
        <p:spPr>
          <a:xfrm>
            <a:off x="9088748" y="1431297"/>
            <a:ext cx="2664000" cy="47632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DAF85BB-1C66-D645-9650-D7C9C9D29DE7}"/>
              </a:ext>
            </a:extLst>
          </p:cNvPr>
          <p:cNvSpPr txBox="1"/>
          <p:nvPr/>
        </p:nvSpPr>
        <p:spPr>
          <a:xfrm>
            <a:off x="4004301" y="1259828"/>
            <a:ext cx="1261884" cy="307777"/>
          </a:xfrm>
          <a:prstGeom prst="rect">
            <a:avLst/>
          </a:prstGeom>
          <a:solidFill>
            <a:schemeClr val="accent1"/>
          </a:solidFill>
          <a:ln>
            <a:solidFill>
              <a:schemeClr val="accent1"/>
            </a:solidFill>
          </a:ln>
        </p:spPr>
        <p:txBody>
          <a:bodyPr wrap="none" rtlCol="0">
            <a:spAutoFit/>
          </a:bodyPr>
          <a:lstStyle>
            <a:defPPr>
              <a:defRPr lang="en-US"/>
            </a:defPPr>
            <a:lvl1pPr>
              <a:buClr>
                <a:srgbClr val="2D97C8"/>
              </a:buClr>
              <a:defRPr sz="1400">
                <a:solidFill>
                  <a:schemeClr val="bg1"/>
                </a:solidFill>
                <a:latin typeface="+mn-ea"/>
                <a:cs typeface="Heiti SC Light" charset="-122"/>
              </a:defRPr>
            </a:lvl1pPr>
          </a:lstStyle>
          <a:p>
            <a:r>
              <a:rPr lang="ja-JP" altLang="en-US"/>
              <a:t>举办</a:t>
            </a:r>
            <a:r>
              <a:rPr lang="ja-JP" altLang="en-GB"/>
              <a:t>爆款活动</a:t>
            </a:r>
            <a:endParaRPr lang="en-GB" dirty="0"/>
          </a:p>
        </p:txBody>
      </p:sp>
      <p:sp>
        <p:nvSpPr>
          <p:cNvPr id="36" name="TextBox 35">
            <a:extLst>
              <a:ext uri="{FF2B5EF4-FFF2-40B4-BE49-F238E27FC236}">
                <a16:creationId xmlns:a16="http://schemas.microsoft.com/office/drawing/2014/main" id="{89F23526-EB90-9E49-979F-39D58BA95EE2}"/>
              </a:ext>
            </a:extLst>
          </p:cNvPr>
          <p:cNvSpPr txBox="1"/>
          <p:nvPr/>
        </p:nvSpPr>
        <p:spPr>
          <a:xfrm>
            <a:off x="6877602" y="1267552"/>
            <a:ext cx="1261884" cy="307777"/>
          </a:xfrm>
          <a:prstGeom prst="rect">
            <a:avLst/>
          </a:prstGeom>
          <a:solidFill>
            <a:schemeClr val="accent1"/>
          </a:solidFill>
          <a:ln>
            <a:solidFill>
              <a:schemeClr val="accent1"/>
            </a:solidFill>
          </a:ln>
        </p:spPr>
        <p:txBody>
          <a:bodyPr wrap="none" rtlCol="0">
            <a:spAutoFit/>
          </a:bodyPr>
          <a:lstStyle>
            <a:defPPr>
              <a:defRPr lang="en-US"/>
            </a:defPPr>
            <a:lvl1pPr>
              <a:buClr>
                <a:srgbClr val="2D97C8"/>
              </a:buClr>
              <a:defRPr sz="1400">
                <a:solidFill>
                  <a:schemeClr val="bg1"/>
                </a:solidFill>
                <a:latin typeface="+mn-ea"/>
                <a:cs typeface="Heiti SC Light" charset="-122"/>
              </a:defRPr>
            </a:lvl1pPr>
          </a:lstStyle>
          <a:p>
            <a:r>
              <a:rPr lang="ja-JP" altLang="en-US"/>
              <a:t>创造热点话题</a:t>
            </a:r>
            <a:endParaRPr lang="en-GB" dirty="0"/>
          </a:p>
        </p:txBody>
      </p:sp>
      <p:sp>
        <p:nvSpPr>
          <p:cNvPr id="37" name="TextBox 36">
            <a:extLst>
              <a:ext uri="{FF2B5EF4-FFF2-40B4-BE49-F238E27FC236}">
                <a16:creationId xmlns:a16="http://schemas.microsoft.com/office/drawing/2014/main" id="{C55A9B4D-D93F-EB47-A720-4DA8C2AAAB0E}"/>
              </a:ext>
            </a:extLst>
          </p:cNvPr>
          <p:cNvSpPr txBox="1"/>
          <p:nvPr/>
        </p:nvSpPr>
        <p:spPr>
          <a:xfrm>
            <a:off x="9750902" y="1277409"/>
            <a:ext cx="1261884" cy="307777"/>
          </a:xfrm>
          <a:prstGeom prst="rect">
            <a:avLst/>
          </a:prstGeom>
          <a:solidFill>
            <a:schemeClr val="accent1"/>
          </a:solidFill>
          <a:ln>
            <a:solidFill>
              <a:schemeClr val="accent1"/>
            </a:solidFill>
          </a:ln>
        </p:spPr>
        <p:txBody>
          <a:bodyPr wrap="none" rtlCol="0">
            <a:spAutoFit/>
          </a:bodyPr>
          <a:lstStyle>
            <a:defPPr>
              <a:defRPr lang="en-US"/>
            </a:defPPr>
            <a:lvl1pPr>
              <a:buClr>
                <a:srgbClr val="2D97C8"/>
              </a:buClr>
              <a:defRPr sz="1400">
                <a:solidFill>
                  <a:schemeClr val="bg1"/>
                </a:solidFill>
                <a:latin typeface="+mn-ea"/>
                <a:cs typeface="Heiti SC Light" charset="-122"/>
              </a:defRPr>
            </a:lvl1pPr>
          </a:lstStyle>
          <a:p>
            <a:r>
              <a:rPr lang="ja-JP" altLang="en-US"/>
              <a:t>打入日常生活</a:t>
            </a:r>
            <a:endParaRPr lang="en-GB" dirty="0"/>
          </a:p>
        </p:txBody>
      </p:sp>
      <p:pic>
        <p:nvPicPr>
          <p:cNvPr id="39" name="Picture 38" descr="A close up of a logo&#10;&#10;Description automatically generated">
            <a:extLst>
              <a:ext uri="{FF2B5EF4-FFF2-40B4-BE49-F238E27FC236}">
                <a16:creationId xmlns:a16="http://schemas.microsoft.com/office/drawing/2014/main" id="{3CBD9DEE-9589-1345-82D8-2A5922259E4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222779" y="2390564"/>
            <a:ext cx="1553195" cy="1177805"/>
          </a:xfrm>
          <a:prstGeom prst="rect">
            <a:avLst/>
          </a:prstGeom>
          <a:effectLst>
            <a:outerShdw blurRad="50800" dist="38100" dir="2700000" algn="tl" rotWithShape="0">
              <a:prstClr val="black">
                <a:alpha val="40000"/>
              </a:prstClr>
            </a:outerShdw>
          </a:effectLst>
        </p:spPr>
      </p:pic>
      <p:sp>
        <p:nvSpPr>
          <p:cNvPr id="40" name="TextBox 39">
            <a:extLst>
              <a:ext uri="{FF2B5EF4-FFF2-40B4-BE49-F238E27FC236}">
                <a16:creationId xmlns:a16="http://schemas.microsoft.com/office/drawing/2014/main" id="{F25A8895-335A-314F-82CF-3ED5FA6C9B19}"/>
              </a:ext>
            </a:extLst>
          </p:cNvPr>
          <p:cNvSpPr txBox="1"/>
          <p:nvPr/>
        </p:nvSpPr>
        <p:spPr>
          <a:xfrm>
            <a:off x="451011" y="1708733"/>
            <a:ext cx="2544383"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通过</a:t>
            </a:r>
            <a:r>
              <a:rPr lang="ja-JP" altLang="en-US" sz="1400">
                <a:latin typeface="+mn-ea"/>
                <a:cs typeface="Heiti SC Light" charset="-122"/>
              </a:rPr>
              <a:t>邀请年轻</a:t>
            </a:r>
            <a:r>
              <a:rPr lang="zh-CN" altLang="en-US" sz="1400" dirty="0">
                <a:latin typeface="+mn-ea"/>
                <a:cs typeface="Heiti SC Light" charset="-122"/>
              </a:rPr>
              <a:t>，</a:t>
            </a:r>
            <a:r>
              <a:rPr lang="ja-JP" altLang="en-US" sz="1400">
                <a:latin typeface="+mn-ea"/>
                <a:cs typeface="Heiti SC Light" charset="-122"/>
              </a:rPr>
              <a:t>有活力影响力大的明星</a:t>
            </a:r>
            <a:r>
              <a:rPr lang="zh-CN" altLang="en-US" sz="1400" dirty="0">
                <a:latin typeface="+mn-ea"/>
                <a:cs typeface="Heiti SC Light" charset="-122"/>
              </a:rPr>
              <a:t>，</a:t>
            </a:r>
            <a:r>
              <a:rPr lang="ja-JP" altLang="en-US" sz="1400">
                <a:latin typeface="+mn-ea"/>
                <a:cs typeface="Heiti SC Light" charset="-122"/>
              </a:rPr>
              <a:t>网红等作为传播者</a:t>
            </a:r>
            <a:endParaRPr lang="en-GB" sz="1400" dirty="0">
              <a:latin typeface="+mn-ea"/>
              <a:cs typeface="Heiti SC Light" charset="-122"/>
            </a:endParaRPr>
          </a:p>
        </p:txBody>
      </p:sp>
      <p:sp>
        <p:nvSpPr>
          <p:cNvPr id="41" name="TextBox 40">
            <a:extLst>
              <a:ext uri="{FF2B5EF4-FFF2-40B4-BE49-F238E27FC236}">
                <a16:creationId xmlns:a16="http://schemas.microsoft.com/office/drawing/2014/main" id="{701365D1-9CE0-F845-9D02-4C726CCB03FB}"/>
              </a:ext>
            </a:extLst>
          </p:cNvPr>
          <p:cNvSpPr txBox="1"/>
          <p:nvPr/>
        </p:nvSpPr>
        <p:spPr>
          <a:xfrm>
            <a:off x="3342147" y="1717474"/>
            <a:ext cx="2586192"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通过有趣的</a:t>
            </a:r>
            <a:r>
              <a:rPr lang="zh-CN" altLang="en-US" sz="1400" dirty="0">
                <a:latin typeface="+mn-ea"/>
                <a:cs typeface="Heiti SC Light" charset="-122"/>
              </a:rPr>
              <a:t>，</a:t>
            </a:r>
            <a:r>
              <a:rPr lang="ja-JP" altLang="en-US" sz="1400">
                <a:latin typeface="+mn-ea"/>
                <a:cs typeface="Heiti SC Light" charset="-122"/>
              </a:rPr>
              <a:t>有象征意义的活动传播环保概念</a:t>
            </a:r>
            <a:endParaRPr lang="en-GB" sz="1400" dirty="0">
              <a:latin typeface="+mn-ea"/>
              <a:cs typeface="Heiti SC Light" charset="-122"/>
            </a:endParaRPr>
          </a:p>
        </p:txBody>
      </p:sp>
      <p:pic>
        <p:nvPicPr>
          <p:cNvPr id="42" name="Picture 41">
            <a:extLst>
              <a:ext uri="{FF2B5EF4-FFF2-40B4-BE49-F238E27FC236}">
                <a16:creationId xmlns:a16="http://schemas.microsoft.com/office/drawing/2014/main" id="{7F7423C8-DBAD-9F41-BA0B-C7A8D058705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469249" y="4018439"/>
            <a:ext cx="1654629" cy="1892366"/>
          </a:xfrm>
          <a:prstGeom prst="rect">
            <a:avLst/>
          </a:prstGeom>
          <a:effectLst>
            <a:outerShdw blurRad="50800" dist="38100" dir="2700000" algn="tl" rotWithShape="0">
              <a:prstClr val="black">
                <a:alpha val="40000"/>
              </a:prstClr>
            </a:outerShdw>
          </a:effectLst>
        </p:spPr>
      </p:pic>
      <p:sp>
        <p:nvSpPr>
          <p:cNvPr id="43" name="TextBox 42">
            <a:extLst>
              <a:ext uri="{FF2B5EF4-FFF2-40B4-BE49-F238E27FC236}">
                <a16:creationId xmlns:a16="http://schemas.microsoft.com/office/drawing/2014/main" id="{E3A0260B-33DA-5B4E-BB69-54CE4FDB7E70}"/>
              </a:ext>
            </a:extLst>
          </p:cNvPr>
          <p:cNvSpPr txBox="1"/>
          <p:nvPr/>
        </p:nvSpPr>
        <p:spPr>
          <a:xfrm>
            <a:off x="6258128" y="1708733"/>
            <a:ext cx="2543512"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抓住</a:t>
            </a:r>
            <a:r>
              <a:rPr lang="ja-JP" altLang="en-US" sz="1400">
                <a:latin typeface="+mn-ea"/>
                <a:cs typeface="Heiti SC Light" charset="-122"/>
              </a:rPr>
              <a:t>阶段性热点话题</a:t>
            </a:r>
            <a:r>
              <a:rPr lang="zh-CN" altLang="en-US" sz="1400" dirty="0">
                <a:latin typeface="+mn-ea"/>
                <a:cs typeface="Heiti SC Light" charset="-122"/>
              </a:rPr>
              <a:t>，</a:t>
            </a:r>
            <a:r>
              <a:rPr lang="ja-JP" altLang="en-US" sz="1400">
                <a:latin typeface="+mn-ea"/>
                <a:cs typeface="Heiti SC Light" charset="-122"/>
              </a:rPr>
              <a:t>提升公众号关注度</a:t>
            </a:r>
            <a:endParaRPr lang="en-GB" sz="1400" dirty="0">
              <a:solidFill>
                <a:srgbClr val="FF0000"/>
              </a:solidFill>
              <a:latin typeface="+mn-ea"/>
              <a:cs typeface="Heiti SC Light" charset="-122"/>
            </a:endParaRPr>
          </a:p>
        </p:txBody>
      </p:sp>
      <p:pic>
        <p:nvPicPr>
          <p:cNvPr id="45" name="Picture 44" descr="A screenshot of a social media post&#10;&#10;Description automatically generated">
            <a:extLst>
              <a:ext uri="{FF2B5EF4-FFF2-40B4-BE49-F238E27FC236}">
                <a16:creationId xmlns:a16="http://schemas.microsoft.com/office/drawing/2014/main" id="{CEE565B2-4E04-FE48-9641-3EB248D6E11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301814" y="3568369"/>
            <a:ext cx="2456139" cy="2485292"/>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1C3F8E84-A2AA-374A-AFD1-1B5B6D6B462F}"/>
              </a:ext>
            </a:extLst>
          </p:cNvPr>
          <p:cNvGrpSpPr/>
          <p:nvPr/>
        </p:nvGrpSpPr>
        <p:grpSpPr>
          <a:xfrm>
            <a:off x="6067606" y="2425568"/>
            <a:ext cx="2814778" cy="577081"/>
            <a:chOff x="6277691" y="2592141"/>
            <a:chExt cx="2814778" cy="577081"/>
          </a:xfrm>
        </p:grpSpPr>
        <p:sp>
          <p:nvSpPr>
            <p:cNvPr id="46" name="TextBox 45">
              <a:extLst>
                <a:ext uri="{FF2B5EF4-FFF2-40B4-BE49-F238E27FC236}">
                  <a16:creationId xmlns:a16="http://schemas.microsoft.com/office/drawing/2014/main" id="{513F30C6-C2FC-F649-AD4D-2A4721F71393}"/>
                </a:ext>
              </a:extLst>
            </p:cNvPr>
            <p:cNvSpPr txBox="1"/>
            <p:nvPr/>
          </p:nvSpPr>
          <p:spPr>
            <a:xfrm>
              <a:off x="6277691" y="2592141"/>
              <a:ext cx="1421310" cy="577081"/>
            </a:xfrm>
            <a:prstGeom prst="rect">
              <a:avLst/>
            </a:prstGeom>
            <a:noFill/>
          </p:spPr>
          <p:txBody>
            <a:bodyPr wrap="square" rtlCol="0">
              <a:spAutoFit/>
            </a:bodyPr>
            <a:lstStyle/>
            <a:p>
              <a:pPr algn="ctr">
                <a:buClr>
                  <a:srgbClr val="2D97C8"/>
                </a:buClr>
              </a:pPr>
              <a:r>
                <a:rPr lang="ja-JP" altLang="en-GB" sz="1050">
                  <a:latin typeface="+mn-ea"/>
                  <a:cs typeface="Heiti SC Light" charset="-122"/>
                </a:rPr>
                <a:t>热点话题</a:t>
              </a:r>
              <a:r>
                <a:rPr lang="zh-CN" altLang="en-US" sz="1050" dirty="0">
                  <a:latin typeface="+mn-ea"/>
                  <a:cs typeface="Heiti SC Light" charset="-122"/>
                </a:rPr>
                <a:t>：</a:t>
              </a:r>
              <a:endParaRPr lang="en-GB" altLang="zh-CN" sz="1050" dirty="0">
                <a:latin typeface="+mn-ea"/>
                <a:cs typeface="Heiti SC Light" charset="-122"/>
              </a:endParaRPr>
            </a:p>
            <a:p>
              <a:pPr algn="ctr">
                <a:buClr>
                  <a:srgbClr val="2D97C8"/>
                </a:buClr>
              </a:pPr>
              <a:r>
                <a:rPr lang="ja-JP" altLang="en-US" sz="1050">
                  <a:latin typeface="+mn-ea"/>
                  <a:cs typeface="Heiti SC Light" charset="-122"/>
                </a:rPr>
                <a:t>动物之森友会</a:t>
              </a:r>
              <a:endParaRPr lang="en-GB" altLang="ja-JP" sz="1050" dirty="0">
                <a:latin typeface="+mn-ea"/>
                <a:cs typeface="Heiti SC Light" charset="-122"/>
              </a:endParaRPr>
            </a:p>
            <a:p>
              <a:pPr algn="ctr">
                <a:buClr>
                  <a:srgbClr val="2D97C8"/>
                </a:buClr>
              </a:pPr>
              <a:r>
                <a:rPr lang="zh-CN" altLang="en-US" sz="1050" dirty="0">
                  <a:latin typeface="+mn-ea"/>
                  <a:cs typeface="Heiti SC Light" charset="-122"/>
                </a:rPr>
                <a:t>“武大云赏樱”直播</a:t>
              </a:r>
              <a:endParaRPr lang="en-GB" sz="1050" dirty="0">
                <a:latin typeface="+mn-ea"/>
                <a:cs typeface="Heiti SC Light" charset="-122"/>
              </a:endParaRPr>
            </a:p>
          </p:txBody>
        </p:sp>
        <p:sp>
          <p:nvSpPr>
            <p:cNvPr id="47" name="TextBox 46">
              <a:extLst>
                <a:ext uri="{FF2B5EF4-FFF2-40B4-BE49-F238E27FC236}">
                  <a16:creationId xmlns:a16="http://schemas.microsoft.com/office/drawing/2014/main" id="{40606B6E-2EDC-3A4F-949D-5240C3AED49E}"/>
                </a:ext>
              </a:extLst>
            </p:cNvPr>
            <p:cNvSpPr txBox="1"/>
            <p:nvPr/>
          </p:nvSpPr>
          <p:spPr>
            <a:xfrm>
              <a:off x="7651479" y="2672932"/>
              <a:ext cx="466533" cy="415498"/>
            </a:xfrm>
            <a:prstGeom prst="rect">
              <a:avLst/>
            </a:prstGeom>
            <a:noFill/>
          </p:spPr>
          <p:txBody>
            <a:bodyPr wrap="square" rtlCol="0">
              <a:spAutoFit/>
            </a:bodyPr>
            <a:lstStyle/>
            <a:p>
              <a:pPr>
                <a:buClr>
                  <a:srgbClr val="2D97C8"/>
                </a:buClr>
              </a:pPr>
              <a:r>
                <a:rPr lang="ja-JP" altLang="en-GB" sz="1050">
                  <a:latin typeface="+mn-ea"/>
                  <a:cs typeface="Heiti SC Light" charset="-122"/>
                </a:rPr>
                <a:t>樱花</a:t>
              </a:r>
              <a:r>
                <a:rPr lang="ja-JP" altLang="en-US" sz="1050">
                  <a:latin typeface="+mn-ea"/>
                  <a:cs typeface="Heiti SC Light" charset="-122"/>
                </a:rPr>
                <a:t>科普</a:t>
              </a:r>
              <a:endParaRPr lang="en-GB" sz="1050" dirty="0">
                <a:latin typeface="+mn-ea"/>
                <a:cs typeface="Heiti SC Light" charset="-122"/>
              </a:endParaRPr>
            </a:p>
          </p:txBody>
        </p:sp>
        <p:sp>
          <p:nvSpPr>
            <p:cNvPr id="48" name="TextBox 47">
              <a:extLst>
                <a:ext uri="{FF2B5EF4-FFF2-40B4-BE49-F238E27FC236}">
                  <a16:creationId xmlns:a16="http://schemas.microsoft.com/office/drawing/2014/main" id="{9B7DAC56-B671-9744-A2BB-25EE882F853C}"/>
                </a:ext>
              </a:extLst>
            </p:cNvPr>
            <p:cNvSpPr txBox="1"/>
            <p:nvPr/>
          </p:nvSpPr>
          <p:spPr>
            <a:xfrm>
              <a:off x="8265905" y="2672932"/>
              <a:ext cx="826564" cy="415498"/>
            </a:xfrm>
            <a:prstGeom prst="rect">
              <a:avLst/>
            </a:prstGeom>
            <a:noFill/>
          </p:spPr>
          <p:txBody>
            <a:bodyPr wrap="square" rtlCol="0">
              <a:spAutoFit/>
            </a:bodyPr>
            <a:lstStyle/>
            <a:p>
              <a:pPr>
                <a:buClr>
                  <a:srgbClr val="2D97C8"/>
                </a:buClr>
              </a:pPr>
              <a:r>
                <a:rPr lang="ja-JP" altLang="en-US" sz="1050">
                  <a:latin typeface="+mn-ea"/>
                  <a:cs typeface="Heiti SC Light" charset="-122"/>
                </a:rPr>
                <a:t>呼吁关注气候变化</a:t>
              </a:r>
              <a:endParaRPr lang="en-GB" sz="1050" dirty="0">
                <a:latin typeface="+mn-ea"/>
                <a:cs typeface="Heiti SC Light" charset="-122"/>
              </a:endParaRPr>
            </a:p>
          </p:txBody>
        </p:sp>
        <p:cxnSp>
          <p:nvCxnSpPr>
            <p:cNvPr id="50" name="Straight Arrow Connector 49">
              <a:extLst>
                <a:ext uri="{FF2B5EF4-FFF2-40B4-BE49-F238E27FC236}">
                  <a16:creationId xmlns:a16="http://schemas.microsoft.com/office/drawing/2014/main" id="{8E944428-4CEF-154C-AB7E-60712B96F3A6}"/>
                </a:ext>
              </a:extLst>
            </p:cNvPr>
            <p:cNvCxnSpPr>
              <a:cxnSpLocks/>
              <a:endCxn id="47" idx="1"/>
            </p:cNvCxnSpPr>
            <p:nvPr/>
          </p:nvCxnSpPr>
          <p:spPr>
            <a:xfrm>
              <a:off x="7463501" y="2880681"/>
              <a:ext cx="187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53B0D0-6959-2D4B-BD57-7425A634FD59}"/>
                </a:ext>
              </a:extLst>
            </p:cNvPr>
            <p:cNvCxnSpPr/>
            <p:nvPr/>
          </p:nvCxnSpPr>
          <p:spPr>
            <a:xfrm>
              <a:off x="8083562" y="2880681"/>
              <a:ext cx="1823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E77EDC2C-1BF4-0049-8D92-762859875A61}"/>
              </a:ext>
            </a:extLst>
          </p:cNvPr>
          <p:cNvSpPr txBox="1"/>
          <p:nvPr/>
        </p:nvSpPr>
        <p:spPr>
          <a:xfrm>
            <a:off x="9200815" y="1725292"/>
            <a:ext cx="2362057"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渗透</a:t>
            </a:r>
            <a:r>
              <a:rPr lang="ja-JP" altLang="en-US" sz="1400">
                <a:latin typeface="+mn-ea"/>
                <a:cs typeface="Heiti SC Light" charset="-122"/>
              </a:rPr>
              <a:t>日常的点点滴滴</a:t>
            </a:r>
            <a:r>
              <a:rPr lang="zh-CN" altLang="en-US" sz="1400" dirty="0">
                <a:latin typeface="+mn-ea"/>
                <a:cs typeface="Heiti SC Light" charset="-122"/>
              </a:rPr>
              <a:t>，</a:t>
            </a:r>
            <a:r>
              <a:rPr lang="ja-JP" altLang="en-US" sz="1400">
                <a:latin typeface="+mn-ea"/>
                <a:cs typeface="Heiti SC Light" charset="-122"/>
              </a:rPr>
              <a:t>高频的出现生活中</a:t>
            </a:r>
            <a:endParaRPr lang="en-GB" sz="1400" dirty="0">
              <a:solidFill>
                <a:srgbClr val="FF0000"/>
              </a:solidFill>
              <a:latin typeface="+mn-ea"/>
              <a:cs typeface="Heiti SC Light" charset="-122"/>
            </a:endParaRPr>
          </a:p>
        </p:txBody>
      </p:sp>
      <p:sp>
        <p:nvSpPr>
          <p:cNvPr id="55" name="TextBox 54">
            <a:extLst>
              <a:ext uri="{FF2B5EF4-FFF2-40B4-BE49-F238E27FC236}">
                <a16:creationId xmlns:a16="http://schemas.microsoft.com/office/drawing/2014/main" id="{0B308CFF-A1CC-BC46-88BD-FD5BE5D9C96E}"/>
              </a:ext>
            </a:extLst>
          </p:cNvPr>
          <p:cNvSpPr txBox="1"/>
          <p:nvPr/>
        </p:nvSpPr>
        <p:spPr>
          <a:xfrm>
            <a:off x="9279593" y="5703056"/>
            <a:ext cx="2283279" cy="415498"/>
          </a:xfrm>
          <a:prstGeom prst="rect">
            <a:avLst/>
          </a:prstGeom>
          <a:noFill/>
        </p:spPr>
        <p:txBody>
          <a:bodyPr wrap="square" rtlCol="0">
            <a:spAutoFit/>
          </a:bodyPr>
          <a:lstStyle/>
          <a:p>
            <a:pPr>
              <a:buClr>
                <a:srgbClr val="2D97C8"/>
              </a:buClr>
            </a:pPr>
            <a:r>
              <a:rPr lang="ja-JP" altLang="en-US" sz="1050">
                <a:latin typeface="+mn-ea"/>
                <a:cs typeface="Heiti SC Light" charset="-122"/>
              </a:rPr>
              <a:t>通过微信表情包宣传东北虎的保护工作</a:t>
            </a:r>
            <a:endParaRPr lang="en-GB" sz="1050" dirty="0">
              <a:latin typeface="+mn-ea"/>
              <a:cs typeface="Heiti SC Light" charset="-122"/>
            </a:endParaRPr>
          </a:p>
        </p:txBody>
      </p:sp>
      <p:pic>
        <p:nvPicPr>
          <p:cNvPr id="4" name="Picture 3" descr="A screenshot of a cell phone&#10;&#10;Description automatically generated">
            <a:extLst>
              <a:ext uri="{FF2B5EF4-FFF2-40B4-BE49-F238E27FC236}">
                <a16:creationId xmlns:a16="http://schemas.microsoft.com/office/drawing/2014/main" id="{5B9A2D5F-CD9C-594E-8E78-A37B1955EC56}"/>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346296" y="2364403"/>
            <a:ext cx="2071093" cy="3304038"/>
          </a:xfrm>
          <a:prstGeom prst="rect">
            <a:avLst/>
          </a:prstGeom>
          <a:effectLst>
            <a:outerShdw blurRad="50800" dist="38100" dir="2700000" algn="tl" rotWithShape="0">
              <a:prstClr val="black">
                <a:alpha val="40000"/>
              </a:prstClr>
            </a:outerShdw>
          </a:effectLst>
        </p:spPr>
      </p:pic>
      <p:sp>
        <p:nvSpPr>
          <p:cNvPr id="49" name="TextBox 48">
            <a:extLst>
              <a:ext uri="{FF2B5EF4-FFF2-40B4-BE49-F238E27FC236}">
                <a16:creationId xmlns:a16="http://schemas.microsoft.com/office/drawing/2014/main" id="{35E231FB-0DBD-2F49-9A9D-056FCC066DA4}"/>
              </a:ext>
            </a:extLst>
          </p:cNvPr>
          <p:cNvSpPr txBox="1"/>
          <p:nvPr/>
        </p:nvSpPr>
        <p:spPr>
          <a:xfrm>
            <a:off x="1644964" y="2758028"/>
            <a:ext cx="1282876" cy="1384995"/>
          </a:xfrm>
          <a:prstGeom prst="rect">
            <a:avLst/>
          </a:prstGeom>
          <a:noFill/>
        </p:spPr>
        <p:txBody>
          <a:bodyPr wrap="square" rtlCol="0">
            <a:spAutoFit/>
          </a:bodyPr>
          <a:lstStyle/>
          <a:p>
            <a:pPr algn="just">
              <a:buClr>
                <a:srgbClr val="2D97C8"/>
              </a:buClr>
            </a:pPr>
            <a:r>
              <a:rPr lang="ja-JP" altLang="en-US" sz="1050" b="1">
                <a:latin typeface="+mn-ea"/>
                <a:cs typeface="Heiti SC Light" charset="-122"/>
              </a:rPr>
              <a:t>影响力大</a:t>
            </a:r>
            <a:r>
              <a:rPr lang="zh-CN" altLang="en-US" sz="1050" b="1" dirty="0">
                <a:latin typeface="+mn-ea"/>
                <a:cs typeface="Heiti SC Light" charset="-122"/>
              </a:rPr>
              <a:t>：</a:t>
            </a:r>
            <a:r>
              <a:rPr lang="ja-JP" altLang="en-US" sz="1050">
                <a:latin typeface="+mn-ea"/>
                <a:cs typeface="Heiti SC Light" charset="-122"/>
              </a:rPr>
              <a:t>微博粉丝数增长快</a:t>
            </a:r>
            <a:r>
              <a:rPr lang="zh-CN" altLang="en-US" sz="1050" dirty="0">
                <a:latin typeface="+mn-ea"/>
                <a:cs typeface="Heiti SC Light" charset="-122"/>
              </a:rPr>
              <a:t>，</a:t>
            </a:r>
            <a:r>
              <a:rPr lang="ja-JP" altLang="en-US" sz="1050">
                <a:latin typeface="+mn-ea"/>
                <a:cs typeface="Heiti SC Light" charset="-122"/>
              </a:rPr>
              <a:t>短时间突破</a:t>
            </a:r>
            <a:r>
              <a:rPr lang="en-US" altLang="zh-CN" sz="1050" dirty="0">
                <a:latin typeface="+mn-ea"/>
                <a:cs typeface="Heiti SC Light" charset="-122"/>
              </a:rPr>
              <a:t>2000</a:t>
            </a:r>
            <a:r>
              <a:rPr lang="ja-JP" altLang="en-US" sz="1050">
                <a:latin typeface="+mn-ea"/>
                <a:cs typeface="Heiti SC Light" charset="-122"/>
              </a:rPr>
              <a:t>万</a:t>
            </a:r>
            <a:r>
              <a:rPr lang="zh-CN" altLang="en-US" sz="1050" dirty="0">
                <a:latin typeface="+mn-ea"/>
                <a:cs typeface="Heiti SC Light" charset="-122"/>
              </a:rPr>
              <a:t>；</a:t>
            </a:r>
            <a:endParaRPr lang="en-GB" altLang="zh-CN" sz="1050" dirty="0">
              <a:latin typeface="+mn-ea"/>
              <a:cs typeface="Heiti SC Light" charset="-122"/>
            </a:endParaRPr>
          </a:p>
          <a:p>
            <a:pPr algn="just">
              <a:buClr>
                <a:srgbClr val="2D97C8"/>
              </a:buClr>
            </a:pPr>
            <a:r>
              <a:rPr lang="ja-JP" altLang="en-US" sz="1050" b="1">
                <a:latin typeface="+mn-ea"/>
                <a:cs typeface="Heiti SC Light" charset="-122"/>
              </a:rPr>
              <a:t>正能量</a:t>
            </a:r>
            <a:r>
              <a:rPr lang="zh-CN" altLang="en-US" sz="1050" b="1" dirty="0">
                <a:latin typeface="+mn-ea"/>
                <a:cs typeface="Heiti SC Light" charset="-122"/>
              </a:rPr>
              <a:t>：</a:t>
            </a:r>
            <a:r>
              <a:rPr lang="ja-JP" altLang="en-US" sz="1050">
                <a:latin typeface="+mn-ea"/>
                <a:cs typeface="Heiti SC Light" charset="-122"/>
              </a:rPr>
              <a:t>经常参加公益活动</a:t>
            </a:r>
            <a:r>
              <a:rPr lang="zh-CN" altLang="en-US" sz="1050" dirty="0">
                <a:latin typeface="+mn-ea"/>
                <a:cs typeface="Heiti SC Light" charset="-122"/>
              </a:rPr>
              <a:t>。</a:t>
            </a:r>
            <a:r>
              <a:rPr lang="ja-JP" altLang="en-US" sz="1050">
                <a:latin typeface="+mn-ea"/>
                <a:cs typeface="Heiti SC Light" charset="-122"/>
              </a:rPr>
              <a:t>第一本个人写真就捐出了</a:t>
            </a:r>
            <a:r>
              <a:rPr lang="en-US" altLang="zh-CN" sz="1050" dirty="0">
                <a:latin typeface="+mn-ea"/>
                <a:cs typeface="Heiti SC Light" charset="-122"/>
              </a:rPr>
              <a:t>5%</a:t>
            </a:r>
            <a:r>
              <a:rPr lang="ja-JP" altLang="en-US" sz="1050">
                <a:latin typeface="+mn-ea"/>
                <a:cs typeface="Heiti SC Light" charset="-122"/>
              </a:rPr>
              <a:t>的收益给青少年基金会</a:t>
            </a:r>
            <a:r>
              <a:rPr lang="zh-CN" altLang="en-US" sz="1050" dirty="0">
                <a:latin typeface="+mn-ea"/>
                <a:cs typeface="Heiti SC Light" charset="-122"/>
              </a:rPr>
              <a:t>。</a:t>
            </a:r>
            <a:endParaRPr lang="en-GB" sz="1050" dirty="0">
              <a:latin typeface="+mn-ea"/>
              <a:cs typeface="Heiti SC Light" charset="-122"/>
            </a:endParaRPr>
          </a:p>
        </p:txBody>
      </p:sp>
      <p:sp>
        <p:nvSpPr>
          <p:cNvPr id="57" name="TextBox 56">
            <a:extLst>
              <a:ext uri="{FF2B5EF4-FFF2-40B4-BE49-F238E27FC236}">
                <a16:creationId xmlns:a16="http://schemas.microsoft.com/office/drawing/2014/main" id="{C31B54A6-50F9-3045-9373-A45858FFAABE}"/>
              </a:ext>
            </a:extLst>
          </p:cNvPr>
          <p:cNvSpPr txBox="1"/>
          <p:nvPr/>
        </p:nvSpPr>
        <p:spPr>
          <a:xfrm>
            <a:off x="446041" y="5767799"/>
            <a:ext cx="2549353" cy="415498"/>
          </a:xfrm>
          <a:prstGeom prst="rect">
            <a:avLst/>
          </a:prstGeom>
          <a:noFill/>
        </p:spPr>
        <p:txBody>
          <a:bodyPr wrap="square" rtlCol="0">
            <a:spAutoFit/>
          </a:bodyPr>
          <a:lstStyle/>
          <a:p>
            <a:pPr>
              <a:buClr>
                <a:srgbClr val="2D97C8"/>
              </a:buClr>
            </a:pPr>
            <a:r>
              <a:rPr lang="ja-JP" altLang="en-GB" sz="1050" b="1">
                <a:latin typeface="+mn-ea"/>
                <a:cs typeface="Heiti SC Light" charset="-122"/>
              </a:rPr>
              <a:t>同时</a:t>
            </a:r>
            <a:r>
              <a:rPr lang="en-US" altLang="zh-CN" sz="1050" b="1" dirty="0">
                <a:latin typeface="+mn-ea"/>
                <a:cs typeface="Heiti SC Light" charset="-122"/>
              </a:rPr>
              <a:t>WWF</a:t>
            </a:r>
            <a:r>
              <a:rPr lang="ja-JP" altLang="en-US" sz="1050" b="1">
                <a:latin typeface="+mn-ea"/>
                <a:cs typeface="Heiti SC Light" charset="-122"/>
              </a:rPr>
              <a:t>也有众多明星志愿者如宋祖儿</a:t>
            </a:r>
            <a:r>
              <a:rPr lang="zh-CN" altLang="en-US" sz="1050" b="1" dirty="0">
                <a:latin typeface="+mn-ea"/>
                <a:cs typeface="Heiti SC Light" charset="-122"/>
              </a:rPr>
              <a:t>，</a:t>
            </a:r>
            <a:r>
              <a:rPr lang="ja-JP" altLang="en-US" sz="1050" b="1">
                <a:latin typeface="+mn-ea"/>
                <a:cs typeface="Heiti SC Light" charset="-122"/>
              </a:rPr>
              <a:t>杨超越等</a:t>
            </a:r>
            <a:r>
              <a:rPr lang="zh-CN" altLang="en-US" sz="1050" b="1" dirty="0">
                <a:latin typeface="+mn-ea"/>
                <a:cs typeface="Heiti SC Light" charset="-122"/>
              </a:rPr>
              <a:t>。</a:t>
            </a:r>
            <a:endParaRPr lang="en-GB" sz="1050" b="1" dirty="0">
              <a:latin typeface="+mn-ea"/>
              <a:cs typeface="Heiti SC Light" charset="-122"/>
            </a:endParaRPr>
          </a:p>
        </p:txBody>
      </p:sp>
      <p:sp>
        <p:nvSpPr>
          <p:cNvPr id="58" name="TextBox 57">
            <a:extLst>
              <a:ext uri="{FF2B5EF4-FFF2-40B4-BE49-F238E27FC236}">
                <a16:creationId xmlns:a16="http://schemas.microsoft.com/office/drawing/2014/main" id="{CAE80FE9-8014-F849-B30E-ADF6795863AB}"/>
              </a:ext>
            </a:extLst>
          </p:cNvPr>
          <p:cNvSpPr txBox="1"/>
          <p:nvPr/>
        </p:nvSpPr>
        <p:spPr>
          <a:xfrm>
            <a:off x="3385091" y="2422302"/>
            <a:ext cx="837688" cy="1384995"/>
          </a:xfrm>
          <a:prstGeom prst="rect">
            <a:avLst/>
          </a:prstGeom>
          <a:noFill/>
        </p:spPr>
        <p:txBody>
          <a:bodyPr wrap="square" rtlCol="0">
            <a:spAutoFit/>
          </a:bodyPr>
          <a:lstStyle/>
          <a:p>
            <a:pPr algn="just">
              <a:buClr>
                <a:srgbClr val="2D97C8"/>
              </a:buClr>
            </a:pPr>
            <a:r>
              <a:rPr lang="ja-JP" altLang="en-GB" sz="1050" b="1">
                <a:latin typeface="+mn-ea"/>
                <a:cs typeface="Heiti SC Light" charset="-122"/>
              </a:rPr>
              <a:t>地球一小时</a:t>
            </a:r>
            <a:endParaRPr lang="en-GB" altLang="ja-JP" sz="1050" b="1" dirty="0">
              <a:latin typeface="+mn-ea"/>
              <a:cs typeface="Heiti SC Light" charset="-122"/>
            </a:endParaRPr>
          </a:p>
          <a:p>
            <a:pPr algn="just">
              <a:buClr>
                <a:srgbClr val="2D97C8"/>
              </a:buClr>
            </a:pPr>
            <a:r>
              <a:rPr lang="ja-JP" altLang="en-US" sz="1050">
                <a:latin typeface="+mn-ea"/>
                <a:cs typeface="Heiti SC Light" charset="-122"/>
              </a:rPr>
              <a:t>通过关闭电器</a:t>
            </a:r>
            <a:r>
              <a:rPr lang="en-US" altLang="zh-CN" sz="1050" dirty="0">
                <a:latin typeface="+mn-ea"/>
                <a:cs typeface="Heiti SC Light" charset="-122"/>
              </a:rPr>
              <a:t>1</a:t>
            </a:r>
            <a:r>
              <a:rPr lang="ja-JP" altLang="en-US" sz="1050">
                <a:latin typeface="+mn-ea"/>
                <a:cs typeface="Heiti SC Light" charset="-122"/>
              </a:rPr>
              <a:t>小时表明他们对应对气候变化行动的支持</a:t>
            </a:r>
            <a:endParaRPr lang="en-GB" sz="1050" dirty="0">
              <a:latin typeface="+mn-ea"/>
              <a:cs typeface="Heiti SC Light" charset="-122"/>
            </a:endParaRPr>
          </a:p>
        </p:txBody>
      </p:sp>
      <p:sp>
        <p:nvSpPr>
          <p:cNvPr id="59" name="TextBox 58">
            <a:extLst>
              <a:ext uri="{FF2B5EF4-FFF2-40B4-BE49-F238E27FC236}">
                <a16:creationId xmlns:a16="http://schemas.microsoft.com/office/drawing/2014/main" id="{E2B38C78-46F9-284F-B55F-E39C2DD1E030}"/>
              </a:ext>
            </a:extLst>
          </p:cNvPr>
          <p:cNvSpPr txBox="1"/>
          <p:nvPr/>
        </p:nvSpPr>
        <p:spPr>
          <a:xfrm>
            <a:off x="5086816" y="4587740"/>
            <a:ext cx="881895" cy="900246"/>
          </a:xfrm>
          <a:prstGeom prst="rect">
            <a:avLst/>
          </a:prstGeom>
          <a:noFill/>
        </p:spPr>
        <p:txBody>
          <a:bodyPr wrap="square" rtlCol="0">
            <a:spAutoFit/>
          </a:bodyPr>
          <a:lstStyle/>
          <a:p>
            <a:pPr algn="just">
              <a:buClr>
                <a:srgbClr val="2D97C8"/>
              </a:buClr>
            </a:pPr>
            <a:r>
              <a:rPr lang="ja-JP" altLang="en-GB" sz="1050" b="1">
                <a:latin typeface="+mn-ea"/>
                <a:cs typeface="Heiti SC Light" charset="-122"/>
              </a:rPr>
              <a:t>虎</a:t>
            </a:r>
            <a:r>
              <a:rPr lang="en-US" altLang="zh-CN" sz="1050" b="1" dirty="0">
                <a:latin typeface="+mn-ea"/>
                <a:cs typeface="Heiti SC Light" charset="-122"/>
              </a:rPr>
              <a:t>X2</a:t>
            </a:r>
            <a:r>
              <a:rPr lang="ja-JP" altLang="en-GB" sz="1050" b="1">
                <a:latin typeface="+mn-ea"/>
                <a:cs typeface="Heiti SC Light" charset="-122"/>
              </a:rPr>
              <a:t>生威</a:t>
            </a:r>
            <a:endParaRPr lang="en-GB" altLang="ja-JP" sz="1050" b="1" dirty="0">
              <a:latin typeface="+mn-ea"/>
              <a:cs typeface="Heiti SC Light" charset="-122"/>
            </a:endParaRPr>
          </a:p>
          <a:p>
            <a:pPr algn="just">
              <a:buClr>
                <a:srgbClr val="2D97C8"/>
              </a:buClr>
            </a:pPr>
            <a:r>
              <a:rPr lang="ja-JP" altLang="en-US" sz="1050">
                <a:latin typeface="+mn-ea"/>
                <a:cs typeface="Heiti SC Light" charset="-122"/>
              </a:rPr>
              <a:t>通过分享手势或小视频宣传保护东北虎的愿景</a:t>
            </a:r>
            <a:endParaRPr lang="en-GB" sz="1050" dirty="0">
              <a:latin typeface="+mn-ea"/>
              <a:cs typeface="Heiti SC Light" charset="-122"/>
            </a:endParaRPr>
          </a:p>
        </p:txBody>
      </p:sp>
      <p:sp>
        <p:nvSpPr>
          <p:cNvPr id="60" name="TextBox 59">
            <a:extLst>
              <a:ext uri="{FF2B5EF4-FFF2-40B4-BE49-F238E27FC236}">
                <a16:creationId xmlns:a16="http://schemas.microsoft.com/office/drawing/2014/main" id="{7D666714-BF45-9641-9F22-1EF48C74A1CE}"/>
              </a:ext>
            </a:extLst>
          </p:cNvPr>
          <p:cNvSpPr txBox="1"/>
          <p:nvPr/>
        </p:nvSpPr>
        <p:spPr>
          <a:xfrm>
            <a:off x="9564131" y="6211504"/>
            <a:ext cx="2192952" cy="246221"/>
          </a:xfrm>
          <a:prstGeom prst="rect">
            <a:avLst/>
          </a:prstGeom>
          <a:noFill/>
        </p:spPr>
        <p:txBody>
          <a:bodyPr wrap="square" rtlCol="0">
            <a:spAutoFit/>
          </a:bodyPr>
          <a:lstStyle/>
          <a:p>
            <a:pPr>
              <a:buClr>
                <a:srgbClr val="2D97C8"/>
              </a:buClr>
            </a:pPr>
            <a:r>
              <a:rPr lang="en-GB" altLang="ja-JP" sz="1000" dirty="0">
                <a:latin typeface="+mn-ea"/>
                <a:cs typeface="Heiti SC Light" charset="-122"/>
              </a:rPr>
              <a:t>Source</a:t>
            </a:r>
            <a:r>
              <a:rPr lang="zh-CN" altLang="en-US" sz="1000" dirty="0">
                <a:latin typeface="+mn-ea"/>
                <a:cs typeface="Heiti SC Light" charset="-122"/>
              </a:rPr>
              <a:t>：</a:t>
            </a:r>
            <a:r>
              <a:rPr lang="ja-JP" altLang="en-US" sz="1000">
                <a:latin typeface="+mn-ea"/>
                <a:cs typeface="Heiti SC Light" charset="-122"/>
              </a:rPr>
              <a:t>公众号</a:t>
            </a:r>
            <a:r>
              <a:rPr lang="zh-CN" altLang="en-US" sz="1000" dirty="0">
                <a:latin typeface="+mn-ea"/>
                <a:cs typeface="Heiti SC Light" charset="-122"/>
              </a:rPr>
              <a:t>，</a:t>
            </a:r>
            <a:r>
              <a:rPr lang="ja-JP" altLang="en-US" sz="1000">
                <a:latin typeface="+mn-ea"/>
                <a:cs typeface="Heiti SC Light" charset="-122"/>
              </a:rPr>
              <a:t>官网</a:t>
            </a:r>
            <a:r>
              <a:rPr lang="zh-CN" altLang="en-US" sz="1000" dirty="0">
                <a:latin typeface="+mn-ea"/>
                <a:cs typeface="Heiti SC Light" charset="-122"/>
              </a:rPr>
              <a:t>，</a:t>
            </a:r>
            <a:r>
              <a:rPr lang="ja-JP" altLang="en-US" sz="1000">
                <a:latin typeface="+mn-ea"/>
                <a:cs typeface="Heiti SC Light" charset="-122"/>
              </a:rPr>
              <a:t>公开资料</a:t>
            </a:r>
            <a:endParaRPr lang="en-GB" sz="1000" dirty="0">
              <a:latin typeface="+mn-ea"/>
              <a:cs typeface="Heiti SC Light" charset="-122"/>
            </a:endParaRPr>
          </a:p>
        </p:txBody>
      </p:sp>
    </p:spTree>
    <p:extLst>
      <p:ext uri="{BB962C8B-B14F-4D97-AF65-F5344CB8AC3E}">
        <p14:creationId xmlns:p14="http://schemas.microsoft.com/office/powerpoint/2010/main" val="3635204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en-US" altLang="zh-CN" dirty="0"/>
              <a:t>WWF</a:t>
            </a:r>
            <a:r>
              <a:rPr lang="zh-CN" altLang="en-US" dirty="0"/>
              <a:t>优势分析：</a:t>
            </a:r>
            <a:r>
              <a:rPr lang="ja-JP" altLang="en-US" dirty="0"/>
              <a:t>多维度精准投放</a:t>
            </a:r>
            <a:endParaRPr lang="zh-CN" altLang="en-US" dirty="0"/>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42</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17" name="Rectangle 16">
            <a:extLst>
              <a:ext uri="{FF2B5EF4-FFF2-40B4-BE49-F238E27FC236}">
                <a16:creationId xmlns:a16="http://schemas.microsoft.com/office/drawing/2014/main" id="{98C64858-048D-E04F-BAFC-190CAE383F53}"/>
              </a:ext>
            </a:extLst>
          </p:cNvPr>
          <p:cNvSpPr/>
          <p:nvPr/>
        </p:nvSpPr>
        <p:spPr>
          <a:xfrm>
            <a:off x="1074947"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文本框 3">
            <a:extLst>
              <a:ext uri="{FF2B5EF4-FFF2-40B4-BE49-F238E27FC236}">
                <a16:creationId xmlns:a16="http://schemas.microsoft.com/office/drawing/2014/main" id="{3FA9BEA7-6ED7-F44A-B215-50D71CAA5933}"/>
              </a:ext>
            </a:extLst>
          </p:cNvPr>
          <p:cNvSpPr txBox="1"/>
          <p:nvPr/>
        </p:nvSpPr>
        <p:spPr>
          <a:xfrm>
            <a:off x="2157716" y="1304733"/>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日常科普</a:t>
            </a:r>
            <a:endParaRPr lang="ca-ES" sz="1400" dirty="0">
              <a:solidFill>
                <a:schemeClr val="bg1"/>
              </a:solidFill>
              <a:latin typeface="+mn-ea"/>
              <a:cs typeface="Heiti SC Light" charset="-122"/>
            </a:endParaRPr>
          </a:p>
        </p:txBody>
      </p:sp>
      <p:sp>
        <p:nvSpPr>
          <p:cNvPr id="20" name="TextBox 19">
            <a:extLst>
              <a:ext uri="{FF2B5EF4-FFF2-40B4-BE49-F238E27FC236}">
                <a16:creationId xmlns:a16="http://schemas.microsoft.com/office/drawing/2014/main" id="{68745B19-01D2-6C47-8DA8-2871C4BCE972}"/>
              </a:ext>
            </a:extLst>
          </p:cNvPr>
          <p:cNvSpPr txBox="1"/>
          <p:nvPr/>
        </p:nvSpPr>
        <p:spPr>
          <a:xfrm>
            <a:off x="1134589" y="1753638"/>
            <a:ext cx="2890708" cy="523220"/>
          </a:xfrm>
          <a:prstGeom prst="rect">
            <a:avLst/>
          </a:prstGeom>
          <a:noFill/>
        </p:spPr>
        <p:txBody>
          <a:bodyPr wrap="square" rtlCol="0">
            <a:spAutoFit/>
          </a:bodyPr>
          <a:lstStyle/>
          <a:p>
            <a:pPr algn="just">
              <a:buClr>
                <a:srgbClr val="2D97C8"/>
              </a:buClr>
            </a:pPr>
            <a:r>
              <a:rPr lang="ja-JP" altLang="en-US" sz="1400" b="1">
                <a:latin typeface="+mn-ea"/>
                <a:cs typeface="Heiti SC Light" charset="-122"/>
              </a:rPr>
              <a:t>针对大众</a:t>
            </a:r>
            <a:r>
              <a:rPr lang="zh-CN" altLang="en-US" sz="1400" b="1" dirty="0">
                <a:latin typeface="+mn-ea"/>
                <a:cs typeface="Heiti SC Light" charset="-122"/>
              </a:rPr>
              <a:t>：</a:t>
            </a:r>
            <a:r>
              <a:rPr lang="ja-JP" altLang="en-US" sz="1400">
                <a:latin typeface="+mn-ea"/>
                <a:cs typeface="Heiti SC Light" charset="-122"/>
              </a:rPr>
              <a:t>进行日常科普的同时传播保护概念</a:t>
            </a:r>
            <a:r>
              <a:rPr lang="zh-CN" altLang="en-US" sz="1400" dirty="0">
                <a:latin typeface="+mn-ea"/>
                <a:cs typeface="Heiti SC Light" charset="-122"/>
              </a:rPr>
              <a:t>，</a:t>
            </a:r>
            <a:r>
              <a:rPr lang="ja-JP" altLang="en-US" sz="1400">
                <a:latin typeface="+mn-ea"/>
                <a:cs typeface="Heiti SC Light" charset="-122"/>
              </a:rPr>
              <a:t>为大众提供社交货币</a:t>
            </a:r>
            <a:endParaRPr lang="en-GB" sz="1400" dirty="0">
              <a:latin typeface="+mn-ea"/>
              <a:cs typeface="Heiti SC Light" charset="-122"/>
            </a:endParaRPr>
          </a:p>
        </p:txBody>
      </p:sp>
      <p:sp>
        <p:nvSpPr>
          <p:cNvPr id="21" name="Rectangle 20">
            <a:extLst>
              <a:ext uri="{FF2B5EF4-FFF2-40B4-BE49-F238E27FC236}">
                <a16:creationId xmlns:a16="http://schemas.microsoft.com/office/drawing/2014/main" id="{E05F312B-66B2-8544-A408-13B6A59DB740}"/>
              </a:ext>
            </a:extLst>
          </p:cNvPr>
          <p:cNvSpPr/>
          <p:nvPr/>
        </p:nvSpPr>
        <p:spPr>
          <a:xfrm>
            <a:off x="4606782"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文本框 3">
            <a:extLst>
              <a:ext uri="{FF2B5EF4-FFF2-40B4-BE49-F238E27FC236}">
                <a16:creationId xmlns:a16="http://schemas.microsoft.com/office/drawing/2014/main" id="{D1C82CFC-9526-0C44-8715-9044E7614AAB}"/>
              </a:ext>
            </a:extLst>
          </p:cNvPr>
          <p:cNvSpPr txBox="1"/>
          <p:nvPr/>
        </p:nvSpPr>
        <p:spPr>
          <a:xfrm>
            <a:off x="5725449" y="1322315"/>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熊猫维基</a:t>
            </a:r>
            <a:endParaRPr lang="ca-ES" sz="1400" dirty="0">
              <a:solidFill>
                <a:schemeClr val="bg1"/>
              </a:solidFill>
              <a:latin typeface="+mn-ea"/>
              <a:cs typeface="Heiti SC Light" charset="-122"/>
            </a:endParaRPr>
          </a:p>
        </p:txBody>
      </p:sp>
      <p:sp>
        <p:nvSpPr>
          <p:cNvPr id="23" name="TextBox 22">
            <a:extLst>
              <a:ext uri="{FF2B5EF4-FFF2-40B4-BE49-F238E27FC236}">
                <a16:creationId xmlns:a16="http://schemas.microsoft.com/office/drawing/2014/main" id="{29E039A8-831E-8244-9A26-F071F41524DC}"/>
              </a:ext>
            </a:extLst>
          </p:cNvPr>
          <p:cNvSpPr txBox="1"/>
          <p:nvPr/>
        </p:nvSpPr>
        <p:spPr>
          <a:xfrm>
            <a:off x="4722603" y="1782039"/>
            <a:ext cx="2908501" cy="738664"/>
          </a:xfrm>
          <a:prstGeom prst="rect">
            <a:avLst/>
          </a:prstGeom>
          <a:noFill/>
        </p:spPr>
        <p:txBody>
          <a:bodyPr wrap="square" rtlCol="0">
            <a:spAutoFit/>
          </a:bodyPr>
          <a:lstStyle/>
          <a:p>
            <a:pPr algn="just">
              <a:buClr>
                <a:srgbClr val="2D97C8"/>
              </a:buClr>
            </a:pPr>
            <a:r>
              <a:rPr lang="ja-JP" altLang="en-US" sz="1400" b="1">
                <a:latin typeface="+mn-ea"/>
                <a:cs typeface="Heiti SC Light" charset="-122"/>
              </a:rPr>
              <a:t>针对环保者</a:t>
            </a:r>
            <a:r>
              <a:rPr lang="zh-CN" altLang="en-US" sz="1400" b="1" dirty="0">
                <a:latin typeface="+mn-ea"/>
                <a:cs typeface="Heiti SC Light" charset="-122"/>
              </a:rPr>
              <a:t>：</a:t>
            </a:r>
            <a:r>
              <a:rPr lang="ja-JP" altLang="en-US" sz="1400">
                <a:latin typeface="+mn-ea"/>
                <a:cs typeface="Heiti SC Light" charset="-122"/>
              </a:rPr>
              <a:t>官网上针对已经有环境保护概念的受众系统性的知识科普</a:t>
            </a:r>
            <a:endParaRPr lang="en-GB" sz="1400" dirty="0">
              <a:latin typeface="+mn-ea"/>
              <a:cs typeface="Heiti SC Light" charset="-122"/>
            </a:endParaRPr>
          </a:p>
        </p:txBody>
      </p:sp>
      <p:sp>
        <p:nvSpPr>
          <p:cNvPr id="24" name="Rectangle 23">
            <a:extLst>
              <a:ext uri="{FF2B5EF4-FFF2-40B4-BE49-F238E27FC236}">
                <a16:creationId xmlns:a16="http://schemas.microsoft.com/office/drawing/2014/main" id="{94DBA0CA-3FCF-2147-8DAD-64D3734C556B}"/>
              </a:ext>
            </a:extLst>
          </p:cNvPr>
          <p:cNvSpPr/>
          <p:nvPr/>
        </p:nvSpPr>
        <p:spPr>
          <a:xfrm>
            <a:off x="8210411" y="1476203"/>
            <a:ext cx="3096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文本框 3">
            <a:extLst>
              <a:ext uri="{FF2B5EF4-FFF2-40B4-BE49-F238E27FC236}">
                <a16:creationId xmlns:a16="http://schemas.microsoft.com/office/drawing/2014/main" id="{9D0055C7-71F1-2949-9639-646010D109E0}"/>
              </a:ext>
            </a:extLst>
          </p:cNvPr>
          <p:cNvSpPr txBox="1"/>
          <p:nvPr/>
        </p:nvSpPr>
        <p:spPr>
          <a:xfrm>
            <a:off x="9212327" y="1345764"/>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专业研究</a:t>
            </a:r>
            <a:endParaRPr lang="ca-ES" sz="1400" dirty="0">
              <a:solidFill>
                <a:schemeClr val="bg1"/>
              </a:solidFill>
              <a:latin typeface="+mn-ea"/>
              <a:cs typeface="Heiti SC Light" charset="-122"/>
            </a:endParaRPr>
          </a:p>
        </p:txBody>
      </p:sp>
      <p:sp>
        <p:nvSpPr>
          <p:cNvPr id="26" name="TextBox 25">
            <a:extLst>
              <a:ext uri="{FF2B5EF4-FFF2-40B4-BE49-F238E27FC236}">
                <a16:creationId xmlns:a16="http://schemas.microsoft.com/office/drawing/2014/main" id="{FFB7E81C-2671-3447-89BF-4534C318C160}"/>
              </a:ext>
            </a:extLst>
          </p:cNvPr>
          <p:cNvSpPr txBox="1"/>
          <p:nvPr/>
        </p:nvSpPr>
        <p:spPr>
          <a:xfrm>
            <a:off x="8270054" y="1812251"/>
            <a:ext cx="3036357" cy="523220"/>
          </a:xfrm>
          <a:prstGeom prst="rect">
            <a:avLst/>
          </a:prstGeom>
          <a:noFill/>
        </p:spPr>
        <p:txBody>
          <a:bodyPr wrap="square" rtlCol="0">
            <a:spAutoFit/>
          </a:bodyPr>
          <a:lstStyle/>
          <a:p>
            <a:pPr algn="just">
              <a:buClr>
                <a:srgbClr val="2D97C8"/>
              </a:buClr>
            </a:pPr>
            <a:r>
              <a:rPr lang="ja-JP" altLang="en-GB" sz="1400" b="1">
                <a:latin typeface="+mn-ea"/>
                <a:cs typeface="Heiti SC Light" charset="-122"/>
              </a:rPr>
              <a:t>针对</a:t>
            </a:r>
            <a:r>
              <a:rPr lang="ja-JP" altLang="en-US" sz="1400" b="1">
                <a:latin typeface="+mn-ea"/>
                <a:cs typeface="Heiti SC Light" charset="-122"/>
              </a:rPr>
              <a:t>专业人士</a:t>
            </a:r>
            <a:r>
              <a:rPr lang="zh-CN" altLang="en-US" sz="1400" b="1" dirty="0">
                <a:latin typeface="+mn-ea"/>
                <a:cs typeface="Heiti SC Light" charset="-122"/>
              </a:rPr>
              <a:t>：</a:t>
            </a:r>
            <a:r>
              <a:rPr lang="ja-JP" altLang="en-US" sz="1400">
                <a:latin typeface="+mn-ea"/>
                <a:cs typeface="Heiti SC Light" charset="-122"/>
              </a:rPr>
              <a:t>举办论坛研讨</a:t>
            </a:r>
            <a:r>
              <a:rPr lang="zh-CN" altLang="en-US" sz="1400" dirty="0">
                <a:latin typeface="+mn-ea"/>
                <a:cs typeface="Heiti SC Light" charset="-122"/>
              </a:rPr>
              <a:t>，</a:t>
            </a:r>
            <a:r>
              <a:rPr lang="ja-JP" altLang="en-US" sz="1400">
                <a:latin typeface="+mn-ea"/>
                <a:cs typeface="Heiti SC Light" charset="-122"/>
              </a:rPr>
              <a:t>发布专业研究与恢复方案</a:t>
            </a:r>
            <a:endParaRPr lang="en-GB" sz="1400" dirty="0">
              <a:latin typeface="+mn-ea"/>
              <a:cs typeface="Heiti SC Light" charset="-122"/>
            </a:endParaRPr>
          </a:p>
        </p:txBody>
      </p:sp>
      <p:sp>
        <p:nvSpPr>
          <p:cNvPr id="29" name="TextBox 28">
            <a:extLst>
              <a:ext uri="{FF2B5EF4-FFF2-40B4-BE49-F238E27FC236}">
                <a16:creationId xmlns:a16="http://schemas.microsoft.com/office/drawing/2014/main" id="{D9496A98-281F-0846-8CCE-E7BE104CFA50}"/>
              </a:ext>
            </a:extLst>
          </p:cNvPr>
          <p:cNvSpPr txBox="1"/>
          <p:nvPr/>
        </p:nvSpPr>
        <p:spPr>
          <a:xfrm>
            <a:off x="1147490" y="2687409"/>
            <a:ext cx="889930" cy="900246"/>
          </a:xfrm>
          <a:prstGeom prst="rect">
            <a:avLst/>
          </a:prstGeom>
          <a:noFill/>
        </p:spPr>
        <p:txBody>
          <a:bodyPr wrap="square" rtlCol="0">
            <a:spAutoFit/>
          </a:bodyPr>
          <a:lstStyle/>
          <a:p>
            <a:pPr>
              <a:buClr>
                <a:srgbClr val="2D97C8"/>
              </a:buClr>
            </a:pPr>
            <a:r>
              <a:rPr lang="ja-JP" altLang="en-GB" sz="1050">
                <a:latin typeface="+mn-ea"/>
                <a:cs typeface="Heiti SC Light" charset="-122"/>
              </a:rPr>
              <a:t>从对</a:t>
            </a:r>
            <a:r>
              <a:rPr lang="zh-CN" altLang="en-US" sz="1050" dirty="0">
                <a:latin typeface="+mn-ea"/>
                <a:cs typeface="Heiti SC Light" charset="-122"/>
              </a:rPr>
              <a:t>“</a:t>
            </a:r>
            <a:r>
              <a:rPr lang="ja-JP" altLang="en-US" sz="1050">
                <a:latin typeface="+mn-ea"/>
                <a:cs typeface="Heiti SC Light" charset="-122"/>
              </a:rPr>
              <a:t>吃货</a:t>
            </a:r>
            <a:r>
              <a:rPr lang="zh-CN" altLang="en-US" sz="1050" dirty="0">
                <a:latin typeface="+mn-ea"/>
                <a:cs typeface="Heiti SC Light" charset="-122"/>
              </a:rPr>
              <a:t>”</a:t>
            </a:r>
            <a:r>
              <a:rPr lang="ja-JP" altLang="en-US" sz="1050">
                <a:latin typeface="+mn-ea"/>
                <a:cs typeface="Heiti SC Light" charset="-122"/>
              </a:rPr>
              <a:t>科普粽子和黄酒</a:t>
            </a:r>
            <a:r>
              <a:rPr lang="zh-CN" altLang="en-US" sz="1050" dirty="0">
                <a:latin typeface="+mn-ea"/>
                <a:cs typeface="Heiti SC Light" charset="-122"/>
              </a:rPr>
              <a:t>，</a:t>
            </a:r>
            <a:r>
              <a:rPr lang="ja-JP" altLang="en-US" sz="1050">
                <a:latin typeface="+mn-ea"/>
                <a:cs typeface="Heiti SC Light" charset="-122"/>
              </a:rPr>
              <a:t>引出长江生态保护的概念</a:t>
            </a:r>
            <a:endParaRPr lang="en-GB" sz="1050" dirty="0">
              <a:latin typeface="+mn-ea"/>
              <a:cs typeface="Heiti SC Light" charset="-122"/>
            </a:endParaRPr>
          </a:p>
        </p:txBody>
      </p:sp>
      <p:sp>
        <p:nvSpPr>
          <p:cNvPr id="30" name="TextBox 29">
            <a:extLst>
              <a:ext uri="{FF2B5EF4-FFF2-40B4-BE49-F238E27FC236}">
                <a16:creationId xmlns:a16="http://schemas.microsoft.com/office/drawing/2014/main" id="{133B1E15-90D4-9648-9DDB-6F667F98EF07}"/>
              </a:ext>
            </a:extLst>
          </p:cNvPr>
          <p:cNvSpPr txBox="1"/>
          <p:nvPr/>
        </p:nvSpPr>
        <p:spPr>
          <a:xfrm>
            <a:off x="3068802" y="4703691"/>
            <a:ext cx="956495" cy="900246"/>
          </a:xfrm>
          <a:prstGeom prst="rect">
            <a:avLst/>
          </a:prstGeom>
          <a:noFill/>
        </p:spPr>
        <p:txBody>
          <a:bodyPr wrap="square" rtlCol="0">
            <a:spAutoFit/>
          </a:bodyPr>
          <a:lstStyle/>
          <a:p>
            <a:pPr>
              <a:buClr>
                <a:srgbClr val="2D97C8"/>
              </a:buClr>
            </a:pPr>
            <a:r>
              <a:rPr lang="ja-JP" altLang="en-GB" sz="1050">
                <a:latin typeface="+mn-ea"/>
                <a:cs typeface="Heiti SC Light" charset="-122"/>
              </a:rPr>
              <a:t>从对</a:t>
            </a:r>
            <a:r>
              <a:rPr lang="ja-JP" altLang="en-US" sz="1050">
                <a:latin typeface="+mn-ea"/>
                <a:cs typeface="Heiti SC Light" charset="-122"/>
              </a:rPr>
              <a:t>海龟性别的科普</a:t>
            </a:r>
            <a:r>
              <a:rPr lang="zh-CN" altLang="en-US" sz="1050" dirty="0">
                <a:latin typeface="+mn-ea"/>
                <a:cs typeface="Heiti SC Light" charset="-122"/>
              </a:rPr>
              <a:t>，</a:t>
            </a:r>
            <a:r>
              <a:rPr lang="ja-JP" altLang="en-US" sz="1050">
                <a:latin typeface="+mn-ea"/>
                <a:cs typeface="Heiti SC Light" charset="-122"/>
              </a:rPr>
              <a:t>引出对全球气候变化的关注</a:t>
            </a:r>
            <a:endParaRPr lang="en-GB" sz="1050" dirty="0">
              <a:latin typeface="+mn-ea"/>
              <a:cs typeface="Heiti SC Light" charset="-122"/>
            </a:endParaRPr>
          </a:p>
        </p:txBody>
      </p:sp>
      <p:pic>
        <p:nvPicPr>
          <p:cNvPr id="32" name="Picture 31" descr="A picture containing sitting, clock&#10;&#10;Description automatically generated">
            <a:extLst>
              <a:ext uri="{FF2B5EF4-FFF2-40B4-BE49-F238E27FC236}">
                <a16:creationId xmlns:a16="http://schemas.microsoft.com/office/drawing/2014/main" id="{3C4784D5-AA66-3A41-BDFA-F2B82B969E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7736" y="2473204"/>
            <a:ext cx="1958368" cy="2499954"/>
          </a:xfrm>
          <a:prstGeom prst="rect">
            <a:avLst/>
          </a:prstGeom>
          <a:effectLst>
            <a:outerShdw blurRad="50800" dist="38100" dir="2700000" algn="tl" rotWithShape="0">
              <a:prstClr val="black">
                <a:alpha val="40000"/>
              </a:prstClr>
            </a:outerShdw>
          </a:effectLst>
        </p:spPr>
      </p:pic>
      <p:pic>
        <p:nvPicPr>
          <p:cNvPr id="34" name="Picture 33" descr="A picture containing bear, animal, mammal, water&#10;&#10;Description automatically generated">
            <a:extLst>
              <a:ext uri="{FF2B5EF4-FFF2-40B4-BE49-F238E27FC236}">
                <a16:creationId xmlns:a16="http://schemas.microsoft.com/office/drawing/2014/main" id="{8A553455-95C7-1148-887A-93ADD27CAC4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26387" y="3784268"/>
            <a:ext cx="2003746" cy="2377780"/>
          </a:xfrm>
          <a:prstGeom prst="rect">
            <a:avLst/>
          </a:prstGeom>
          <a:effectLst>
            <a:outerShdw blurRad="50800" dist="38100" dir="2700000" algn="tl" rotWithShape="0">
              <a:prstClr val="black">
                <a:alpha val="40000"/>
              </a:prstClr>
            </a:outerShdw>
          </a:effectLst>
        </p:spPr>
      </p:pic>
      <p:pic>
        <p:nvPicPr>
          <p:cNvPr id="36" name="Picture 35" descr="A close up of a piece of paper&#10;&#10;Description automatically generated">
            <a:extLst>
              <a:ext uri="{FF2B5EF4-FFF2-40B4-BE49-F238E27FC236}">
                <a16:creationId xmlns:a16="http://schemas.microsoft.com/office/drawing/2014/main" id="{4EAB8361-B890-3B46-A130-85F8325BF9B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32132" y="2644936"/>
            <a:ext cx="2474953" cy="1101386"/>
          </a:xfrm>
          <a:prstGeom prst="rect">
            <a:avLst/>
          </a:prstGeom>
          <a:effectLst>
            <a:outerShdw blurRad="50800" dist="38100" dir="2700000" algn="tl" rotWithShape="0">
              <a:prstClr val="black">
                <a:alpha val="40000"/>
              </a:prstClr>
            </a:outerShdw>
          </a:effectLst>
        </p:spPr>
      </p:pic>
      <p:pic>
        <p:nvPicPr>
          <p:cNvPr id="38" name="Picture 37">
            <a:extLst>
              <a:ext uri="{FF2B5EF4-FFF2-40B4-BE49-F238E27FC236}">
                <a16:creationId xmlns:a16="http://schemas.microsoft.com/office/drawing/2014/main" id="{713560D8-DA15-9447-8339-CA8BF03E9DD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332131" y="3988704"/>
            <a:ext cx="2474954" cy="1035551"/>
          </a:xfrm>
          <a:prstGeom prst="rect">
            <a:avLst/>
          </a:prstGeom>
          <a:effectLst>
            <a:outerShdw blurRad="50800" dist="38100" dir="2700000" algn="tl" rotWithShape="0">
              <a:prstClr val="black">
                <a:alpha val="40000"/>
              </a:prstClr>
            </a:outerShdw>
          </a:effectLst>
        </p:spPr>
      </p:pic>
      <p:pic>
        <p:nvPicPr>
          <p:cNvPr id="40" name="Picture 39" descr="A screenshot of a cell phone&#10;&#10;Description automatically generated">
            <a:extLst>
              <a:ext uri="{FF2B5EF4-FFF2-40B4-BE49-F238E27FC236}">
                <a16:creationId xmlns:a16="http://schemas.microsoft.com/office/drawing/2014/main" id="{087F4BC2-0A33-B04C-BB65-4FF8351B3F3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63012" y="5234606"/>
            <a:ext cx="2613192" cy="869600"/>
          </a:xfrm>
          <a:prstGeom prst="rect">
            <a:avLst/>
          </a:prstGeom>
          <a:effectLst>
            <a:outerShdw blurRad="50800" dist="38100" dir="2700000" algn="tl" rotWithShape="0">
              <a:prstClr val="black">
                <a:alpha val="40000"/>
              </a:prstClr>
            </a:outerShdw>
          </a:effectLst>
        </p:spPr>
      </p:pic>
      <p:sp>
        <p:nvSpPr>
          <p:cNvPr id="41" name="TextBox 40">
            <a:extLst>
              <a:ext uri="{FF2B5EF4-FFF2-40B4-BE49-F238E27FC236}">
                <a16:creationId xmlns:a16="http://schemas.microsoft.com/office/drawing/2014/main" id="{8B96BE38-7B8B-8C45-8184-D0FA7BB1C890}"/>
              </a:ext>
            </a:extLst>
          </p:cNvPr>
          <p:cNvSpPr txBox="1"/>
          <p:nvPr/>
        </p:nvSpPr>
        <p:spPr>
          <a:xfrm>
            <a:off x="9895304" y="6235531"/>
            <a:ext cx="1669877" cy="246221"/>
          </a:xfrm>
          <a:prstGeom prst="rect">
            <a:avLst/>
          </a:prstGeom>
          <a:noFill/>
        </p:spPr>
        <p:txBody>
          <a:bodyPr wrap="square" rtlCol="0">
            <a:spAutoFit/>
          </a:bodyPr>
          <a:lstStyle/>
          <a:p>
            <a:pPr>
              <a:buClr>
                <a:srgbClr val="2D97C8"/>
              </a:buClr>
            </a:pPr>
            <a:r>
              <a:rPr lang="en-GB" altLang="ja-JP" sz="1000" dirty="0">
                <a:latin typeface="+mn-ea"/>
                <a:cs typeface="Heiti SC Light" charset="-122"/>
              </a:rPr>
              <a:t>Source</a:t>
            </a:r>
            <a:r>
              <a:rPr lang="zh-CN" altLang="en-US" sz="1000" dirty="0">
                <a:latin typeface="+mn-ea"/>
                <a:cs typeface="Heiti SC Light" charset="-122"/>
              </a:rPr>
              <a:t>：</a:t>
            </a:r>
            <a:r>
              <a:rPr lang="ja-JP" altLang="en-US" sz="1000">
                <a:latin typeface="+mn-ea"/>
                <a:cs typeface="Heiti SC Light" charset="-122"/>
              </a:rPr>
              <a:t>公众号</a:t>
            </a:r>
            <a:r>
              <a:rPr lang="zh-CN" altLang="en-US" sz="1000" dirty="0">
                <a:latin typeface="+mn-ea"/>
                <a:cs typeface="Heiti SC Light" charset="-122"/>
              </a:rPr>
              <a:t>，</a:t>
            </a:r>
            <a:r>
              <a:rPr lang="ja-JP" altLang="en-US" sz="1000">
                <a:latin typeface="+mn-ea"/>
                <a:cs typeface="Heiti SC Light" charset="-122"/>
              </a:rPr>
              <a:t>官网</a:t>
            </a:r>
            <a:endParaRPr lang="en-GB" sz="1000" dirty="0">
              <a:latin typeface="+mn-ea"/>
              <a:cs typeface="Heiti SC Light" charset="-122"/>
            </a:endParaRPr>
          </a:p>
        </p:txBody>
      </p:sp>
      <p:pic>
        <p:nvPicPr>
          <p:cNvPr id="4" name="Picture 3" descr="A screenshot of a cell phone&#10;&#10;Description automatically generated">
            <a:extLst>
              <a:ext uri="{FF2B5EF4-FFF2-40B4-BE49-F238E27FC236}">
                <a16:creationId xmlns:a16="http://schemas.microsoft.com/office/drawing/2014/main" id="{3AD4D66E-0432-7D4E-9551-52963B4BA96F}"/>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r="-249"/>
          <a:stretch/>
        </p:blipFill>
        <p:spPr>
          <a:xfrm>
            <a:off x="1132580" y="4142544"/>
            <a:ext cx="1958368" cy="1739272"/>
          </a:xfrm>
          <a:prstGeom prst="rect">
            <a:avLst/>
          </a:prstGeom>
          <a:effectLst>
            <a:outerShdw blurRad="50800" dist="38100" dir="2700000" algn="tl" rotWithShape="0">
              <a:prstClr val="black">
                <a:alpha val="40000"/>
              </a:prstClr>
            </a:outerShdw>
          </a:effectLst>
        </p:spPr>
      </p:pic>
      <p:pic>
        <p:nvPicPr>
          <p:cNvPr id="9" name="Picture 8" descr="A screenshot of a cell phone&#10;&#10;Description automatically generated">
            <a:extLst>
              <a:ext uri="{FF2B5EF4-FFF2-40B4-BE49-F238E27FC236}">
                <a16:creationId xmlns:a16="http://schemas.microsoft.com/office/drawing/2014/main" id="{DF8D4B46-BCFE-9A41-9306-4EA8C450EA9B}"/>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r="-184"/>
          <a:stretch/>
        </p:blipFill>
        <p:spPr>
          <a:xfrm>
            <a:off x="2022510" y="2473204"/>
            <a:ext cx="2053415" cy="1515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56464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en-US" altLang="zh-CN" dirty="0"/>
              <a:t>WWF</a:t>
            </a:r>
            <a:r>
              <a:rPr lang="zh-CN" altLang="en-US" dirty="0"/>
              <a:t>优势分析：</a:t>
            </a:r>
            <a:r>
              <a:rPr lang="ja-JP" altLang="en-US" dirty="0"/>
              <a:t>多角度唤醒大众情绪</a:t>
            </a:r>
            <a:endParaRPr lang="zh-CN" altLang="en-US" dirty="0"/>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43</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17" name="Rectangle 16">
            <a:extLst>
              <a:ext uri="{FF2B5EF4-FFF2-40B4-BE49-F238E27FC236}">
                <a16:creationId xmlns:a16="http://schemas.microsoft.com/office/drawing/2014/main" id="{42F219E1-8D79-2349-8575-342ADB9EBD83}"/>
              </a:ext>
            </a:extLst>
          </p:cNvPr>
          <p:cNvSpPr/>
          <p:nvPr/>
        </p:nvSpPr>
        <p:spPr>
          <a:xfrm>
            <a:off x="863812" y="1456397"/>
            <a:ext cx="3348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文本框 3">
            <a:extLst>
              <a:ext uri="{FF2B5EF4-FFF2-40B4-BE49-F238E27FC236}">
                <a16:creationId xmlns:a16="http://schemas.microsoft.com/office/drawing/2014/main" id="{D0CFED9E-74FD-7444-A356-6091700494D2}"/>
              </a:ext>
            </a:extLst>
          </p:cNvPr>
          <p:cNvSpPr txBox="1"/>
          <p:nvPr/>
        </p:nvSpPr>
        <p:spPr>
          <a:xfrm>
            <a:off x="2086407" y="1345762"/>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GB" sz="1400">
                <a:solidFill>
                  <a:schemeClr val="bg1"/>
                </a:solidFill>
                <a:latin typeface="+mn-ea"/>
                <a:cs typeface="Heiti SC Light" charset="-122"/>
              </a:rPr>
              <a:t>数据</a:t>
            </a:r>
            <a:r>
              <a:rPr lang="ja-JP" altLang="en-US" sz="1400">
                <a:solidFill>
                  <a:schemeClr val="bg1"/>
                </a:solidFill>
                <a:latin typeface="+mn-ea"/>
                <a:cs typeface="Heiti SC Light" charset="-122"/>
              </a:rPr>
              <a:t>冲击</a:t>
            </a:r>
            <a:endParaRPr lang="en-GB" sz="1400" dirty="0">
              <a:solidFill>
                <a:schemeClr val="bg1"/>
              </a:solidFill>
              <a:latin typeface="+mn-ea"/>
              <a:cs typeface="Heiti SC Light" charset="-122"/>
            </a:endParaRPr>
          </a:p>
        </p:txBody>
      </p:sp>
      <p:sp>
        <p:nvSpPr>
          <p:cNvPr id="22" name="Rectangle 21">
            <a:extLst>
              <a:ext uri="{FF2B5EF4-FFF2-40B4-BE49-F238E27FC236}">
                <a16:creationId xmlns:a16="http://schemas.microsoft.com/office/drawing/2014/main" id="{4070F470-D5C8-854C-B958-85614095C7AC}"/>
              </a:ext>
            </a:extLst>
          </p:cNvPr>
          <p:cNvSpPr/>
          <p:nvPr/>
        </p:nvSpPr>
        <p:spPr>
          <a:xfrm>
            <a:off x="4459470" y="1440027"/>
            <a:ext cx="3348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文本框 3">
            <a:extLst>
              <a:ext uri="{FF2B5EF4-FFF2-40B4-BE49-F238E27FC236}">
                <a16:creationId xmlns:a16="http://schemas.microsoft.com/office/drawing/2014/main" id="{1827704D-D037-C242-A48F-2C7C7600453F}"/>
              </a:ext>
            </a:extLst>
          </p:cNvPr>
          <p:cNvSpPr txBox="1"/>
          <p:nvPr/>
        </p:nvSpPr>
        <p:spPr>
          <a:xfrm>
            <a:off x="5682065" y="1332936"/>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图片对比</a:t>
            </a:r>
            <a:endParaRPr lang="en-GB" sz="1400" dirty="0">
              <a:solidFill>
                <a:schemeClr val="bg1"/>
              </a:solidFill>
              <a:latin typeface="+mn-ea"/>
              <a:cs typeface="Heiti SC Light" charset="-122"/>
            </a:endParaRPr>
          </a:p>
        </p:txBody>
      </p:sp>
      <p:sp>
        <p:nvSpPr>
          <p:cNvPr id="24" name="Rectangle 23">
            <a:extLst>
              <a:ext uri="{FF2B5EF4-FFF2-40B4-BE49-F238E27FC236}">
                <a16:creationId xmlns:a16="http://schemas.microsoft.com/office/drawing/2014/main" id="{22232995-4457-EB48-938F-A28BFA586A40}"/>
              </a:ext>
            </a:extLst>
          </p:cNvPr>
          <p:cNvSpPr/>
          <p:nvPr/>
        </p:nvSpPr>
        <p:spPr>
          <a:xfrm>
            <a:off x="8055128" y="1440027"/>
            <a:ext cx="3348000" cy="4752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文本框 3">
            <a:extLst>
              <a:ext uri="{FF2B5EF4-FFF2-40B4-BE49-F238E27FC236}">
                <a16:creationId xmlns:a16="http://schemas.microsoft.com/office/drawing/2014/main" id="{203C3EA7-04AB-9545-9537-4A5B755A27B9}"/>
              </a:ext>
            </a:extLst>
          </p:cNvPr>
          <p:cNvSpPr txBox="1"/>
          <p:nvPr/>
        </p:nvSpPr>
        <p:spPr>
          <a:xfrm>
            <a:off x="9277723" y="1286139"/>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故事触动</a:t>
            </a:r>
            <a:endParaRPr lang="en-GB" sz="1400" dirty="0">
              <a:solidFill>
                <a:schemeClr val="bg1"/>
              </a:solidFill>
              <a:latin typeface="+mn-ea"/>
              <a:cs typeface="Heiti SC Light" charset="-122"/>
            </a:endParaRPr>
          </a:p>
        </p:txBody>
      </p:sp>
      <p:sp>
        <p:nvSpPr>
          <p:cNvPr id="26" name="TextBox 25">
            <a:extLst>
              <a:ext uri="{FF2B5EF4-FFF2-40B4-BE49-F238E27FC236}">
                <a16:creationId xmlns:a16="http://schemas.microsoft.com/office/drawing/2014/main" id="{9070868A-7275-B142-AA46-64C19F322454}"/>
              </a:ext>
            </a:extLst>
          </p:cNvPr>
          <p:cNvSpPr txBox="1"/>
          <p:nvPr/>
        </p:nvSpPr>
        <p:spPr>
          <a:xfrm>
            <a:off x="1095125" y="1757116"/>
            <a:ext cx="2799741"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通过</a:t>
            </a:r>
            <a:r>
              <a:rPr lang="ja-JP" altLang="en-US" sz="1400">
                <a:latin typeface="+mn-ea"/>
                <a:cs typeface="Heiti SC Light" charset="-122"/>
              </a:rPr>
              <a:t>具体数据展现形势严峻</a:t>
            </a:r>
            <a:r>
              <a:rPr lang="zh-CN" altLang="en-US" sz="1400" dirty="0">
                <a:latin typeface="+mn-ea"/>
                <a:cs typeface="Heiti SC Light" charset="-122"/>
              </a:rPr>
              <a:t>，</a:t>
            </a:r>
            <a:r>
              <a:rPr lang="ja-JP" altLang="en-US" sz="1400">
                <a:latin typeface="+mn-ea"/>
                <a:cs typeface="Heiti SC Light" charset="-122"/>
              </a:rPr>
              <a:t>唤醒人们的危机感</a:t>
            </a:r>
            <a:endParaRPr lang="en-GB" sz="1400" dirty="0">
              <a:latin typeface="+mn-ea"/>
              <a:cs typeface="Heiti SC Light" charset="-122"/>
            </a:endParaRPr>
          </a:p>
        </p:txBody>
      </p:sp>
      <p:sp>
        <p:nvSpPr>
          <p:cNvPr id="27" name="TextBox 26">
            <a:extLst>
              <a:ext uri="{FF2B5EF4-FFF2-40B4-BE49-F238E27FC236}">
                <a16:creationId xmlns:a16="http://schemas.microsoft.com/office/drawing/2014/main" id="{606D178F-8DF9-2646-87AB-42E3C8287D0F}"/>
              </a:ext>
            </a:extLst>
          </p:cNvPr>
          <p:cNvSpPr txBox="1"/>
          <p:nvPr/>
        </p:nvSpPr>
        <p:spPr>
          <a:xfrm>
            <a:off x="4632763" y="1757804"/>
            <a:ext cx="3096758"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通过</a:t>
            </a:r>
            <a:r>
              <a:rPr lang="ja-JP" altLang="en-US" sz="1400">
                <a:latin typeface="+mn-ea"/>
                <a:cs typeface="Heiti SC Light" charset="-122"/>
              </a:rPr>
              <a:t>视觉上的直观对比唤起人们的情绪</a:t>
            </a:r>
            <a:r>
              <a:rPr lang="zh-CN" altLang="en-US" sz="1400" dirty="0">
                <a:latin typeface="+mn-ea"/>
                <a:cs typeface="Heiti SC Light" charset="-122"/>
              </a:rPr>
              <a:t>，</a:t>
            </a:r>
            <a:r>
              <a:rPr lang="ja-JP" altLang="en-US" sz="1400">
                <a:latin typeface="+mn-ea"/>
                <a:cs typeface="Heiti SC Light" charset="-122"/>
              </a:rPr>
              <a:t>从而关注到环境保护</a:t>
            </a:r>
            <a:endParaRPr lang="en-GB" sz="1400" dirty="0">
              <a:latin typeface="+mn-ea"/>
              <a:cs typeface="Heiti SC Light" charset="-122"/>
            </a:endParaRPr>
          </a:p>
        </p:txBody>
      </p:sp>
      <p:sp>
        <p:nvSpPr>
          <p:cNvPr id="28" name="TextBox 27">
            <a:extLst>
              <a:ext uri="{FF2B5EF4-FFF2-40B4-BE49-F238E27FC236}">
                <a16:creationId xmlns:a16="http://schemas.microsoft.com/office/drawing/2014/main" id="{39F6F795-236B-B94B-B87B-0494A331064A}"/>
              </a:ext>
            </a:extLst>
          </p:cNvPr>
          <p:cNvSpPr txBox="1"/>
          <p:nvPr/>
        </p:nvSpPr>
        <p:spPr>
          <a:xfrm>
            <a:off x="8198264" y="1776539"/>
            <a:ext cx="3010261"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从人</a:t>
            </a:r>
            <a:r>
              <a:rPr lang="ja-JP" altLang="en-US" sz="1400">
                <a:latin typeface="+mn-ea"/>
                <a:cs typeface="Heiti SC Light" charset="-122"/>
              </a:rPr>
              <a:t>出发</a:t>
            </a:r>
            <a:r>
              <a:rPr lang="zh-CN" altLang="en-US" sz="1400" dirty="0">
                <a:latin typeface="+mn-ea"/>
                <a:cs typeface="Heiti SC Light" charset="-122"/>
              </a:rPr>
              <a:t>，</a:t>
            </a:r>
            <a:r>
              <a:rPr lang="ja-JP" altLang="en-US" sz="1400">
                <a:latin typeface="+mn-ea"/>
                <a:cs typeface="Heiti SC Light" charset="-122"/>
              </a:rPr>
              <a:t>通过具体的故事唤醒人们的共情</a:t>
            </a:r>
            <a:endParaRPr lang="en-GB" sz="1400" dirty="0">
              <a:latin typeface="+mn-ea"/>
              <a:cs typeface="Heiti SC Light" charset="-122"/>
            </a:endParaRPr>
          </a:p>
        </p:txBody>
      </p:sp>
      <p:pic>
        <p:nvPicPr>
          <p:cNvPr id="4" name="Picture 3">
            <a:extLst>
              <a:ext uri="{FF2B5EF4-FFF2-40B4-BE49-F238E27FC236}">
                <a16:creationId xmlns:a16="http://schemas.microsoft.com/office/drawing/2014/main" id="{64A46FA8-F00E-2546-91ED-A8A3C780BE6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125" y="2328207"/>
            <a:ext cx="2936039" cy="2527120"/>
          </a:xfrm>
          <a:prstGeom prst="rect">
            <a:avLst/>
          </a:prstGeom>
          <a:effectLst>
            <a:outerShdw blurRad="50800" dist="38100" dir="2700000" algn="tl" rotWithShape="0">
              <a:prstClr val="black">
                <a:alpha val="40000"/>
              </a:prstClr>
            </a:outerShdw>
          </a:effectLst>
        </p:spPr>
      </p:pic>
      <p:sp>
        <p:nvSpPr>
          <p:cNvPr id="29" name="TextBox 28">
            <a:extLst>
              <a:ext uri="{FF2B5EF4-FFF2-40B4-BE49-F238E27FC236}">
                <a16:creationId xmlns:a16="http://schemas.microsoft.com/office/drawing/2014/main" id="{8C9C666A-C44E-D74B-95D6-EE5C41A3F82A}"/>
              </a:ext>
            </a:extLst>
          </p:cNvPr>
          <p:cNvSpPr txBox="1"/>
          <p:nvPr/>
        </p:nvSpPr>
        <p:spPr>
          <a:xfrm>
            <a:off x="1056787" y="4938635"/>
            <a:ext cx="2952270" cy="1154162"/>
          </a:xfrm>
          <a:prstGeom prst="rect">
            <a:avLst/>
          </a:prstGeom>
          <a:noFill/>
        </p:spPr>
        <p:txBody>
          <a:bodyPr wrap="square" rtlCol="0">
            <a:spAutoFit/>
          </a:bodyPr>
          <a:lstStyle/>
          <a:p>
            <a:pPr algn="just">
              <a:buClr>
                <a:srgbClr val="2D97C8"/>
              </a:buClr>
            </a:pPr>
            <a:r>
              <a:rPr lang="ja-JP" altLang="en-US" sz="1050">
                <a:latin typeface="+mn-ea"/>
              </a:rPr>
              <a:t>在过去</a:t>
            </a:r>
            <a:r>
              <a:rPr lang="en-US" altLang="ja-JP" sz="1600" dirty="0">
                <a:latin typeface="+mn-ea"/>
              </a:rPr>
              <a:t>38</a:t>
            </a:r>
            <a:r>
              <a:rPr lang="ja-JP" altLang="en-US" sz="1050">
                <a:latin typeface="+mn-ea"/>
              </a:rPr>
              <a:t>亿年的生命历史中曾经发生了</a:t>
            </a:r>
            <a:r>
              <a:rPr lang="en-US" altLang="ja-JP" sz="1600" dirty="0">
                <a:latin typeface="+mn-ea"/>
              </a:rPr>
              <a:t>5</a:t>
            </a:r>
            <a:r>
              <a:rPr lang="ja-JP" altLang="en-US" sz="1050">
                <a:latin typeface="+mn-ea"/>
              </a:rPr>
              <a:t>次大的灭绝。其原因是大规模的地质运动和陨石撞击等原因。但现在，地球正在进入第</a:t>
            </a:r>
            <a:r>
              <a:rPr lang="en-US" altLang="ja-JP" sz="1600" dirty="0">
                <a:latin typeface="+mn-ea"/>
              </a:rPr>
              <a:t>6</a:t>
            </a:r>
            <a:r>
              <a:rPr lang="ja-JP" altLang="en-US" sz="1050">
                <a:latin typeface="+mn-ea"/>
              </a:rPr>
              <a:t>次物种大灭绝。这是由于人类活动所引起的灭绝，且速度是这之前</a:t>
            </a:r>
            <a:r>
              <a:rPr lang="en-US" altLang="ja-JP" sz="1600" dirty="0">
                <a:latin typeface="+mn-ea"/>
              </a:rPr>
              <a:t>5</a:t>
            </a:r>
            <a:r>
              <a:rPr lang="ja-JP" altLang="en-US" sz="1050">
                <a:latin typeface="+mn-ea"/>
              </a:rPr>
              <a:t>次的</a:t>
            </a:r>
            <a:r>
              <a:rPr lang="en-US" altLang="ja-JP" sz="1600" dirty="0">
                <a:latin typeface="+mn-ea"/>
              </a:rPr>
              <a:t>10</a:t>
            </a:r>
            <a:r>
              <a:rPr lang="ja-JP" altLang="en-US" sz="1050">
                <a:latin typeface="+mn-ea"/>
              </a:rPr>
              <a:t>倍甚至</a:t>
            </a:r>
            <a:r>
              <a:rPr lang="en-US" altLang="ja-JP" sz="1600" dirty="0">
                <a:latin typeface="+mn-ea"/>
              </a:rPr>
              <a:t>100</a:t>
            </a:r>
            <a:r>
              <a:rPr lang="ja-JP" altLang="en-US" sz="1050">
                <a:latin typeface="+mn-ea"/>
              </a:rPr>
              <a:t>倍。</a:t>
            </a:r>
            <a:endParaRPr lang="en-GB" sz="1050" dirty="0">
              <a:latin typeface="+mn-ea"/>
              <a:cs typeface="Heiti SC Light" charset="-122"/>
            </a:endParaRPr>
          </a:p>
        </p:txBody>
      </p:sp>
      <p:pic>
        <p:nvPicPr>
          <p:cNvPr id="9" name="Picture 8">
            <a:extLst>
              <a:ext uri="{FF2B5EF4-FFF2-40B4-BE49-F238E27FC236}">
                <a16:creationId xmlns:a16="http://schemas.microsoft.com/office/drawing/2014/main" id="{E69A387B-F946-744C-A059-9EB59550B3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30796" y="2388018"/>
            <a:ext cx="1352599" cy="1810956"/>
          </a:xfrm>
          <a:prstGeom prst="rect">
            <a:avLst/>
          </a:prstGeom>
          <a:effectLst>
            <a:outerShdw blurRad="50800" dist="38100" dir="2700000" algn="tl" rotWithShape="0">
              <a:prstClr val="black">
                <a:alpha val="40000"/>
              </a:prstClr>
            </a:outerShdw>
          </a:effectLst>
        </p:spPr>
      </p:pic>
      <p:pic>
        <p:nvPicPr>
          <p:cNvPr id="31" name="Picture 30" descr="A picture containing food&#10;&#10;Description automatically generated">
            <a:extLst>
              <a:ext uri="{FF2B5EF4-FFF2-40B4-BE49-F238E27FC236}">
                <a16:creationId xmlns:a16="http://schemas.microsoft.com/office/drawing/2014/main" id="{2B851F16-BE92-934C-8B04-B3D7D249DC6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83385" y="2388116"/>
            <a:ext cx="1357116" cy="1810957"/>
          </a:xfrm>
          <a:prstGeom prst="rect">
            <a:avLst/>
          </a:prstGeom>
          <a:effectLst>
            <a:outerShdw blurRad="50800" dist="38100" dir="2700000" algn="tl" rotWithShape="0">
              <a:prstClr val="black">
                <a:alpha val="40000"/>
              </a:prstClr>
            </a:outerShdw>
          </a:effectLst>
        </p:spPr>
      </p:pic>
      <p:pic>
        <p:nvPicPr>
          <p:cNvPr id="33" name="Picture 32" descr="A picture containing animal, turtle, water, photo&#10;&#10;Description automatically generated">
            <a:extLst>
              <a:ext uri="{FF2B5EF4-FFF2-40B4-BE49-F238E27FC236}">
                <a16:creationId xmlns:a16="http://schemas.microsoft.com/office/drawing/2014/main" id="{94E50A27-72E1-B94D-A751-5671D391E8F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30751" y="4295824"/>
            <a:ext cx="1359283" cy="1803493"/>
          </a:xfrm>
          <a:prstGeom prst="rect">
            <a:avLst/>
          </a:prstGeom>
          <a:effectLst>
            <a:outerShdw blurRad="50800" dist="38100" dir="2700000" algn="tl" rotWithShape="0">
              <a:prstClr val="black">
                <a:alpha val="40000"/>
              </a:prstClr>
            </a:outerShdw>
          </a:effectLst>
        </p:spPr>
      </p:pic>
      <p:pic>
        <p:nvPicPr>
          <p:cNvPr id="35" name="Picture 34" descr="A picture containing photo, bird, sitting, small&#10;&#10;Description automatically generated">
            <a:extLst>
              <a:ext uri="{FF2B5EF4-FFF2-40B4-BE49-F238E27FC236}">
                <a16:creationId xmlns:a16="http://schemas.microsoft.com/office/drawing/2014/main" id="{AE5D74ED-12B3-8B41-A60C-809C58FCF55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83386" y="4306165"/>
            <a:ext cx="1357115" cy="1800616"/>
          </a:xfrm>
          <a:prstGeom prst="rect">
            <a:avLst/>
          </a:prstGeom>
          <a:effectLst>
            <a:outerShdw blurRad="50800" dist="38100" dir="2700000" algn="tl" rotWithShape="0">
              <a:prstClr val="black">
                <a:alpha val="40000"/>
              </a:prstClr>
            </a:outerShdw>
          </a:effectLst>
        </p:spPr>
      </p:pic>
      <p:sp>
        <p:nvSpPr>
          <p:cNvPr id="36" name="TextBox 35">
            <a:extLst>
              <a:ext uri="{FF2B5EF4-FFF2-40B4-BE49-F238E27FC236}">
                <a16:creationId xmlns:a16="http://schemas.microsoft.com/office/drawing/2014/main" id="{FD752637-4BBC-9E44-B54D-78427005CAE1}"/>
              </a:ext>
            </a:extLst>
          </p:cNvPr>
          <p:cNvSpPr txBox="1"/>
          <p:nvPr/>
        </p:nvSpPr>
        <p:spPr>
          <a:xfrm>
            <a:off x="10004619" y="6193190"/>
            <a:ext cx="1694309" cy="246221"/>
          </a:xfrm>
          <a:prstGeom prst="rect">
            <a:avLst/>
          </a:prstGeom>
          <a:noFill/>
        </p:spPr>
        <p:txBody>
          <a:bodyPr wrap="square" rtlCol="0">
            <a:spAutoFit/>
          </a:bodyPr>
          <a:lstStyle/>
          <a:p>
            <a:pPr>
              <a:buClr>
                <a:srgbClr val="2D97C8"/>
              </a:buClr>
            </a:pPr>
            <a:r>
              <a:rPr lang="en-GB" altLang="ja-JP" sz="1000" dirty="0">
                <a:latin typeface="+mn-ea"/>
                <a:cs typeface="Heiti SC Light" charset="-122"/>
              </a:rPr>
              <a:t>Source</a:t>
            </a:r>
            <a:r>
              <a:rPr lang="zh-CN" altLang="en-US" sz="1000" dirty="0">
                <a:latin typeface="+mn-ea"/>
                <a:cs typeface="Heiti SC Light" charset="-122"/>
              </a:rPr>
              <a:t>：</a:t>
            </a:r>
            <a:r>
              <a:rPr lang="ja-JP" altLang="en-US" sz="1000">
                <a:latin typeface="+mn-ea"/>
                <a:cs typeface="Heiti SC Light" charset="-122"/>
              </a:rPr>
              <a:t>公众号</a:t>
            </a:r>
            <a:r>
              <a:rPr lang="zh-CN" altLang="en-US" sz="1000" dirty="0">
                <a:latin typeface="+mn-ea"/>
                <a:cs typeface="Heiti SC Light" charset="-122"/>
              </a:rPr>
              <a:t>，</a:t>
            </a:r>
            <a:r>
              <a:rPr lang="ja-JP" altLang="en-US" sz="1000">
                <a:latin typeface="+mn-ea"/>
                <a:cs typeface="Heiti SC Light" charset="-122"/>
              </a:rPr>
              <a:t>官网</a:t>
            </a:r>
            <a:endParaRPr lang="en-GB" sz="1000" dirty="0">
              <a:latin typeface="+mn-ea"/>
              <a:cs typeface="Heiti SC Light" charset="-122"/>
            </a:endParaRPr>
          </a:p>
        </p:txBody>
      </p:sp>
      <p:pic>
        <p:nvPicPr>
          <p:cNvPr id="38" name="Picture 37">
            <a:extLst>
              <a:ext uri="{FF2B5EF4-FFF2-40B4-BE49-F238E27FC236}">
                <a16:creationId xmlns:a16="http://schemas.microsoft.com/office/drawing/2014/main" id="{138F1214-B12B-B94E-A0C8-C62B5AEF7AB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198264" y="3883621"/>
            <a:ext cx="3100620" cy="1058174"/>
          </a:xfrm>
          <a:prstGeom prst="rect">
            <a:avLst/>
          </a:prstGeom>
          <a:effectLst>
            <a:outerShdw blurRad="50800" dist="38100" dir="2700000" algn="tl" rotWithShape="0">
              <a:prstClr val="black">
                <a:alpha val="40000"/>
              </a:prstClr>
            </a:outerShdw>
          </a:effectLst>
        </p:spPr>
      </p:pic>
      <p:pic>
        <p:nvPicPr>
          <p:cNvPr id="40" name="Picture 39">
            <a:extLst>
              <a:ext uri="{FF2B5EF4-FFF2-40B4-BE49-F238E27FC236}">
                <a16:creationId xmlns:a16="http://schemas.microsoft.com/office/drawing/2014/main" id="{72E75AC7-0063-BC4E-B712-C357D63B7D2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98264" y="5098053"/>
            <a:ext cx="3148300" cy="911351"/>
          </a:xfrm>
          <a:prstGeom prst="rect">
            <a:avLst/>
          </a:prstGeom>
          <a:effectLst>
            <a:outerShdw blurRad="50800" dist="38100" dir="2700000" algn="tl" rotWithShape="0">
              <a:prstClr val="black">
                <a:alpha val="40000"/>
              </a:prstClr>
            </a:outerShdw>
          </a:effectLst>
        </p:spPr>
      </p:pic>
      <p:pic>
        <p:nvPicPr>
          <p:cNvPr id="42" name="Picture 41" descr="A close up of a logo&#10;&#10;Description automatically generated">
            <a:extLst>
              <a:ext uri="{FF2B5EF4-FFF2-40B4-BE49-F238E27FC236}">
                <a16:creationId xmlns:a16="http://schemas.microsoft.com/office/drawing/2014/main" id="{97837502-5C74-C843-9B24-A7E81E62F50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98264" y="2545722"/>
            <a:ext cx="3156277" cy="10581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36448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descr="Arrow Slight curve">
            <a:extLst>
              <a:ext uri="{FF2B5EF4-FFF2-40B4-BE49-F238E27FC236}">
                <a16:creationId xmlns:a16="http://schemas.microsoft.com/office/drawing/2014/main" id="{B5D85C83-508C-FC45-8070-7FEC3E1F5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593191">
            <a:off x="1012005" y="1928876"/>
            <a:ext cx="9090372" cy="1657648"/>
          </a:xfrm>
          <a:prstGeom prst="rect">
            <a:avLst/>
          </a:prstGeom>
        </p:spPr>
      </p:pic>
      <p:grpSp>
        <p:nvGrpSpPr>
          <p:cNvPr id="5" name="Group 4">
            <a:extLst>
              <a:ext uri="{FF2B5EF4-FFF2-40B4-BE49-F238E27FC236}">
                <a16:creationId xmlns:a16="http://schemas.microsoft.com/office/drawing/2014/main" id="{BB2DE149-3C69-124B-84CD-B9425C47AAE1}"/>
              </a:ext>
            </a:extLst>
          </p:cNvPr>
          <p:cNvGrpSpPr/>
          <p:nvPr/>
        </p:nvGrpSpPr>
        <p:grpSpPr>
          <a:xfrm>
            <a:off x="662028" y="2344866"/>
            <a:ext cx="10805330" cy="3910230"/>
            <a:chOff x="662028" y="2458850"/>
            <a:chExt cx="10805330" cy="3796245"/>
          </a:xfrm>
          <a:solidFill>
            <a:schemeClr val="bg2"/>
          </a:solidFill>
        </p:grpSpPr>
        <p:sp>
          <p:nvSpPr>
            <p:cNvPr id="4" name="Rectangle 3">
              <a:extLst>
                <a:ext uri="{FF2B5EF4-FFF2-40B4-BE49-F238E27FC236}">
                  <a16:creationId xmlns:a16="http://schemas.microsoft.com/office/drawing/2014/main" id="{DCF3DA37-06ED-AF4E-89BA-6DBEB373C6F8}"/>
                </a:ext>
              </a:extLst>
            </p:cNvPr>
            <p:cNvSpPr/>
            <p:nvPr/>
          </p:nvSpPr>
          <p:spPr>
            <a:xfrm>
              <a:off x="662028" y="5548184"/>
              <a:ext cx="2088000" cy="6881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EBBB6583-73A9-B446-B60B-14734A8268C2}"/>
                </a:ext>
              </a:extLst>
            </p:cNvPr>
            <p:cNvSpPr/>
            <p:nvPr/>
          </p:nvSpPr>
          <p:spPr>
            <a:xfrm>
              <a:off x="2839640" y="5102018"/>
              <a:ext cx="2088000" cy="11530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C49311CD-5C41-D54A-A783-D513721846E2}"/>
                </a:ext>
              </a:extLst>
            </p:cNvPr>
            <p:cNvSpPr/>
            <p:nvPr/>
          </p:nvSpPr>
          <p:spPr>
            <a:xfrm>
              <a:off x="5014823" y="4462479"/>
              <a:ext cx="2088000" cy="17738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31EEADDC-C641-4049-9DD6-D5B33224B145}"/>
                </a:ext>
              </a:extLst>
            </p:cNvPr>
            <p:cNvSpPr/>
            <p:nvPr/>
          </p:nvSpPr>
          <p:spPr>
            <a:xfrm>
              <a:off x="7182417" y="3429001"/>
              <a:ext cx="2088000" cy="27989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836B012F-C54F-8548-8F15-3E2378486875}"/>
                </a:ext>
              </a:extLst>
            </p:cNvPr>
            <p:cNvSpPr/>
            <p:nvPr/>
          </p:nvSpPr>
          <p:spPr>
            <a:xfrm>
              <a:off x="9379358" y="2458850"/>
              <a:ext cx="2088000" cy="37693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en-US" altLang="zh-CN" dirty="0">
                <a:solidFill>
                  <a:schemeClr val="accent1"/>
                </a:solidFill>
              </a:rPr>
              <a:t>WWF</a:t>
            </a:r>
            <a:r>
              <a:rPr lang="zh-CN" altLang="en-US" dirty="0">
                <a:solidFill>
                  <a:schemeClr val="accent1"/>
                </a:solidFill>
              </a:rPr>
              <a:t>优势分析：</a:t>
            </a:r>
            <a:r>
              <a:rPr lang="ja-JP" altLang="en-US" dirty="0">
                <a:solidFill>
                  <a:schemeClr val="accent1"/>
                </a:solidFill>
              </a:rPr>
              <a:t>以人人皆可参与的方式</a:t>
            </a:r>
            <a:r>
              <a:rPr lang="zh-CN" altLang="en-US" dirty="0">
                <a:solidFill>
                  <a:schemeClr val="accent1"/>
                </a:solidFill>
              </a:rPr>
              <a:t>，</a:t>
            </a:r>
            <a:r>
              <a:rPr lang="ja-JP" altLang="en-US" dirty="0">
                <a:solidFill>
                  <a:schemeClr val="accent1"/>
                </a:solidFill>
              </a:rPr>
              <a:t>强化亲民的品牌形象</a:t>
            </a:r>
            <a:endParaRPr lang="zh-CN" altLang="en-US" dirty="0">
              <a:solidFill>
                <a:schemeClr val="accent1"/>
              </a:solidFill>
            </a:endParaRP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44</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8" name="TextBox 7">
            <a:extLst>
              <a:ext uri="{FF2B5EF4-FFF2-40B4-BE49-F238E27FC236}">
                <a16:creationId xmlns:a16="http://schemas.microsoft.com/office/drawing/2014/main" id="{E2A579E4-83A9-8243-B638-11B4F54401F2}"/>
              </a:ext>
            </a:extLst>
          </p:cNvPr>
          <p:cNvSpPr txBox="1"/>
          <p:nvPr/>
        </p:nvSpPr>
        <p:spPr>
          <a:xfrm>
            <a:off x="9472667" y="1864377"/>
            <a:ext cx="1983266" cy="523220"/>
          </a:xfrm>
          <a:prstGeom prst="rect">
            <a:avLst/>
          </a:prstGeom>
          <a:noFill/>
        </p:spPr>
        <p:txBody>
          <a:bodyPr wrap="square" rtlCol="0">
            <a:spAutoFit/>
          </a:bodyPr>
          <a:lstStyle/>
          <a:p>
            <a:pPr algn="just">
              <a:buClr>
                <a:srgbClr val="2D97C8"/>
              </a:buClr>
            </a:pPr>
            <a:r>
              <a:rPr lang="ja-JP" altLang="en-GB" sz="1400">
                <a:latin typeface="+mn-ea"/>
                <a:cs typeface="Heiti SC Light" charset="-122"/>
              </a:rPr>
              <a:t>注册</a:t>
            </a:r>
            <a:r>
              <a:rPr lang="ja-JP" altLang="en-US" sz="1400">
                <a:latin typeface="+mn-ea"/>
                <a:cs typeface="Heiti SC Light" charset="-122"/>
              </a:rPr>
              <a:t>成为熊猫客</a:t>
            </a:r>
            <a:r>
              <a:rPr lang="zh-CN" altLang="en-US" sz="1400" dirty="0">
                <a:latin typeface="+mn-ea"/>
                <a:cs typeface="Heiti SC Light" charset="-122"/>
              </a:rPr>
              <a:t>，</a:t>
            </a:r>
            <a:r>
              <a:rPr lang="ja-JP" altLang="en-US" sz="1400">
                <a:latin typeface="+mn-ea"/>
                <a:cs typeface="Heiti SC Light" charset="-122"/>
              </a:rPr>
              <a:t>长期作为环保行动的一员</a:t>
            </a:r>
            <a:endParaRPr lang="en-GB" sz="1400" dirty="0">
              <a:latin typeface="+mn-ea"/>
              <a:cs typeface="Heiti SC Light" charset="-122"/>
            </a:endParaRPr>
          </a:p>
        </p:txBody>
      </p:sp>
      <p:sp>
        <p:nvSpPr>
          <p:cNvPr id="10" name="TextBox 9">
            <a:extLst>
              <a:ext uri="{FF2B5EF4-FFF2-40B4-BE49-F238E27FC236}">
                <a16:creationId xmlns:a16="http://schemas.microsoft.com/office/drawing/2014/main" id="{1468653A-F8A2-4B4D-947E-D742AB37146F}"/>
              </a:ext>
            </a:extLst>
          </p:cNvPr>
          <p:cNvSpPr txBox="1"/>
          <p:nvPr/>
        </p:nvSpPr>
        <p:spPr>
          <a:xfrm>
            <a:off x="2926737" y="5830241"/>
            <a:ext cx="1929110" cy="415498"/>
          </a:xfrm>
          <a:prstGeom prst="rect">
            <a:avLst/>
          </a:prstGeom>
        </p:spPr>
        <p:txBody>
          <a:bodyPr wrap="square">
            <a:spAutoFit/>
          </a:bodyPr>
          <a:lstStyle>
            <a:defPPr>
              <a:defRPr lang="en-US"/>
            </a:defPPr>
            <a:lvl1pPr>
              <a:defRPr sz="1050">
                <a:latin typeface="+mn-ea"/>
                <a:cs typeface="Heiti SC Light" charset="-122"/>
              </a:defRPr>
            </a:lvl1pPr>
          </a:lstStyle>
          <a:p>
            <a:r>
              <a:rPr lang="ja-JP" altLang="en-US"/>
              <a:t>明信片行动</a:t>
            </a:r>
            <a:r>
              <a:rPr lang="zh-CN" altLang="en-US" dirty="0"/>
              <a:t>，</a:t>
            </a:r>
            <a:r>
              <a:rPr lang="ja-JP" altLang="en-US"/>
              <a:t>支持野生虎栖息地巡护员</a:t>
            </a:r>
          </a:p>
        </p:txBody>
      </p:sp>
      <p:sp>
        <p:nvSpPr>
          <p:cNvPr id="13" name="TextBox 12">
            <a:extLst>
              <a:ext uri="{FF2B5EF4-FFF2-40B4-BE49-F238E27FC236}">
                <a16:creationId xmlns:a16="http://schemas.microsoft.com/office/drawing/2014/main" id="{38CAA998-D617-2940-880E-2BB05433FBDF}"/>
              </a:ext>
            </a:extLst>
          </p:cNvPr>
          <p:cNvSpPr txBox="1"/>
          <p:nvPr/>
        </p:nvSpPr>
        <p:spPr>
          <a:xfrm>
            <a:off x="736067" y="1821645"/>
            <a:ext cx="1931554" cy="523220"/>
          </a:xfrm>
          <a:prstGeom prst="rect">
            <a:avLst/>
          </a:prstGeom>
          <a:noFill/>
        </p:spPr>
        <p:txBody>
          <a:bodyPr wrap="square" rtlCol="0">
            <a:spAutoFit/>
          </a:bodyPr>
          <a:lstStyle>
            <a:defPPr>
              <a:defRPr lang="en-US"/>
            </a:defPPr>
            <a:lvl1pPr>
              <a:buClr>
                <a:srgbClr val="2D97C8"/>
              </a:buClr>
              <a:defRPr sz="1400">
                <a:latin typeface="+mn-ea"/>
                <a:cs typeface="Heiti SC Light" charset="-122"/>
              </a:defRPr>
            </a:lvl1pPr>
          </a:lstStyle>
          <a:p>
            <a:pPr algn="just"/>
            <a:r>
              <a:rPr lang="ja-JP" altLang="en-US"/>
              <a:t>简单的传递环境保护的概念也是一种参与</a:t>
            </a:r>
          </a:p>
        </p:txBody>
      </p:sp>
      <p:sp>
        <p:nvSpPr>
          <p:cNvPr id="16" name="Rectangle 15">
            <a:extLst>
              <a:ext uri="{FF2B5EF4-FFF2-40B4-BE49-F238E27FC236}">
                <a16:creationId xmlns:a16="http://schemas.microsoft.com/office/drawing/2014/main" id="{8E414E7F-0FF5-C24E-8565-2085EC96E168}"/>
              </a:ext>
            </a:extLst>
          </p:cNvPr>
          <p:cNvSpPr/>
          <p:nvPr/>
        </p:nvSpPr>
        <p:spPr>
          <a:xfrm>
            <a:off x="662028" y="1499651"/>
            <a:ext cx="2088000" cy="47413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文本框 3">
            <a:extLst>
              <a:ext uri="{FF2B5EF4-FFF2-40B4-BE49-F238E27FC236}">
                <a16:creationId xmlns:a16="http://schemas.microsoft.com/office/drawing/2014/main" id="{EAF43E10-AC4F-BA4A-8E5C-5967E2B38ACD}"/>
              </a:ext>
            </a:extLst>
          </p:cNvPr>
          <p:cNvSpPr txBox="1"/>
          <p:nvPr/>
        </p:nvSpPr>
        <p:spPr>
          <a:xfrm>
            <a:off x="1254623" y="1361722"/>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动动手指</a:t>
            </a:r>
            <a:endParaRPr lang="en-GB" sz="1400" dirty="0">
              <a:solidFill>
                <a:schemeClr val="bg1"/>
              </a:solidFill>
              <a:latin typeface="+mn-ea"/>
              <a:cs typeface="Heiti SC Light" charset="-122"/>
            </a:endParaRPr>
          </a:p>
        </p:txBody>
      </p:sp>
      <p:sp>
        <p:nvSpPr>
          <p:cNvPr id="22" name="Rectangle 21">
            <a:extLst>
              <a:ext uri="{FF2B5EF4-FFF2-40B4-BE49-F238E27FC236}">
                <a16:creationId xmlns:a16="http://schemas.microsoft.com/office/drawing/2014/main" id="{62FA638A-06F9-694A-99B7-193EFAE75E18}"/>
              </a:ext>
            </a:extLst>
          </p:cNvPr>
          <p:cNvSpPr/>
          <p:nvPr/>
        </p:nvSpPr>
        <p:spPr>
          <a:xfrm>
            <a:off x="2839642" y="1499650"/>
            <a:ext cx="2088000" cy="47413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6B03440-6753-984D-B559-70CBC6ED5E69}"/>
              </a:ext>
            </a:extLst>
          </p:cNvPr>
          <p:cNvSpPr/>
          <p:nvPr/>
        </p:nvSpPr>
        <p:spPr>
          <a:xfrm>
            <a:off x="5017256" y="1494986"/>
            <a:ext cx="2088000" cy="47413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AD669918-1361-5F4F-ABDF-F3A34BA93238}"/>
              </a:ext>
            </a:extLst>
          </p:cNvPr>
          <p:cNvSpPr/>
          <p:nvPr/>
        </p:nvSpPr>
        <p:spPr>
          <a:xfrm>
            <a:off x="7194870" y="1494985"/>
            <a:ext cx="2088000" cy="47413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0F037761-12C1-7140-A81E-4A17E95F3067}"/>
              </a:ext>
            </a:extLst>
          </p:cNvPr>
          <p:cNvSpPr/>
          <p:nvPr/>
        </p:nvSpPr>
        <p:spPr>
          <a:xfrm>
            <a:off x="9372482" y="1494985"/>
            <a:ext cx="2088000" cy="47413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en-GB" dirty="0"/>
          </a:p>
        </p:txBody>
      </p:sp>
      <p:sp>
        <p:nvSpPr>
          <p:cNvPr id="26" name="文本框 3">
            <a:extLst>
              <a:ext uri="{FF2B5EF4-FFF2-40B4-BE49-F238E27FC236}">
                <a16:creationId xmlns:a16="http://schemas.microsoft.com/office/drawing/2014/main" id="{BA8260C4-2341-974D-A6D1-6CB14DF6B07A}"/>
              </a:ext>
            </a:extLst>
          </p:cNvPr>
          <p:cNvSpPr txBox="1"/>
          <p:nvPr/>
        </p:nvSpPr>
        <p:spPr>
          <a:xfrm>
            <a:off x="3432237" y="1334911"/>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小小行动</a:t>
            </a:r>
            <a:endParaRPr lang="en-GB" sz="1400" dirty="0">
              <a:solidFill>
                <a:schemeClr val="bg1"/>
              </a:solidFill>
              <a:latin typeface="+mn-ea"/>
              <a:cs typeface="Heiti SC Light" charset="-122"/>
            </a:endParaRPr>
          </a:p>
        </p:txBody>
      </p:sp>
      <p:sp>
        <p:nvSpPr>
          <p:cNvPr id="27" name="文本框 3">
            <a:extLst>
              <a:ext uri="{FF2B5EF4-FFF2-40B4-BE49-F238E27FC236}">
                <a16:creationId xmlns:a16="http://schemas.microsoft.com/office/drawing/2014/main" id="{7B8A5542-8BC1-B240-BBFF-8C9268CCBE9E}"/>
              </a:ext>
            </a:extLst>
          </p:cNvPr>
          <p:cNvSpPr txBox="1"/>
          <p:nvPr/>
        </p:nvSpPr>
        <p:spPr>
          <a:xfrm>
            <a:off x="5609851" y="1334911"/>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日常生活</a:t>
            </a:r>
            <a:endParaRPr lang="en-GB" sz="1400" dirty="0">
              <a:solidFill>
                <a:schemeClr val="bg1"/>
              </a:solidFill>
              <a:latin typeface="+mn-ea"/>
              <a:cs typeface="Heiti SC Light" charset="-122"/>
            </a:endParaRPr>
          </a:p>
        </p:txBody>
      </p:sp>
      <p:sp>
        <p:nvSpPr>
          <p:cNvPr id="28" name="文本框 3">
            <a:extLst>
              <a:ext uri="{FF2B5EF4-FFF2-40B4-BE49-F238E27FC236}">
                <a16:creationId xmlns:a16="http://schemas.microsoft.com/office/drawing/2014/main" id="{C30BBFB5-6EF1-864F-BED8-B19CFB3BB2F5}"/>
              </a:ext>
            </a:extLst>
          </p:cNvPr>
          <p:cNvSpPr txBox="1"/>
          <p:nvPr/>
        </p:nvSpPr>
        <p:spPr>
          <a:xfrm>
            <a:off x="7787465" y="1334911"/>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实地考察</a:t>
            </a:r>
            <a:endParaRPr lang="en-GB" sz="1400" dirty="0">
              <a:solidFill>
                <a:schemeClr val="bg1"/>
              </a:solidFill>
              <a:latin typeface="+mn-ea"/>
              <a:cs typeface="Heiti SC Light" charset="-122"/>
            </a:endParaRPr>
          </a:p>
        </p:txBody>
      </p:sp>
      <p:sp>
        <p:nvSpPr>
          <p:cNvPr id="29" name="文本框 3">
            <a:extLst>
              <a:ext uri="{FF2B5EF4-FFF2-40B4-BE49-F238E27FC236}">
                <a16:creationId xmlns:a16="http://schemas.microsoft.com/office/drawing/2014/main" id="{BF247D21-01D3-1048-AB49-9C27CBD93D2F}"/>
              </a:ext>
            </a:extLst>
          </p:cNvPr>
          <p:cNvSpPr txBox="1"/>
          <p:nvPr/>
        </p:nvSpPr>
        <p:spPr>
          <a:xfrm>
            <a:off x="9965077" y="1322274"/>
            <a:ext cx="902811"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长期行动</a:t>
            </a:r>
            <a:endParaRPr lang="en-GB" sz="1400" dirty="0">
              <a:solidFill>
                <a:schemeClr val="bg1"/>
              </a:solidFill>
              <a:latin typeface="+mn-ea"/>
              <a:cs typeface="Heiti SC Light" charset="-122"/>
            </a:endParaRPr>
          </a:p>
        </p:txBody>
      </p:sp>
      <p:pic>
        <p:nvPicPr>
          <p:cNvPr id="7" name="Picture 6" descr="A screen shot of a monitor&#10;&#10;Description automatically generated">
            <a:extLst>
              <a:ext uri="{FF2B5EF4-FFF2-40B4-BE49-F238E27FC236}">
                <a16:creationId xmlns:a16="http://schemas.microsoft.com/office/drawing/2014/main" id="{85046C2D-513F-D04D-90C0-8AD8D2FCC05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82712" y="3162359"/>
            <a:ext cx="1753380" cy="3002589"/>
          </a:xfrm>
          <a:prstGeom prst="rect">
            <a:avLst/>
          </a:prstGeom>
          <a:effectLst>
            <a:outerShdw blurRad="50800" dist="38100" dir="2700000" algn="tl" rotWithShape="0">
              <a:prstClr val="black">
                <a:alpha val="40000"/>
              </a:prstClr>
            </a:outerShdw>
          </a:effectLst>
        </p:spPr>
      </p:pic>
      <p:sp>
        <p:nvSpPr>
          <p:cNvPr id="30" name="Rectangle 29">
            <a:extLst>
              <a:ext uri="{FF2B5EF4-FFF2-40B4-BE49-F238E27FC236}">
                <a16:creationId xmlns:a16="http://schemas.microsoft.com/office/drawing/2014/main" id="{C8E0ED7B-864D-CD49-8C90-E8E02A99D353}"/>
              </a:ext>
            </a:extLst>
          </p:cNvPr>
          <p:cNvSpPr/>
          <p:nvPr/>
        </p:nvSpPr>
        <p:spPr>
          <a:xfrm>
            <a:off x="882712" y="2556408"/>
            <a:ext cx="1667532" cy="577081"/>
          </a:xfrm>
          <a:prstGeom prst="rect">
            <a:avLst/>
          </a:prstGeom>
        </p:spPr>
        <p:txBody>
          <a:bodyPr wrap="square">
            <a:spAutoFit/>
          </a:bodyPr>
          <a:lstStyle/>
          <a:p>
            <a:r>
              <a:rPr lang="ja-JP" altLang="en-GB" sz="1050" b="1">
                <a:latin typeface="+mn-ea"/>
              </a:rPr>
              <a:t>发声系列</a:t>
            </a:r>
            <a:endParaRPr lang="en-GB" altLang="ja-JP" sz="1050" b="1" dirty="0">
              <a:latin typeface="+mn-ea"/>
            </a:endParaRPr>
          </a:p>
          <a:p>
            <a:r>
              <a:rPr lang="ja-JP" altLang="en-US" sz="1050">
                <a:latin typeface="+mn-ea"/>
              </a:rPr>
              <a:t>动动手指</a:t>
            </a:r>
            <a:r>
              <a:rPr lang="zh-CN" altLang="en-US" sz="1050" dirty="0">
                <a:latin typeface="+mn-ea"/>
              </a:rPr>
              <a:t>，</a:t>
            </a:r>
            <a:r>
              <a:rPr lang="ja-JP" altLang="en-US" sz="1050">
                <a:latin typeface="+mn-ea"/>
              </a:rPr>
              <a:t>通过转发传递环保概念</a:t>
            </a:r>
            <a:endParaRPr lang="en-GB" altLang="ja-JP" sz="1050" dirty="0">
              <a:latin typeface="+mn-ea"/>
            </a:endParaRPr>
          </a:p>
        </p:txBody>
      </p:sp>
      <p:sp>
        <p:nvSpPr>
          <p:cNvPr id="31" name="TextBox 30">
            <a:extLst>
              <a:ext uri="{FF2B5EF4-FFF2-40B4-BE49-F238E27FC236}">
                <a16:creationId xmlns:a16="http://schemas.microsoft.com/office/drawing/2014/main" id="{47533E0F-6D0A-5C4D-9E28-9DABE0C83BDA}"/>
              </a:ext>
            </a:extLst>
          </p:cNvPr>
          <p:cNvSpPr txBox="1"/>
          <p:nvPr/>
        </p:nvSpPr>
        <p:spPr>
          <a:xfrm>
            <a:off x="2931846" y="1822292"/>
            <a:ext cx="1930918" cy="523220"/>
          </a:xfrm>
          <a:prstGeom prst="rect">
            <a:avLst/>
          </a:prstGeom>
          <a:noFill/>
        </p:spPr>
        <p:txBody>
          <a:bodyPr wrap="square" rtlCol="0">
            <a:spAutoFit/>
          </a:bodyPr>
          <a:lstStyle>
            <a:defPPr>
              <a:defRPr lang="en-US"/>
            </a:defPPr>
            <a:lvl1pPr>
              <a:buClr>
                <a:srgbClr val="2D97C8"/>
              </a:buClr>
              <a:defRPr sz="1400">
                <a:latin typeface="+mn-ea"/>
                <a:cs typeface="Heiti SC Light" charset="-122"/>
              </a:defRPr>
            </a:lvl1pPr>
          </a:lstStyle>
          <a:p>
            <a:pPr algn="just"/>
            <a:r>
              <a:rPr lang="ja-JP" altLang="en-US"/>
              <a:t>通过简单的活动</a:t>
            </a:r>
            <a:r>
              <a:rPr lang="zh-CN" altLang="en-US" dirty="0"/>
              <a:t>，</a:t>
            </a:r>
            <a:r>
              <a:rPr lang="ja-JP" altLang="en-US"/>
              <a:t>参与到环保概念的传递</a:t>
            </a:r>
          </a:p>
        </p:txBody>
      </p:sp>
      <p:sp>
        <p:nvSpPr>
          <p:cNvPr id="32" name="Rectangle 31">
            <a:extLst>
              <a:ext uri="{FF2B5EF4-FFF2-40B4-BE49-F238E27FC236}">
                <a16:creationId xmlns:a16="http://schemas.microsoft.com/office/drawing/2014/main" id="{5FAC6ED1-0204-174F-8E60-995BEFD14C8F}"/>
              </a:ext>
            </a:extLst>
          </p:cNvPr>
          <p:cNvSpPr/>
          <p:nvPr/>
        </p:nvSpPr>
        <p:spPr>
          <a:xfrm>
            <a:off x="2926737" y="3882867"/>
            <a:ext cx="2004940" cy="738664"/>
          </a:xfrm>
          <a:prstGeom prst="rect">
            <a:avLst/>
          </a:prstGeom>
        </p:spPr>
        <p:txBody>
          <a:bodyPr wrap="square">
            <a:spAutoFit/>
          </a:bodyPr>
          <a:lstStyle/>
          <a:p>
            <a:r>
              <a:rPr lang="ja-JP" altLang="en-GB" sz="1050">
                <a:latin typeface="+mn-ea"/>
                <a:cs typeface="Heiti SC Light" charset="-122"/>
              </a:rPr>
              <a:t>张靓颖</a:t>
            </a:r>
            <a:r>
              <a:rPr lang="zh-CN" altLang="en-US" sz="1050" dirty="0">
                <a:latin typeface="+mn-ea"/>
                <a:cs typeface="Heiti SC Light" charset="-122"/>
              </a:rPr>
              <a:t>：</a:t>
            </a:r>
            <a:r>
              <a:rPr lang="ja-JP" altLang="en-US" sz="1050">
                <a:latin typeface="+mn-ea"/>
                <a:cs typeface="Heiti SC Light" charset="-122"/>
              </a:rPr>
              <a:t>歌声留住江豚的微笑</a:t>
            </a:r>
            <a:endParaRPr lang="en-GB" altLang="ja-JP" sz="1050" dirty="0">
              <a:solidFill>
                <a:srgbClr val="262626"/>
              </a:solidFill>
              <a:latin typeface="Arial" panose="020B0604020202020204" pitchFamily="34" charset="0"/>
            </a:endParaRPr>
          </a:p>
          <a:p>
            <a:r>
              <a:rPr lang="ja-JP" altLang="en-US" sz="1050">
                <a:solidFill>
                  <a:srgbClr val="262626"/>
                </a:solidFill>
                <a:latin typeface="Arial" panose="020B0604020202020204" pitchFamily="34" charset="0"/>
              </a:rPr>
              <a:t>收集到数千张微笑表情的照片，制作成充满感染力的</a:t>
            </a:r>
            <a:r>
              <a:rPr lang="en-US" altLang="ja-JP" sz="1050" dirty="0">
                <a:solidFill>
                  <a:srgbClr val="262626"/>
                </a:solidFill>
                <a:latin typeface="Arial" panose="020B0604020202020204" pitchFamily="34" charset="0"/>
              </a:rPr>
              <a:t>《</a:t>
            </a:r>
            <a:r>
              <a:rPr lang="ja-JP" altLang="en-US" sz="1050">
                <a:solidFill>
                  <a:srgbClr val="262626"/>
                </a:solidFill>
                <a:latin typeface="Arial" panose="020B0604020202020204" pitchFamily="34" charset="0"/>
              </a:rPr>
              <a:t>感谢</a:t>
            </a:r>
            <a:r>
              <a:rPr lang="en-US" altLang="ja-JP" sz="1050" dirty="0">
                <a:solidFill>
                  <a:srgbClr val="262626"/>
                </a:solidFill>
                <a:latin typeface="Arial" panose="020B0604020202020204" pitchFamily="34" charset="0"/>
              </a:rPr>
              <a:t>》</a:t>
            </a:r>
            <a:r>
              <a:rPr lang="en-GB" sz="1050" dirty="0">
                <a:solidFill>
                  <a:srgbClr val="262626"/>
                </a:solidFill>
                <a:latin typeface="Arial" panose="020B0604020202020204" pitchFamily="34" charset="0"/>
              </a:rPr>
              <a:t>MV</a:t>
            </a:r>
            <a:endParaRPr lang="en-GB" sz="1050" dirty="0"/>
          </a:p>
        </p:txBody>
      </p:sp>
      <p:pic>
        <p:nvPicPr>
          <p:cNvPr id="34" name="Picture 33" descr="A picture containing indoor, photo, monitor, screen&#10;&#10;Description automatically generated">
            <a:extLst>
              <a:ext uri="{FF2B5EF4-FFF2-40B4-BE49-F238E27FC236}">
                <a16:creationId xmlns:a16="http://schemas.microsoft.com/office/drawing/2014/main" id="{FB22E2E3-C720-F44C-B4AF-A0754B33D06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3531"/>
          <a:stretch/>
        </p:blipFill>
        <p:spPr>
          <a:xfrm>
            <a:off x="2975959" y="2458850"/>
            <a:ext cx="1662285" cy="1370775"/>
          </a:xfrm>
          <a:prstGeom prst="rect">
            <a:avLst/>
          </a:prstGeom>
          <a:effectLst>
            <a:outerShdw blurRad="50800" dist="38100" dir="2700000" algn="tl" rotWithShape="0">
              <a:prstClr val="black">
                <a:alpha val="40000"/>
              </a:prstClr>
            </a:outerShdw>
          </a:effectLst>
        </p:spPr>
      </p:pic>
      <p:pic>
        <p:nvPicPr>
          <p:cNvPr id="36" name="Picture 35" descr="A group of people posing for a picture in the snow&#10;&#10;Description automatically generated">
            <a:extLst>
              <a:ext uri="{FF2B5EF4-FFF2-40B4-BE49-F238E27FC236}">
                <a16:creationId xmlns:a16="http://schemas.microsoft.com/office/drawing/2014/main" id="{E0552F9E-04B8-4948-B663-86A88478C09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19090" y="4621531"/>
            <a:ext cx="1537436" cy="1153077"/>
          </a:xfrm>
          <a:prstGeom prst="rect">
            <a:avLst/>
          </a:prstGeom>
          <a:effectLst>
            <a:outerShdw blurRad="50800" dist="38100" dir="2700000" algn="tl" rotWithShape="0">
              <a:prstClr val="black">
                <a:alpha val="40000"/>
              </a:prstClr>
            </a:outerShdw>
          </a:effectLst>
        </p:spPr>
      </p:pic>
      <p:sp>
        <p:nvSpPr>
          <p:cNvPr id="37" name="TextBox 36">
            <a:extLst>
              <a:ext uri="{FF2B5EF4-FFF2-40B4-BE49-F238E27FC236}">
                <a16:creationId xmlns:a16="http://schemas.microsoft.com/office/drawing/2014/main" id="{9CCA7B3A-631F-5645-BE45-6B5650091726}"/>
              </a:ext>
            </a:extLst>
          </p:cNvPr>
          <p:cNvSpPr txBox="1"/>
          <p:nvPr/>
        </p:nvSpPr>
        <p:spPr>
          <a:xfrm>
            <a:off x="5034784" y="1821645"/>
            <a:ext cx="2006523" cy="523220"/>
          </a:xfrm>
          <a:prstGeom prst="rect">
            <a:avLst/>
          </a:prstGeom>
          <a:noFill/>
        </p:spPr>
        <p:txBody>
          <a:bodyPr wrap="square" rtlCol="0">
            <a:spAutoFit/>
          </a:bodyPr>
          <a:lstStyle>
            <a:defPPr>
              <a:defRPr lang="en-US"/>
            </a:defPPr>
            <a:lvl1pPr>
              <a:buClr>
                <a:srgbClr val="2D97C8"/>
              </a:buClr>
              <a:defRPr sz="1400">
                <a:latin typeface="+mn-ea"/>
                <a:cs typeface="Heiti SC Light" charset="-122"/>
              </a:defRPr>
            </a:lvl1pPr>
          </a:lstStyle>
          <a:p>
            <a:pPr algn="just"/>
            <a:r>
              <a:rPr lang="ja-JP" altLang="en-US"/>
              <a:t>在日常生活的点滴中参与到环保</a:t>
            </a:r>
          </a:p>
        </p:txBody>
      </p:sp>
      <p:pic>
        <p:nvPicPr>
          <p:cNvPr id="39" name="Picture 38" descr="A screenshot of a social media post&#10;&#10;Description automatically generated">
            <a:extLst>
              <a:ext uri="{FF2B5EF4-FFF2-40B4-BE49-F238E27FC236}">
                <a16:creationId xmlns:a16="http://schemas.microsoft.com/office/drawing/2014/main" id="{BE1B0198-A8F8-F542-B7FF-1BFF5EFBA97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57993" y="2537632"/>
            <a:ext cx="2006523" cy="1014032"/>
          </a:xfrm>
          <a:prstGeom prst="rect">
            <a:avLst/>
          </a:prstGeom>
          <a:effectLst>
            <a:outerShdw blurRad="50800" dist="38100" dir="2700000" algn="tl" rotWithShape="0">
              <a:prstClr val="black">
                <a:alpha val="40000"/>
              </a:prstClr>
            </a:outerShdw>
          </a:effectLst>
        </p:spPr>
      </p:pic>
      <p:pic>
        <p:nvPicPr>
          <p:cNvPr id="41" name="Picture 40" descr="A picture containing screenshot&#10;&#10;Description automatically generated">
            <a:extLst>
              <a:ext uri="{FF2B5EF4-FFF2-40B4-BE49-F238E27FC236}">
                <a16:creationId xmlns:a16="http://schemas.microsoft.com/office/drawing/2014/main" id="{3472B747-DB02-EC42-82A3-1F78D694E07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284066" y="4399630"/>
            <a:ext cx="1711933" cy="1425702"/>
          </a:xfrm>
          <a:prstGeom prst="rect">
            <a:avLst/>
          </a:prstGeom>
          <a:effectLst>
            <a:outerShdw blurRad="50800" dist="38100" dir="2700000" algn="tl" rotWithShape="0">
              <a:prstClr val="black">
                <a:alpha val="40000"/>
              </a:prstClr>
            </a:outerShdw>
          </a:effectLst>
        </p:spPr>
      </p:pic>
      <p:pic>
        <p:nvPicPr>
          <p:cNvPr id="43" name="Picture 42" descr="A screen shot of a person&#10;&#10;Description automatically generated">
            <a:extLst>
              <a:ext uri="{FF2B5EF4-FFF2-40B4-BE49-F238E27FC236}">
                <a16:creationId xmlns:a16="http://schemas.microsoft.com/office/drawing/2014/main" id="{0940AC36-AC8A-F84D-A79C-701CB8CDD4E6}"/>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264727" y="4454079"/>
            <a:ext cx="1937467" cy="1316803"/>
          </a:xfrm>
          <a:prstGeom prst="rect">
            <a:avLst/>
          </a:prstGeom>
          <a:effectLst>
            <a:outerShdw blurRad="50800" dist="38100" dir="2700000" algn="tl" rotWithShape="0">
              <a:prstClr val="black">
                <a:alpha val="40000"/>
              </a:prstClr>
            </a:outerShdw>
          </a:effectLst>
        </p:spPr>
      </p:pic>
      <p:pic>
        <p:nvPicPr>
          <p:cNvPr id="45" name="Picture 44" descr="A screenshot of a cell phone&#10;&#10;Description automatically generated">
            <a:extLst>
              <a:ext uri="{FF2B5EF4-FFF2-40B4-BE49-F238E27FC236}">
                <a16:creationId xmlns:a16="http://schemas.microsoft.com/office/drawing/2014/main" id="{DC036FC5-A998-7E4E-8210-16D835741C64}"/>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7291358" y="2516903"/>
            <a:ext cx="1823219" cy="1512339"/>
          </a:xfrm>
          <a:prstGeom prst="rect">
            <a:avLst/>
          </a:prstGeom>
          <a:effectLst>
            <a:outerShdw blurRad="50800" dist="38100" dir="2700000" algn="tl" rotWithShape="0">
              <a:prstClr val="black">
                <a:alpha val="40000"/>
              </a:prstClr>
            </a:outerShdw>
          </a:effectLst>
        </p:spPr>
      </p:pic>
      <p:sp>
        <p:nvSpPr>
          <p:cNvPr id="46" name="TextBox 45">
            <a:extLst>
              <a:ext uri="{FF2B5EF4-FFF2-40B4-BE49-F238E27FC236}">
                <a16:creationId xmlns:a16="http://schemas.microsoft.com/office/drawing/2014/main" id="{2ACCCF7B-9809-0242-B668-5A4D5B26C6E9}"/>
              </a:ext>
            </a:extLst>
          </p:cNvPr>
          <p:cNvSpPr txBox="1"/>
          <p:nvPr/>
        </p:nvSpPr>
        <p:spPr>
          <a:xfrm>
            <a:off x="7230858" y="1821645"/>
            <a:ext cx="1971336" cy="523220"/>
          </a:xfrm>
          <a:prstGeom prst="rect">
            <a:avLst/>
          </a:prstGeom>
          <a:noFill/>
        </p:spPr>
        <p:txBody>
          <a:bodyPr wrap="square" rtlCol="0">
            <a:spAutoFit/>
          </a:bodyPr>
          <a:lstStyle>
            <a:defPPr>
              <a:defRPr lang="en-US"/>
            </a:defPPr>
            <a:lvl1pPr>
              <a:buClr>
                <a:srgbClr val="2D97C8"/>
              </a:buClr>
              <a:defRPr sz="1400">
                <a:latin typeface="+mn-ea"/>
                <a:cs typeface="Heiti SC Light" charset="-122"/>
              </a:defRPr>
            </a:lvl1pPr>
          </a:lstStyle>
          <a:p>
            <a:pPr algn="just"/>
            <a:r>
              <a:rPr lang="ja-JP" altLang="en-US"/>
              <a:t>亲身实地体验</a:t>
            </a:r>
            <a:r>
              <a:rPr lang="en-US" altLang="zh-CN" dirty="0"/>
              <a:t>WWF</a:t>
            </a:r>
            <a:r>
              <a:rPr lang="ja-JP" altLang="en-US"/>
              <a:t>的环保工作</a:t>
            </a:r>
          </a:p>
        </p:txBody>
      </p:sp>
      <p:pic>
        <p:nvPicPr>
          <p:cNvPr id="50" name="Picture 49" descr="A screenshot of a cell phone&#10;&#10;Description automatically generated">
            <a:extLst>
              <a:ext uri="{FF2B5EF4-FFF2-40B4-BE49-F238E27FC236}">
                <a16:creationId xmlns:a16="http://schemas.microsoft.com/office/drawing/2014/main" id="{38FB4738-3A08-E84F-80B0-FADF11C6E3B6}"/>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9558900" y="2556408"/>
            <a:ext cx="1702010" cy="3448892"/>
          </a:xfrm>
          <a:prstGeom prst="rect">
            <a:avLst/>
          </a:prstGeom>
          <a:effectLst>
            <a:outerShdw blurRad="50800" dist="38100" dir="2700000" algn="tl" rotWithShape="0">
              <a:prstClr val="black">
                <a:alpha val="40000"/>
              </a:prstClr>
            </a:outerShdw>
          </a:effectLst>
        </p:spPr>
      </p:pic>
      <p:sp>
        <p:nvSpPr>
          <p:cNvPr id="44" name="Rectangle 43">
            <a:extLst>
              <a:ext uri="{FF2B5EF4-FFF2-40B4-BE49-F238E27FC236}">
                <a16:creationId xmlns:a16="http://schemas.microsoft.com/office/drawing/2014/main" id="{56DA4FD7-8D10-5141-BC44-BF4FBFE7EE3D}"/>
              </a:ext>
            </a:extLst>
          </p:cNvPr>
          <p:cNvSpPr/>
          <p:nvPr/>
        </p:nvSpPr>
        <p:spPr>
          <a:xfrm>
            <a:off x="5076870" y="3886906"/>
            <a:ext cx="2004940" cy="415498"/>
          </a:xfrm>
          <a:prstGeom prst="rect">
            <a:avLst/>
          </a:prstGeom>
        </p:spPr>
        <p:txBody>
          <a:bodyPr wrap="square">
            <a:spAutoFit/>
          </a:bodyPr>
          <a:lstStyle/>
          <a:p>
            <a:r>
              <a:rPr lang="ja-JP" altLang="en-GB" sz="1050">
                <a:latin typeface="+mn-ea"/>
                <a:cs typeface="Heiti SC Light" charset="-122"/>
              </a:rPr>
              <a:t>呼吁</a:t>
            </a:r>
            <a:r>
              <a:rPr lang="ja-JP" altLang="en-US" sz="1050">
                <a:latin typeface="+mn-ea"/>
                <a:cs typeface="Heiti SC Light" charset="-122"/>
              </a:rPr>
              <a:t>在日常做出小改变</a:t>
            </a:r>
            <a:r>
              <a:rPr lang="zh-CN" altLang="en-US" sz="1050" dirty="0">
                <a:latin typeface="+mn-ea"/>
                <a:cs typeface="Heiti SC Light" charset="-122"/>
              </a:rPr>
              <a:t>，</a:t>
            </a:r>
            <a:r>
              <a:rPr lang="ja-JP" altLang="en-US" sz="1050">
                <a:latin typeface="+mn-ea"/>
                <a:cs typeface="Heiti SC Light" charset="-122"/>
              </a:rPr>
              <a:t>将废纸变成资源</a:t>
            </a:r>
            <a:endParaRPr lang="en-GB" sz="1050" dirty="0"/>
          </a:p>
        </p:txBody>
      </p:sp>
      <p:sp>
        <p:nvSpPr>
          <p:cNvPr id="47" name="Rectangle 46">
            <a:extLst>
              <a:ext uri="{FF2B5EF4-FFF2-40B4-BE49-F238E27FC236}">
                <a16:creationId xmlns:a16="http://schemas.microsoft.com/office/drawing/2014/main" id="{99D1CF93-6160-7D4A-951E-1C8968037300}"/>
              </a:ext>
            </a:extLst>
          </p:cNvPr>
          <p:cNvSpPr/>
          <p:nvPr/>
        </p:nvSpPr>
        <p:spPr>
          <a:xfrm>
            <a:off x="5058785" y="5830368"/>
            <a:ext cx="2004940" cy="415498"/>
          </a:xfrm>
          <a:prstGeom prst="rect">
            <a:avLst/>
          </a:prstGeom>
        </p:spPr>
        <p:txBody>
          <a:bodyPr wrap="square">
            <a:spAutoFit/>
          </a:bodyPr>
          <a:lstStyle/>
          <a:p>
            <a:r>
              <a:rPr lang="ja-JP" altLang="en-GB" sz="1050"/>
              <a:t>用</a:t>
            </a:r>
            <a:r>
              <a:rPr lang="ja-JP" altLang="en-US" sz="1050"/>
              <a:t>正确的方式处理纸箱</a:t>
            </a:r>
            <a:r>
              <a:rPr lang="zh-CN" altLang="en-US" sz="1050" dirty="0"/>
              <a:t>，</a:t>
            </a:r>
            <a:r>
              <a:rPr lang="ja-JP" altLang="en-US" sz="1050"/>
              <a:t>日常为环保处力</a:t>
            </a:r>
            <a:endParaRPr lang="en-GB" sz="1050" dirty="0"/>
          </a:p>
        </p:txBody>
      </p:sp>
      <p:sp>
        <p:nvSpPr>
          <p:cNvPr id="48" name="Rectangle 47">
            <a:extLst>
              <a:ext uri="{FF2B5EF4-FFF2-40B4-BE49-F238E27FC236}">
                <a16:creationId xmlns:a16="http://schemas.microsoft.com/office/drawing/2014/main" id="{FE20FB21-4403-D249-8F51-3915FACE1151}"/>
              </a:ext>
            </a:extLst>
          </p:cNvPr>
          <p:cNvSpPr/>
          <p:nvPr/>
        </p:nvSpPr>
        <p:spPr>
          <a:xfrm>
            <a:off x="7240170" y="4087946"/>
            <a:ext cx="2004940" cy="253916"/>
          </a:xfrm>
          <a:prstGeom prst="rect">
            <a:avLst/>
          </a:prstGeom>
        </p:spPr>
        <p:txBody>
          <a:bodyPr wrap="square">
            <a:spAutoFit/>
          </a:bodyPr>
          <a:lstStyle/>
          <a:p>
            <a:r>
              <a:rPr lang="ja-JP" altLang="en-GB" sz="1050">
                <a:latin typeface="+mn-ea"/>
                <a:cs typeface="Heiti SC Light" charset="-122"/>
              </a:rPr>
              <a:t>地球一小时</a:t>
            </a:r>
            <a:r>
              <a:rPr lang="ja-JP" altLang="en-US" sz="1050">
                <a:latin typeface="+mn-ea"/>
                <a:cs typeface="Heiti SC Light" charset="-122"/>
              </a:rPr>
              <a:t>志愿者</a:t>
            </a:r>
            <a:endParaRPr lang="en-GB" sz="1050" dirty="0"/>
          </a:p>
        </p:txBody>
      </p:sp>
      <p:sp>
        <p:nvSpPr>
          <p:cNvPr id="49" name="Rectangle 48">
            <a:extLst>
              <a:ext uri="{FF2B5EF4-FFF2-40B4-BE49-F238E27FC236}">
                <a16:creationId xmlns:a16="http://schemas.microsoft.com/office/drawing/2014/main" id="{8A95AE61-E52C-DD44-8D5B-E8A20906B79E}"/>
              </a:ext>
            </a:extLst>
          </p:cNvPr>
          <p:cNvSpPr/>
          <p:nvPr/>
        </p:nvSpPr>
        <p:spPr>
          <a:xfrm>
            <a:off x="7264727" y="5911032"/>
            <a:ext cx="2004940" cy="253916"/>
          </a:xfrm>
          <a:prstGeom prst="rect">
            <a:avLst/>
          </a:prstGeom>
        </p:spPr>
        <p:txBody>
          <a:bodyPr wrap="square">
            <a:spAutoFit/>
          </a:bodyPr>
          <a:lstStyle/>
          <a:p>
            <a:r>
              <a:rPr lang="ja-JP" altLang="en-US" sz="1050">
                <a:latin typeface="+mn-ea"/>
              </a:rPr>
              <a:t>东北虎巡护员志愿者</a:t>
            </a:r>
            <a:endParaRPr lang="en-GB" sz="1050" dirty="0"/>
          </a:p>
        </p:txBody>
      </p:sp>
      <p:sp>
        <p:nvSpPr>
          <p:cNvPr id="55" name="TextBox 54">
            <a:extLst>
              <a:ext uri="{FF2B5EF4-FFF2-40B4-BE49-F238E27FC236}">
                <a16:creationId xmlns:a16="http://schemas.microsoft.com/office/drawing/2014/main" id="{C9067194-0393-E54C-AE74-DBC0223DD699}"/>
              </a:ext>
            </a:extLst>
          </p:cNvPr>
          <p:cNvSpPr txBox="1"/>
          <p:nvPr/>
        </p:nvSpPr>
        <p:spPr>
          <a:xfrm>
            <a:off x="9202195" y="6294968"/>
            <a:ext cx="2330994" cy="246221"/>
          </a:xfrm>
          <a:prstGeom prst="rect">
            <a:avLst/>
          </a:prstGeom>
          <a:noFill/>
        </p:spPr>
        <p:txBody>
          <a:bodyPr wrap="square" rtlCol="0">
            <a:spAutoFit/>
          </a:bodyPr>
          <a:lstStyle/>
          <a:p>
            <a:pPr>
              <a:buClr>
                <a:srgbClr val="2D97C8"/>
              </a:buClr>
            </a:pPr>
            <a:r>
              <a:rPr lang="en-GB" altLang="ja-JP" sz="1000" dirty="0">
                <a:latin typeface="+mn-ea"/>
                <a:cs typeface="Heiti SC Light" charset="-122"/>
              </a:rPr>
              <a:t>Source</a:t>
            </a:r>
            <a:r>
              <a:rPr lang="zh-CN" altLang="en-US" sz="1000" dirty="0">
                <a:latin typeface="+mn-ea"/>
                <a:cs typeface="Heiti SC Light" charset="-122"/>
              </a:rPr>
              <a:t>：</a:t>
            </a:r>
            <a:r>
              <a:rPr lang="ja-JP" altLang="en-US" sz="1000">
                <a:latin typeface="+mn-ea"/>
                <a:cs typeface="Heiti SC Light" charset="-122"/>
              </a:rPr>
              <a:t>公众号</a:t>
            </a:r>
            <a:r>
              <a:rPr lang="zh-CN" altLang="en-US" sz="1000" dirty="0">
                <a:latin typeface="+mn-ea"/>
                <a:cs typeface="Heiti SC Light" charset="-122"/>
              </a:rPr>
              <a:t>，</a:t>
            </a:r>
            <a:r>
              <a:rPr lang="ja-JP" altLang="en-US" sz="1000">
                <a:latin typeface="+mn-ea"/>
                <a:cs typeface="Heiti SC Light" charset="-122"/>
              </a:rPr>
              <a:t>官网</a:t>
            </a:r>
            <a:r>
              <a:rPr lang="zh-CN" altLang="en-US" sz="1000" dirty="0">
                <a:latin typeface="+mn-ea"/>
                <a:cs typeface="Heiti SC Light" charset="-122"/>
              </a:rPr>
              <a:t>，</a:t>
            </a:r>
            <a:r>
              <a:rPr lang="ja-JP" altLang="en-US" sz="1000">
                <a:latin typeface="+mn-ea"/>
                <a:cs typeface="Heiti SC Light" charset="-122"/>
              </a:rPr>
              <a:t>公开资料</a:t>
            </a:r>
            <a:endParaRPr lang="en-GB" altLang="ja-JP" sz="1000" dirty="0">
              <a:latin typeface="+mn-ea"/>
              <a:cs typeface="Heiti SC Light" charset="-122"/>
            </a:endParaRPr>
          </a:p>
        </p:txBody>
      </p:sp>
    </p:spTree>
    <p:extLst>
      <p:ext uri="{BB962C8B-B14F-4D97-AF65-F5344CB8AC3E}">
        <p14:creationId xmlns:p14="http://schemas.microsoft.com/office/powerpoint/2010/main" val="2667125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en-US" altLang="zh-CN" dirty="0"/>
              <a:t>WWF</a:t>
            </a:r>
            <a:r>
              <a:rPr lang="zh-CN" altLang="en-US" dirty="0"/>
              <a:t>优势分析：</a:t>
            </a:r>
            <a:r>
              <a:rPr lang="ja-JP" altLang="en-US" dirty="0"/>
              <a:t>与企业合作首先考虑其需求</a:t>
            </a:r>
            <a:r>
              <a:rPr lang="en-US" altLang="zh-CN" dirty="0"/>
              <a:t>,</a:t>
            </a:r>
            <a:r>
              <a:rPr lang="ja-JP" altLang="en-US" dirty="0"/>
              <a:t>能力以及愿景</a:t>
            </a:r>
            <a:endParaRPr lang="zh-CN" altLang="en-US" dirty="0"/>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45</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9" name="Rectangle 8">
            <a:extLst>
              <a:ext uri="{FF2B5EF4-FFF2-40B4-BE49-F238E27FC236}">
                <a16:creationId xmlns:a16="http://schemas.microsoft.com/office/drawing/2014/main" id="{1287E9BC-4F84-FC48-922F-EC8DA4349F45}"/>
              </a:ext>
            </a:extLst>
          </p:cNvPr>
          <p:cNvSpPr/>
          <p:nvPr/>
        </p:nvSpPr>
        <p:spPr>
          <a:xfrm>
            <a:off x="890016" y="1530399"/>
            <a:ext cx="10565414" cy="1440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文本框 3">
            <a:extLst>
              <a:ext uri="{FF2B5EF4-FFF2-40B4-BE49-F238E27FC236}">
                <a16:creationId xmlns:a16="http://schemas.microsoft.com/office/drawing/2014/main" id="{292C8C85-A8BF-4F41-B206-1A223FE86D8D}"/>
              </a:ext>
            </a:extLst>
          </p:cNvPr>
          <p:cNvSpPr txBox="1"/>
          <p:nvPr/>
        </p:nvSpPr>
        <p:spPr>
          <a:xfrm>
            <a:off x="3428994" y="1076512"/>
            <a:ext cx="1261884"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GB" sz="1400">
                <a:solidFill>
                  <a:schemeClr val="bg1"/>
                </a:solidFill>
                <a:latin typeface="+mn-ea"/>
                <a:cs typeface="Heiti SC Light" charset="-122"/>
              </a:rPr>
              <a:t>企业</a:t>
            </a:r>
            <a:r>
              <a:rPr lang="ja-JP" altLang="en-US" sz="1400">
                <a:solidFill>
                  <a:schemeClr val="bg1"/>
                </a:solidFill>
                <a:latin typeface="+mn-ea"/>
                <a:cs typeface="Heiti SC Light" charset="-122"/>
              </a:rPr>
              <a:t>合作模式</a:t>
            </a:r>
            <a:endParaRPr lang="en-GB" sz="1400" dirty="0">
              <a:solidFill>
                <a:schemeClr val="bg1"/>
              </a:solidFill>
              <a:latin typeface="+mn-ea"/>
              <a:cs typeface="Heiti SC Light" charset="-122"/>
            </a:endParaRPr>
          </a:p>
        </p:txBody>
      </p:sp>
      <p:sp>
        <p:nvSpPr>
          <p:cNvPr id="14" name="Rectangle 13">
            <a:extLst>
              <a:ext uri="{FF2B5EF4-FFF2-40B4-BE49-F238E27FC236}">
                <a16:creationId xmlns:a16="http://schemas.microsoft.com/office/drawing/2014/main" id="{13802C9A-F25E-CA4B-9479-E21A2738AEA5}"/>
              </a:ext>
            </a:extLst>
          </p:cNvPr>
          <p:cNvSpPr/>
          <p:nvPr/>
        </p:nvSpPr>
        <p:spPr>
          <a:xfrm>
            <a:off x="890016" y="3107197"/>
            <a:ext cx="10559616" cy="1440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文本框 3">
            <a:extLst>
              <a:ext uri="{FF2B5EF4-FFF2-40B4-BE49-F238E27FC236}">
                <a16:creationId xmlns:a16="http://schemas.microsoft.com/office/drawing/2014/main" id="{087DB9C4-19B8-8749-A4E5-5229E3AF9135}"/>
              </a:ext>
            </a:extLst>
          </p:cNvPr>
          <p:cNvSpPr txBox="1"/>
          <p:nvPr/>
        </p:nvSpPr>
        <p:spPr>
          <a:xfrm>
            <a:off x="7656055" y="1061013"/>
            <a:ext cx="1454244" cy="307777"/>
          </a:xfrm>
          <a:prstGeom prst="rect">
            <a:avLst/>
          </a:prstGeom>
          <a:solidFill>
            <a:schemeClr val="accent1"/>
          </a:solidFill>
          <a:ln>
            <a:solidFill>
              <a:schemeClr val="accent1"/>
            </a:solidFill>
          </a:ln>
        </p:spPr>
        <p:txBody>
          <a:bodyPr wrap="none" rtlCol="0">
            <a:spAutoFit/>
          </a:bodyPr>
          <a:lstStyle/>
          <a:p>
            <a:pPr>
              <a:buClr>
                <a:srgbClr val="2D97C8"/>
              </a:buClr>
            </a:pPr>
            <a:r>
              <a:rPr lang="ja-JP" altLang="en-US" sz="1400">
                <a:solidFill>
                  <a:schemeClr val="bg1"/>
                </a:solidFill>
                <a:latin typeface="+mn-ea"/>
                <a:cs typeface="Heiti SC Light" charset="-122"/>
              </a:rPr>
              <a:t>对水基金的启发</a:t>
            </a:r>
            <a:endParaRPr lang="en-GB" sz="1400" dirty="0">
              <a:solidFill>
                <a:schemeClr val="bg1"/>
              </a:solidFill>
              <a:latin typeface="+mn-ea"/>
              <a:cs typeface="Heiti SC Light" charset="-122"/>
            </a:endParaRPr>
          </a:p>
        </p:txBody>
      </p:sp>
      <p:sp>
        <p:nvSpPr>
          <p:cNvPr id="15" name="文本框 3">
            <a:extLst>
              <a:ext uri="{FF2B5EF4-FFF2-40B4-BE49-F238E27FC236}">
                <a16:creationId xmlns:a16="http://schemas.microsoft.com/office/drawing/2014/main" id="{3A8F7A93-0948-B446-A0AA-CC1E597A847B}"/>
              </a:ext>
            </a:extLst>
          </p:cNvPr>
          <p:cNvSpPr txBox="1"/>
          <p:nvPr/>
        </p:nvSpPr>
        <p:spPr>
          <a:xfrm>
            <a:off x="736570" y="1773346"/>
            <a:ext cx="372902" cy="954107"/>
          </a:xfrm>
          <a:prstGeom prst="rect">
            <a:avLst/>
          </a:prstGeom>
          <a:solidFill>
            <a:schemeClr val="accent1"/>
          </a:solidFill>
          <a:ln>
            <a:solidFill>
              <a:schemeClr val="accent1"/>
            </a:solidFill>
          </a:ln>
        </p:spPr>
        <p:txBody>
          <a:bodyPr wrap="square" rtlCol="0">
            <a:spAutoFit/>
          </a:bodyPr>
          <a:lstStyle/>
          <a:p>
            <a:pPr>
              <a:buClr>
                <a:srgbClr val="2D97C8"/>
              </a:buClr>
            </a:pPr>
            <a:r>
              <a:rPr lang="ja-JP" altLang="en-US" sz="1400">
                <a:solidFill>
                  <a:schemeClr val="bg1"/>
                </a:solidFill>
                <a:latin typeface="+mn-ea"/>
                <a:cs typeface="Heiti SC Light" charset="-122"/>
              </a:rPr>
              <a:t>快消行业</a:t>
            </a:r>
            <a:endParaRPr lang="en-GB" sz="1400" dirty="0">
              <a:solidFill>
                <a:schemeClr val="bg1"/>
              </a:solidFill>
              <a:latin typeface="+mn-ea"/>
              <a:cs typeface="Heiti SC Light" charset="-122"/>
            </a:endParaRPr>
          </a:p>
        </p:txBody>
      </p:sp>
      <p:sp>
        <p:nvSpPr>
          <p:cNvPr id="16" name="文本框 3">
            <a:extLst>
              <a:ext uri="{FF2B5EF4-FFF2-40B4-BE49-F238E27FC236}">
                <a16:creationId xmlns:a16="http://schemas.microsoft.com/office/drawing/2014/main" id="{76E13BB5-50BF-5040-A021-8202B364C909}"/>
              </a:ext>
            </a:extLst>
          </p:cNvPr>
          <p:cNvSpPr txBox="1"/>
          <p:nvPr/>
        </p:nvSpPr>
        <p:spPr>
          <a:xfrm>
            <a:off x="742368" y="3457865"/>
            <a:ext cx="372902" cy="738664"/>
          </a:xfrm>
          <a:prstGeom prst="rect">
            <a:avLst/>
          </a:prstGeom>
          <a:solidFill>
            <a:schemeClr val="accent1"/>
          </a:solidFill>
          <a:ln>
            <a:solidFill>
              <a:schemeClr val="accent1"/>
            </a:solidFill>
          </a:ln>
        </p:spPr>
        <p:txBody>
          <a:bodyPr wrap="square" rtlCol="0">
            <a:spAutoFit/>
          </a:bodyPr>
          <a:lstStyle/>
          <a:p>
            <a:pPr>
              <a:buClr>
                <a:srgbClr val="2D97C8"/>
              </a:buClr>
            </a:pPr>
            <a:r>
              <a:rPr lang="ja-JP" altLang="en-US" sz="1400">
                <a:solidFill>
                  <a:schemeClr val="bg1"/>
                </a:solidFill>
                <a:latin typeface="+mn-ea"/>
                <a:cs typeface="Heiti SC Light" charset="-122"/>
              </a:rPr>
              <a:t>金融业</a:t>
            </a:r>
            <a:endParaRPr lang="en-GB" sz="1400" dirty="0">
              <a:solidFill>
                <a:schemeClr val="bg1"/>
              </a:solidFill>
              <a:latin typeface="+mn-ea"/>
              <a:cs typeface="Heiti SC Light" charset="-122"/>
            </a:endParaRPr>
          </a:p>
        </p:txBody>
      </p:sp>
      <p:sp>
        <p:nvSpPr>
          <p:cNvPr id="21" name="Rectangle 20">
            <a:extLst>
              <a:ext uri="{FF2B5EF4-FFF2-40B4-BE49-F238E27FC236}">
                <a16:creationId xmlns:a16="http://schemas.microsoft.com/office/drawing/2014/main" id="{5108C458-B955-1642-A6F9-8C5809CAB855}"/>
              </a:ext>
            </a:extLst>
          </p:cNvPr>
          <p:cNvSpPr/>
          <p:nvPr/>
        </p:nvSpPr>
        <p:spPr>
          <a:xfrm>
            <a:off x="890016" y="4683994"/>
            <a:ext cx="10559616" cy="1440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文本框 3">
            <a:extLst>
              <a:ext uri="{FF2B5EF4-FFF2-40B4-BE49-F238E27FC236}">
                <a16:creationId xmlns:a16="http://schemas.microsoft.com/office/drawing/2014/main" id="{4C55DD2B-2FE0-7F45-B2CC-39B440E7949E}"/>
              </a:ext>
            </a:extLst>
          </p:cNvPr>
          <p:cNvSpPr txBox="1"/>
          <p:nvPr/>
        </p:nvSpPr>
        <p:spPr>
          <a:xfrm>
            <a:off x="736570" y="5034662"/>
            <a:ext cx="372902" cy="738664"/>
          </a:xfrm>
          <a:prstGeom prst="rect">
            <a:avLst/>
          </a:prstGeom>
          <a:solidFill>
            <a:schemeClr val="accent1"/>
          </a:solidFill>
          <a:ln>
            <a:solidFill>
              <a:schemeClr val="accent1"/>
            </a:solidFill>
          </a:ln>
        </p:spPr>
        <p:txBody>
          <a:bodyPr wrap="square" rtlCol="0">
            <a:spAutoFit/>
          </a:bodyPr>
          <a:lstStyle/>
          <a:p>
            <a:pPr>
              <a:buClr>
                <a:srgbClr val="2D97C8"/>
              </a:buClr>
            </a:pPr>
            <a:r>
              <a:rPr lang="ja-JP" altLang="en-US" sz="1400">
                <a:solidFill>
                  <a:schemeClr val="bg1"/>
                </a:solidFill>
                <a:latin typeface="+mn-ea"/>
                <a:cs typeface="Heiti SC Light" charset="-122"/>
              </a:rPr>
              <a:t>娱乐业</a:t>
            </a:r>
            <a:endParaRPr lang="en-GB" sz="1400" dirty="0">
              <a:solidFill>
                <a:schemeClr val="bg1"/>
              </a:solidFill>
              <a:latin typeface="+mn-ea"/>
              <a:cs typeface="Heiti SC Light" charset="-122"/>
            </a:endParaRPr>
          </a:p>
        </p:txBody>
      </p:sp>
      <p:pic>
        <p:nvPicPr>
          <p:cNvPr id="4" name="Picture 3" descr="A picture containing drawing, food&#10;&#10;Description automatically generated">
            <a:extLst>
              <a:ext uri="{FF2B5EF4-FFF2-40B4-BE49-F238E27FC236}">
                <a16:creationId xmlns:a16="http://schemas.microsoft.com/office/drawing/2014/main" id="{50AFC92D-6201-C344-B0B3-C9EAFBC2FA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62918" y="1843354"/>
            <a:ext cx="1497584" cy="670560"/>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ED90BBF2-6A17-164E-A1AD-4CF10C65E6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27677" y="3325547"/>
            <a:ext cx="1524000" cy="1003300"/>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12E14960-CF1E-0D44-A50B-ACB3A5F235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18853" y="4879336"/>
            <a:ext cx="1541649" cy="1049316"/>
          </a:xfrm>
          <a:prstGeom prst="rect">
            <a:avLst/>
          </a:prstGeom>
        </p:spPr>
      </p:pic>
      <p:pic>
        <p:nvPicPr>
          <p:cNvPr id="29" name="Picture 28">
            <a:extLst>
              <a:ext uri="{FF2B5EF4-FFF2-40B4-BE49-F238E27FC236}">
                <a16:creationId xmlns:a16="http://schemas.microsoft.com/office/drawing/2014/main" id="{A25BD0B9-F9A9-2944-89F2-978D07111EE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929046" y="2258100"/>
            <a:ext cx="2022739" cy="608577"/>
          </a:xfrm>
          <a:prstGeom prst="rect">
            <a:avLst/>
          </a:prstGeom>
          <a:effectLst>
            <a:outerShdw blurRad="50800" dist="38100" dir="2700000" algn="tl" rotWithShape="0">
              <a:prstClr val="black">
                <a:alpha val="40000"/>
              </a:prstClr>
            </a:outerShdw>
          </a:effectLst>
        </p:spPr>
      </p:pic>
      <p:sp>
        <p:nvSpPr>
          <p:cNvPr id="28" name="Rectangle 27">
            <a:extLst>
              <a:ext uri="{FF2B5EF4-FFF2-40B4-BE49-F238E27FC236}">
                <a16:creationId xmlns:a16="http://schemas.microsoft.com/office/drawing/2014/main" id="{EA2C944F-1749-384C-A81D-3B2C6FB59426}"/>
              </a:ext>
            </a:extLst>
          </p:cNvPr>
          <p:cNvSpPr/>
          <p:nvPr/>
        </p:nvSpPr>
        <p:spPr>
          <a:xfrm>
            <a:off x="3361746" y="2371962"/>
            <a:ext cx="1667532" cy="415498"/>
          </a:xfrm>
          <a:prstGeom prst="rect">
            <a:avLst/>
          </a:prstGeom>
        </p:spPr>
        <p:txBody>
          <a:bodyPr wrap="square">
            <a:spAutoFit/>
          </a:bodyPr>
          <a:lstStyle/>
          <a:p>
            <a:r>
              <a:rPr lang="ja-JP" altLang="en-US" sz="1050" b="1">
                <a:latin typeface="+mn-ea"/>
              </a:rPr>
              <a:t>联名广告</a:t>
            </a:r>
            <a:endParaRPr lang="en-GB" altLang="ja-JP" sz="1050" b="1" dirty="0">
              <a:latin typeface="+mn-ea"/>
            </a:endParaRPr>
          </a:p>
          <a:p>
            <a:r>
              <a:rPr lang="ja-JP" altLang="en-US" sz="1050">
                <a:latin typeface="+mn-ea"/>
              </a:rPr>
              <a:t>联名广告宣传保护北极熊</a:t>
            </a:r>
            <a:endParaRPr lang="en-GB" altLang="ja-JP" sz="1050" dirty="0">
              <a:latin typeface="+mn-ea"/>
            </a:endParaRPr>
          </a:p>
        </p:txBody>
      </p:sp>
      <p:sp>
        <p:nvSpPr>
          <p:cNvPr id="30" name="Rectangle 29">
            <a:extLst>
              <a:ext uri="{FF2B5EF4-FFF2-40B4-BE49-F238E27FC236}">
                <a16:creationId xmlns:a16="http://schemas.microsoft.com/office/drawing/2014/main" id="{64AEFA7C-8260-BA49-BD3D-9260716D646C}"/>
              </a:ext>
            </a:extLst>
          </p:cNvPr>
          <p:cNvSpPr/>
          <p:nvPr/>
        </p:nvSpPr>
        <p:spPr>
          <a:xfrm>
            <a:off x="3361745" y="1595987"/>
            <a:ext cx="3290723" cy="738664"/>
          </a:xfrm>
          <a:prstGeom prst="rect">
            <a:avLst/>
          </a:prstGeom>
        </p:spPr>
        <p:txBody>
          <a:bodyPr wrap="square">
            <a:spAutoFit/>
          </a:bodyPr>
          <a:lstStyle/>
          <a:p>
            <a:r>
              <a:rPr lang="ja-JP" altLang="en-US" sz="1050" b="1">
                <a:latin typeface="+mn-ea"/>
              </a:rPr>
              <a:t>资金支持</a:t>
            </a:r>
            <a:endParaRPr lang="en-GB" altLang="ja-JP" sz="1050" b="1" dirty="0">
              <a:latin typeface="+mn-ea"/>
            </a:endParaRPr>
          </a:p>
          <a:p>
            <a:r>
              <a:rPr lang="ja-JP" altLang="en-US" sz="1050">
                <a:latin typeface="+mn-ea"/>
              </a:rPr>
              <a:t>可口可乐通过可口可乐基金会直接向</a:t>
            </a:r>
            <a:r>
              <a:rPr lang="en-US" altLang="zh-CN" sz="1050" dirty="0">
                <a:latin typeface="+mn-ea"/>
              </a:rPr>
              <a:t>WWF</a:t>
            </a:r>
            <a:r>
              <a:rPr lang="ja-JP" altLang="en-US" sz="1050">
                <a:latin typeface="+mn-ea"/>
              </a:rPr>
              <a:t>长江项目和联合国开发计划署水资源管理项目捐助超过</a:t>
            </a:r>
            <a:r>
              <a:rPr lang="en-US" altLang="zh-CN" sz="1050" dirty="0">
                <a:latin typeface="+mn-ea"/>
              </a:rPr>
              <a:t>700</a:t>
            </a:r>
            <a:r>
              <a:rPr lang="ja-JP" altLang="en-US" sz="1050">
                <a:latin typeface="+mn-ea"/>
              </a:rPr>
              <a:t>万美元</a:t>
            </a:r>
            <a:endParaRPr lang="en-GB" altLang="ja-JP" sz="1050" dirty="0">
              <a:latin typeface="+mn-ea"/>
            </a:endParaRPr>
          </a:p>
        </p:txBody>
      </p:sp>
      <p:sp>
        <p:nvSpPr>
          <p:cNvPr id="26" name="Rectangle 25">
            <a:extLst>
              <a:ext uri="{FF2B5EF4-FFF2-40B4-BE49-F238E27FC236}">
                <a16:creationId xmlns:a16="http://schemas.microsoft.com/office/drawing/2014/main" id="{983F6FCA-E4BB-3A48-BE29-C569978A8AAD}"/>
              </a:ext>
            </a:extLst>
          </p:cNvPr>
          <p:cNvSpPr/>
          <p:nvPr/>
        </p:nvSpPr>
        <p:spPr>
          <a:xfrm>
            <a:off x="7656055" y="1756886"/>
            <a:ext cx="3484690" cy="900246"/>
          </a:xfrm>
          <a:prstGeom prst="rect">
            <a:avLst/>
          </a:prstGeom>
        </p:spPr>
        <p:txBody>
          <a:bodyPr wrap="square">
            <a:spAutoFit/>
          </a:bodyPr>
          <a:lstStyle/>
          <a:p>
            <a:r>
              <a:rPr lang="ja-JP" altLang="en-US" sz="1050" b="1">
                <a:latin typeface="+mn-ea"/>
              </a:rPr>
              <a:t>考虑企业愿景</a:t>
            </a:r>
            <a:endParaRPr lang="en-GB" altLang="ja-JP" sz="1050" dirty="0">
              <a:latin typeface="+mn-ea"/>
            </a:endParaRPr>
          </a:p>
          <a:p>
            <a:r>
              <a:rPr lang="ja-JP" altLang="en-US" sz="1050">
                <a:latin typeface="+mn-ea"/>
              </a:rPr>
              <a:t>可口可乐公司是</a:t>
            </a:r>
            <a:r>
              <a:rPr lang="ja-JP" altLang="en-US" sz="1050" b="1">
                <a:latin typeface="+mn-ea"/>
              </a:rPr>
              <a:t>全球第一家</a:t>
            </a:r>
            <a:r>
              <a:rPr lang="ja-JP" altLang="en-US" sz="1050">
                <a:latin typeface="+mn-ea"/>
              </a:rPr>
              <a:t>宣布以“水回馈”为己任的公司，一直致力于将饮料中的每一滴水归还于自然和社区。可口可乐在中国以生态方式协助积极投入水源地保护，与</a:t>
            </a:r>
            <a:r>
              <a:rPr lang="en-US" altLang="zh-CN" sz="1050" dirty="0">
                <a:latin typeface="+mn-ea"/>
              </a:rPr>
              <a:t>WWF</a:t>
            </a:r>
            <a:r>
              <a:rPr lang="ja-JP" altLang="en-US" sz="1050">
                <a:latin typeface="+mn-ea"/>
              </a:rPr>
              <a:t>的愿景不谋而合</a:t>
            </a:r>
            <a:r>
              <a:rPr lang="zh-CN" altLang="en-US" sz="1050" dirty="0">
                <a:latin typeface="+mn-ea"/>
              </a:rPr>
              <a:t>。</a:t>
            </a:r>
            <a:endParaRPr lang="en-GB" sz="1050" dirty="0">
              <a:latin typeface="+mn-ea"/>
            </a:endParaRPr>
          </a:p>
        </p:txBody>
      </p:sp>
      <p:sp>
        <p:nvSpPr>
          <p:cNvPr id="33" name="Rectangle 32">
            <a:extLst>
              <a:ext uri="{FF2B5EF4-FFF2-40B4-BE49-F238E27FC236}">
                <a16:creationId xmlns:a16="http://schemas.microsoft.com/office/drawing/2014/main" id="{F0B5EE28-7C59-EE45-A192-28BD00DA69D6}"/>
              </a:ext>
            </a:extLst>
          </p:cNvPr>
          <p:cNvSpPr/>
          <p:nvPr/>
        </p:nvSpPr>
        <p:spPr>
          <a:xfrm>
            <a:off x="3358974" y="3152636"/>
            <a:ext cx="3290723" cy="577081"/>
          </a:xfrm>
          <a:prstGeom prst="rect">
            <a:avLst/>
          </a:prstGeom>
        </p:spPr>
        <p:txBody>
          <a:bodyPr wrap="square">
            <a:spAutoFit/>
          </a:bodyPr>
          <a:lstStyle/>
          <a:p>
            <a:r>
              <a:rPr lang="ja-JP" altLang="en-US" sz="1050" b="1">
                <a:latin typeface="+mn-ea"/>
              </a:rPr>
              <a:t>资金支持</a:t>
            </a:r>
            <a:endParaRPr lang="en-GB" altLang="ja-JP" sz="1050" b="1" dirty="0">
              <a:latin typeface="+mn-ea"/>
            </a:endParaRPr>
          </a:p>
          <a:p>
            <a:r>
              <a:rPr lang="en-US" altLang="zh-CN" sz="1050" dirty="0">
                <a:latin typeface="+mn-ea"/>
              </a:rPr>
              <a:t>2002</a:t>
            </a:r>
            <a:r>
              <a:rPr lang="ja-JP" altLang="en-US" sz="1050">
                <a:latin typeface="+mn-ea"/>
              </a:rPr>
              <a:t>年起</a:t>
            </a:r>
            <a:r>
              <a:rPr lang="en-US" altLang="zh-CN" sz="1050" dirty="0">
                <a:latin typeface="+mn-ea"/>
              </a:rPr>
              <a:t>,</a:t>
            </a:r>
            <a:r>
              <a:rPr lang="ja-JP" altLang="en-US" sz="1050">
                <a:latin typeface="+mn-ea"/>
              </a:rPr>
              <a:t>汇丰投资</a:t>
            </a:r>
            <a:r>
              <a:rPr lang="en-US" altLang="ja-JP" sz="1050" dirty="0">
                <a:latin typeface="+mn-ea"/>
              </a:rPr>
              <a:t>210</a:t>
            </a:r>
            <a:r>
              <a:rPr lang="ja-JP" altLang="en-US" sz="1050">
                <a:latin typeface="+mn-ea"/>
              </a:rPr>
              <a:t>万英镑开展世界自然基金会</a:t>
            </a:r>
            <a:r>
              <a:rPr lang="en-US" altLang="ja-JP" sz="1050" dirty="0">
                <a:latin typeface="+mn-ea"/>
              </a:rPr>
              <a:t>—</a:t>
            </a:r>
            <a:r>
              <a:rPr lang="ja-JP" altLang="en-US" sz="1050">
                <a:latin typeface="+mn-ea"/>
              </a:rPr>
              <a:t>汇丰银行长江项目</a:t>
            </a:r>
            <a:endParaRPr lang="en-GB" altLang="ja-JP" sz="1050" dirty="0">
              <a:latin typeface="+mn-ea"/>
            </a:endParaRPr>
          </a:p>
        </p:txBody>
      </p:sp>
      <p:sp>
        <p:nvSpPr>
          <p:cNvPr id="34" name="Rectangle 33">
            <a:extLst>
              <a:ext uri="{FF2B5EF4-FFF2-40B4-BE49-F238E27FC236}">
                <a16:creationId xmlns:a16="http://schemas.microsoft.com/office/drawing/2014/main" id="{57E1288D-976C-5447-B531-610DB25F633A}"/>
              </a:ext>
            </a:extLst>
          </p:cNvPr>
          <p:cNvSpPr/>
          <p:nvPr/>
        </p:nvSpPr>
        <p:spPr>
          <a:xfrm>
            <a:off x="3358973" y="3776927"/>
            <a:ext cx="3290723" cy="738664"/>
          </a:xfrm>
          <a:prstGeom prst="rect">
            <a:avLst/>
          </a:prstGeom>
        </p:spPr>
        <p:txBody>
          <a:bodyPr wrap="square">
            <a:spAutoFit/>
          </a:bodyPr>
          <a:lstStyle/>
          <a:p>
            <a:r>
              <a:rPr lang="ja-JP" altLang="en-US" sz="1050" b="1">
                <a:latin typeface="+mn-ea"/>
              </a:rPr>
              <a:t>为农民提供贷款</a:t>
            </a:r>
            <a:endParaRPr lang="en-GB" altLang="ja-JP" sz="1050" b="1" dirty="0">
              <a:latin typeface="+mn-ea"/>
            </a:endParaRPr>
          </a:p>
          <a:p>
            <a:r>
              <a:rPr lang="ja-JP" altLang="en-US" sz="1050">
                <a:latin typeface="+mn-ea"/>
              </a:rPr>
              <a:t>在</a:t>
            </a:r>
            <a:r>
              <a:rPr lang="en-GB" altLang="ja-JP" sz="1050" dirty="0">
                <a:latin typeface="+mn-ea"/>
              </a:rPr>
              <a:t>WWF</a:t>
            </a:r>
            <a:r>
              <a:rPr lang="ja-JP" altLang="en-US" sz="1050">
                <a:latin typeface="+mn-ea"/>
              </a:rPr>
              <a:t>的共同参与下，汇丰银行通过制定一系列对环保负责的贷款政策来管理和改善其商业行为</a:t>
            </a:r>
            <a:r>
              <a:rPr lang="en-US" altLang="zh-CN" sz="1050" dirty="0">
                <a:latin typeface="+mn-ea"/>
              </a:rPr>
              <a:t>,</a:t>
            </a:r>
            <a:r>
              <a:rPr lang="ja-JP" altLang="en-US" sz="1050">
                <a:latin typeface="+mn-ea"/>
              </a:rPr>
              <a:t>支持长江水资源保护</a:t>
            </a:r>
            <a:endParaRPr lang="en-GB" altLang="ja-JP" sz="1050" dirty="0">
              <a:latin typeface="+mn-ea"/>
            </a:endParaRPr>
          </a:p>
        </p:txBody>
      </p:sp>
      <p:sp>
        <p:nvSpPr>
          <p:cNvPr id="35" name="Rectangle 34">
            <a:extLst>
              <a:ext uri="{FF2B5EF4-FFF2-40B4-BE49-F238E27FC236}">
                <a16:creationId xmlns:a16="http://schemas.microsoft.com/office/drawing/2014/main" id="{FADC5AD8-076D-BC4A-B51E-B8D0447289AE}"/>
              </a:ext>
            </a:extLst>
          </p:cNvPr>
          <p:cNvSpPr/>
          <p:nvPr/>
        </p:nvSpPr>
        <p:spPr>
          <a:xfrm>
            <a:off x="3358972" y="4683994"/>
            <a:ext cx="3484690" cy="738664"/>
          </a:xfrm>
          <a:prstGeom prst="rect">
            <a:avLst/>
          </a:prstGeom>
        </p:spPr>
        <p:txBody>
          <a:bodyPr wrap="square">
            <a:spAutoFit/>
          </a:bodyPr>
          <a:lstStyle/>
          <a:p>
            <a:r>
              <a:rPr lang="ja-JP" altLang="en-GB" sz="1050" b="1">
                <a:latin typeface="+mn-ea"/>
              </a:rPr>
              <a:t>项目</a:t>
            </a:r>
            <a:r>
              <a:rPr lang="ja-JP" altLang="en-US" sz="1050" b="1">
                <a:latin typeface="+mn-ea"/>
              </a:rPr>
              <a:t>创意合作</a:t>
            </a:r>
            <a:endParaRPr lang="en-GB" altLang="ja-JP" sz="1050" b="1" dirty="0">
              <a:latin typeface="+mn-ea"/>
            </a:endParaRPr>
          </a:p>
          <a:p>
            <a:r>
              <a:rPr lang="ja-JP" altLang="en-US" sz="1050">
                <a:latin typeface="+mn-ea"/>
              </a:rPr>
              <a:t>与</a:t>
            </a:r>
            <a:r>
              <a:rPr lang="en-US" altLang="zh-CN" sz="1050" dirty="0">
                <a:latin typeface="+mn-ea"/>
              </a:rPr>
              <a:t>WWF</a:t>
            </a:r>
            <a:r>
              <a:rPr lang="ja-JP" altLang="en-US" sz="1050">
                <a:latin typeface="+mn-ea"/>
              </a:rPr>
              <a:t>联合发起</a:t>
            </a:r>
            <a:r>
              <a:rPr lang="en-US" altLang="zh-CN" sz="1050" dirty="0">
                <a:latin typeface="+mn-ea"/>
              </a:rPr>
              <a:t>2019</a:t>
            </a:r>
            <a:r>
              <a:rPr lang="ja-JP" altLang="en-US" sz="1050">
                <a:latin typeface="+mn-ea"/>
              </a:rPr>
              <a:t>年草莓音乐节</a:t>
            </a:r>
            <a:r>
              <a:rPr lang="ja-JP" altLang="en-US" sz="1050"/>
              <a:t>年度主题「循环世界 </a:t>
            </a:r>
            <a:r>
              <a:rPr lang="en-GB" sz="1050" dirty="0"/>
              <a:t>Circular World」，</a:t>
            </a:r>
            <a:r>
              <a:rPr lang="ja-JP" altLang="en-GB" sz="1050"/>
              <a:t>通过</a:t>
            </a:r>
            <a:r>
              <a:rPr lang="ja-JP" altLang="en-US" sz="1050"/>
              <a:t>对于音乐节上塑料瓶的回收</a:t>
            </a:r>
            <a:r>
              <a:rPr lang="en-US" altLang="zh-CN" sz="1050" dirty="0"/>
              <a:t>,</a:t>
            </a:r>
            <a:r>
              <a:rPr lang="ja-JP" altLang="en-US" sz="1050"/>
              <a:t>制作环保再生品</a:t>
            </a:r>
            <a:r>
              <a:rPr lang="en-US" altLang="zh-CN" sz="1050" dirty="0"/>
              <a:t>,</a:t>
            </a:r>
            <a:r>
              <a:rPr lang="ja-JP" altLang="en-US" sz="1050"/>
              <a:t>再售卖的方式将受益捐赠给</a:t>
            </a:r>
            <a:r>
              <a:rPr lang="en-US" altLang="zh-CN" sz="1050" dirty="0"/>
              <a:t>WWF</a:t>
            </a:r>
            <a:endParaRPr lang="en-GB" altLang="ja-JP" sz="1050" dirty="0">
              <a:latin typeface="+mn-ea"/>
            </a:endParaRPr>
          </a:p>
        </p:txBody>
      </p:sp>
      <p:sp>
        <p:nvSpPr>
          <p:cNvPr id="36" name="Rectangle 35">
            <a:extLst>
              <a:ext uri="{FF2B5EF4-FFF2-40B4-BE49-F238E27FC236}">
                <a16:creationId xmlns:a16="http://schemas.microsoft.com/office/drawing/2014/main" id="{79CF423F-D798-DF4F-AD37-9B2E262EBF5F}"/>
              </a:ext>
            </a:extLst>
          </p:cNvPr>
          <p:cNvSpPr/>
          <p:nvPr/>
        </p:nvSpPr>
        <p:spPr>
          <a:xfrm>
            <a:off x="3358971" y="5373830"/>
            <a:ext cx="3290723" cy="738664"/>
          </a:xfrm>
          <a:prstGeom prst="rect">
            <a:avLst/>
          </a:prstGeom>
        </p:spPr>
        <p:txBody>
          <a:bodyPr wrap="square">
            <a:spAutoFit/>
          </a:bodyPr>
          <a:lstStyle/>
          <a:p>
            <a:r>
              <a:rPr lang="ja-JP" altLang="en-GB" sz="1050" b="1">
                <a:latin typeface="+mn-ea"/>
              </a:rPr>
              <a:t>合作</a:t>
            </a:r>
            <a:r>
              <a:rPr lang="ja-JP" altLang="en-US" sz="1050" b="1">
                <a:latin typeface="+mn-ea"/>
              </a:rPr>
              <a:t>宣传</a:t>
            </a:r>
            <a:endParaRPr lang="en-GB" altLang="ja-JP" sz="1050" b="1" dirty="0">
              <a:latin typeface="+mn-ea"/>
            </a:endParaRPr>
          </a:p>
          <a:p>
            <a:r>
              <a:rPr lang="en-US" altLang="zh-CN" sz="1050" dirty="0">
                <a:latin typeface="+mn-ea"/>
              </a:rPr>
              <a:t>2020</a:t>
            </a:r>
            <a:r>
              <a:rPr lang="ja-JP" altLang="en-US" sz="1050">
                <a:latin typeface="+mn-ea"/>
              </a:rPr>
              <a:t>年地球一小时与摩登天空合作</a:t>
            </a:r>
            <a:r>
              <a:rPr lang="en-US" altLang="zh-CN" sz="1050" dirty="0">
                <a:latin typeface="+mn-ea"/>
              </a:rPr>
              <a:t>,</a:t>
            </a:r>
            <a:r>
              <a:rPr lang="ja-JP" altLang="en-US" sz="1050">
                <a:latin typeface="+mn-ea"/>
              </a:rPr>
              <a:t>通过音乐人进行活动宣传</a:t>
            </a:r>
            <a:r>
              <a:rPr lang="en-US" altLang="zh-CN" sz="1050" dirty="0">
                <a:latin typeface="+mn-ea"/>
              </a:rPr>
              <a:t>;</a:t>
            </a:r>
            <a:r>
              <a:rPr lang="ja-JP" altLang="en-US" sz="1050">
                <a:latin typeface="+mn-ea"/>
              </a:rPr>
              <a:t>其视觉创意厂牌</a:t>
            </a:r>
            <a:r>
              <a:rPr lang="en-GB" altLang="ja-JP" sz="1050" dirty="0">
                <a:latin typeface="+mn-ea"/>
              </a:rPr>
              <a:t>MVM</a:t>
            </a:r>
            <a:r>
              <a:rPr lang="ja-JP" altLang="en-US" sz="1050">
                <a:latin typeface="+mn-ea"/>
              </a:rPr>
              <a:t>原创</a:t>
            </a:r>
            <a:r>
              <a:rPr lang="en-GB" altLang="ja-JP" sz="1050" dirty="0">
                <a:latin typeface="+mn-ea"/>
              </a:rPr>
              <a:t>IP</a:t>
            </a:r>
            <a:r>
              <a:rPr lang="ja-JP" altLang="en-GB" sz="1050">
                <a:latin typeface="+mn-ea"/>
              </a:rPr>
              <a:t>通过</a:t>
            </a:r>
            <a:r>
              <a:rPr lang="ja-JP" altLang="en-US" sz="1050">
                <a:latin typeface="+mn-ea"/>
              </a:rPr>
              <a:t>创意海报</a:t>
            </a:r>
            <a:r>
              <a:rPr lang="en-US" altLang="zh-CN" sz="1050" dirty="0">
                <a:latin typeface="+mn-ea"/>
              </a:rPr>
              <a:t>,</a:t>
            </a:r>
            <a:r>
              <a:rPr lang="ja-JP" altLang="en-US" sz="1050">
                <a:latin typeface="+mn-ea"/>
              </a:rPr>
              <a:t>开启特别企划来为地球一小时活动做宣传</a:t>
            </a:r>
            <a:endParaRPr lang="en-GB" altLang="ja-JP" sz="1050" dirty="0">
              <a:latin typeface="+mn-ea"/>
            </a:endParaRPr>
          </a:p>
        </p:txBody>
      </p:sp>
      <p:sp>
        <p:nvSpPr>
          <p:cNvPr id="38" name="Rectangle 37">
            <a:extLst>
              <a:ext uri="{FF2B5EF4-FFF2-40B4-BE49-F238E27FC236}">
                <a16:creationId xmlns:a16="http://schemas.microsoft.com/office/drawing/2014/main" id="{A22A2A9B-C9D2-964F-BFE8-75BFCC170B58}"/>
              </a:ext>
            </a:extLst>
          </p:cNvPr>
          <p:cNvSpPr/>
          <p:nvPr/>
        </p:nvSpPr>
        <p:spPr>
          <a:xfrm>
            <a:off x="7656055" y="3333625"/>
            <a:ext cx="3484690" cy="900246"/>
          </a:xfrm>
          <a:prstGeom prst="rect">
            <a:avLst/>
          </a:prstGeom>
        </p:spPr>
        <p:txBody>
          <a:bodyPr wrap="square">
            <a:spAutoFit/>
          </a:bodyPr>
          <a:lstStyle/>
          <a:p>
            <a:r>
              <a:rPr lang="ja-JP" altLang="en-GB" sz="1050" b="1">
                <a:latin typeface="+mn-ea"/>
              </a:rPr>
              <a:t>考虑</a:t>
            </a:r>
            <a:r>
              <a:rPr lang="ja-JP" altLang="en-US" sz="1050" b="1">
                <a:latin typeface="+mn-ea"/>
              </a:rPr>
              <a:t>企业需求与能力</a:t>
            </a:r>
            <a:endParaRPr lang="en-GB" altLang="ja-JP" sz="1050" b="1" dirty="0">
              <a:latin typeface="+mn-ea"/>
            </a:endParaRPr>
          </a:p>
          <a:p>
            <a:r>
              <a:rPr lang="en-US" altLang="zh-CN" sz="1050" dirty="0">
                <a:latin typeface="+mn-ea"/>
              </a:rPr>
              <a:t>HSBC</a:t>
            </a:r>
            <a:r>
              <a:rPr lang="ja-JP" altLang="en-US" sz="1050">
                <a:latin typeface="+mn-ea"/>
              </a:rPr>
              <a:t>作为全世界最大的金融服务机构之一，与</a:t>
            </a:r>
            <a:r>
              <a:rPr lang="en-US" altLang="zh-CN" sz="1050" dirty="0">
                <a:latin typeface="+mn-ea"/>
              </a:rPr>
              <a:t>WWF</a:t>
            </a:r>
            <a:r>
              <a:rPr lang="ja-JP" altLang="en-US" sz="1050">
                <a:latin typeface="+mn-ea"/>
              </a:rPr>
              <a:t>建立了为期五年的全球自然保护伙伴关系。在为农民提供贷款改善其商业行为的同时也可以帮助汇丰拓展其在中国农村地区的影响力</a:t>
            </a:r>
            <a:r>
              <a:rPr lang="zh-CN" altLang="en-US" sz="1050" dirty="0">
                <a:latin typeface="+mn-ea"/>
              </a:rPr>
              <a:t>，</a:t>
            </a:r>
            <a:r>
              <a:rPr lang="ja-JP" altLang="en-US" sz="1050">
                <a:latin typeface="+mn-ea"/>
              </a:rPr>
              <a:t>实现双赢的效果</a:t>
            </a:r>
            <a:r>
              <a:rPr lang="zh-CN" altLang="en-US" sz="1050" dirty="0">
                <a:latin typeface="+mn-ea"/>
              </a:rPr>
              <a:t>。</a:t>
            </a:r>
            <a:endParaRPr lang="en-GB" altLang="ja-JP" sz="1050" dirty="0">
              <a:latin typeface="+mn-ea"/>
            </a:endParaRPr>
          </a:p>
        </p:txBody>
      </p:sp>
      <p:sp>
        <p:nvSpPr>
          <p:cNvPr id="39" name="Rectangle 38">
            <a:extLst>
              <a:ext uri="{FF2B5EF4-FFF2-40B4-BE49-F238E27FC236}">
                <a16:creationId xmlns:a16="http://schemas.microsoft.com/office/drawing/2014/main" id="{D3E9DDC8-5661-A84F-800D-634776A139AB}"/>
              </a:ext>
            </a:extLst>
          </p:cNvPr>
          <p:cNvSpPr/>
          <p:nvPr/>
        </p:nvSpPr>
        <p:spPr>
          <a:xfrm>
            <a:off x="7656055" y="4826913"/>
            <a:ext cx="3484690" cy="738664"/>
          </a:xfrm>
          <a:prstGeom prst="rect">
            <a:avLst/>
          </a:prstGeom>
        </p:spPr>
        <p:txBody>
          <a:bodyPr wrap="square">
            <a:spAutoFit/>
          </a:bodyPr>
          <a:lstStyle/>
          <a:p>
            <a:r>
              <a:rPr lang="ja-JP" altLang="en-GB" sz="1050" b="1">
                <a:latin typeface="+mn-ea"/>
              </a:rPr>
              <a:t>考虑</a:t>
            </a:r>
            <a:r>
              <a:rPr lang="ja-JP" altLang="en-US" sz="1050" b="1">
                <a:latin typeface="+mn-ea"/>
              </a:rPr>
              <a:t>企业</a:t>
            </a:r>
            <a:r>
              <a:rPr lang="ja-JP" altLang="en-GB" sz="1050" b="1">
                <a:latin typeface="+mn-ea"/>
              </a:rPr>
              <a:t>特色</a:t>
            </a:r>
            <a:endParaRPr lang="en-GB" altLang="ja-JP" sz="1050" b="1" dirty="0">
              <a:latin typeface="+mn-ea"/>
            </a:endParaRPr>
          </a:p>
          <a:p>
            <a:r>
              <a:rPr lang="ja-JP" altLang="en-US" sz="1050">
                <a:latin typeface="+mn-ea"/>
              </a:rPr>
              <a:t>摩登天空作为中国最大规模的新音乐独立唱片公司</a:t>
            </a:r>
            <a:r>
              <a:rPr lang="zh-CN" altLang="en-US" sz="1050" dirty="0">
                <a:latin typeface="+mn-ea"/>
              </a:rPr>
              <a:t>，</a:t>
            </a:r>
            <a:r>
              <a:rPr lang="ja-JP" altLang="en-US" sz="1050">
                <a:latin typeface="+mn-ea"/>
              </a:rPr>
              <a:t>有着创新</a:t>
            </a:r>
            <a:r>
              <a:rPr lang="zh-CN" altLang="en-US" sz="1050" dirty="0">
                <a:latin typeface="+mn-ea"/>
              </a:rPr>
              <a:t>，</a:t>
            </a:r>
            <a:r>
              <a:rPr lang="ja-JP" altLang="en-US" sz="1050">
                <a:latin typeface="+mn-ea"/>
              </a:rPr>
              <a:t>年轻</a:t>
            </a:r>
            <a:r>
              <a:rPr lang="zh-CN" altLang="en-US" sz="1050" dirty="0">
                <a:latin typeface="+mn-ea"/>
              </a:rPr>
              <a:t>，</a:t>
            </a:r>
            <a:r>
              <a:rPr lang="ja-JP" altLang="en-US" sz="1050">
                <a:latin typeface="+mn-ea"/>
              </a:rPr>
              <a:t>潮流的形象</a:t>
            </a:r>
            <a:r>
              <a:rPr lang="zh-CN" altLang="en-US" sz="1050" dirty="0">
                <a:latin typeface="+mn-ea"/>
              </a:rPr>
              <a:t>。</a:t>
            </a:r>
            <a:r>
              <a:rPr lang="ja-JP" altLang="en-US" sz="1050">
                <a:latin typeface="+mn-ea"/>
              </a:rPr>
              <a:t>抓住其面向年轻人的特点</a:t>
            </a:r>
            <a:r>
              <a:rPr lang="zh-CN" altLang="en-US" sz="1050" dirty="0">
                <a:latin typeface="+mn-ea"/>
              </a:rPr>
              <a:t>，</a:t>
            </a:r>
            <a:r>
              <a:rPr lang="ja-JP" altLang="en-US" sz="1050">
                <a:latin typeface="+mn-ea"/>
              </a:rPr>
              <a:t>合作举办创新项目</a:t>
            </a:r>
            <a:r>
              <a:rPr lang="zh-CN" altLang="en-US" sz="1050" dirty="0">
                <a:latin typeface="+mn-ea"/>
              </a:rPr>
              <a:t>，</a:t>
            </a:r>
            <a:r>
              <a:rPr lang="ja-JP" altLang="en-US" sz="1050">
                <a:latin typeface="+mn-ea"/>
              </a:rPr>
              <a:t>吸引年轻人的目光</a:t>
            </a:r>
            <a:r>
              <a:rPr lang="zh-CN" altLang="en-US" sz="1050" dirty="0">
                <a:latin typeface="+mn-ea"/>
              </a:rPr>
              <a:t>。</a:t>
            </a:r>
            <a:endParaRPr lang="en-GB" altLang="ja-JP" sz="1050" dirty="0">
              <a:latin typeface="+mn-ea"/>
            </a:endParaRPr>
          </a:p>
        </p:txBody>
      </p:sp>
    </p:spTree>
    <p:extLst>
      <p:ext uri="{BB962C8B-B14F-4D97-AF65-F5344CB8AC3E}">
        <p14:creationId xmlns:p14="http://schemas.microsoft.com/office/powerpoint/2010/main" val="2473382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46</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20" name="文本框 19">
            <a:extLst>
              <a:ext uri="{FF2B5EF4-FFF2-40B4-BE49-F238E27FC236}">
                <a16:creationId xmlns:a16="http://schemas.microsoft.com/office/drawing/2014/main" id="{08D3B5CA-C4FE-45FB-AA78-7DAD84593492}"/>
              </a:ext>
            </a:extLst>
          </p:cNvPr>
          <p:cNvSpPr txBox="1"/>
          <p:nvPr/>
        </p:nvSpPr>
        <p:spPr>
          <a:xfrm>
            <a:off x="6396916" y="4379117"/>
            <a:ext cx="4204324" cy="1815882"/>
          </a:xfrm>
          <a:prstGeom prst="rect">
            <a:avLst/>
          </a:prstGeom>
          <a:noFill/>
        </p:spPr>
        <p:txBody>
          <a:bodyPr wrap="square" rtlCol="0">
            <a:spAutoFit/>
          </a:bodyPr>
          <a:lstStyle/>
          <a:p>
            <a:pPr>
              <a:buClr>
                <a:srgbClr val="2D97C8"/>
              </a:buClr>
            </a:pPr>
            <a:r>
              <a:rPr lang="ja-JP" altLang="en-US" sz="1400" b="1">
                <a:latin typeface="+mn-ea"/>
                <a:cs typeface="Heiti SC Light" charset="-122"/>
              </a:rPr>
              <a:t>微博</a:t>
            </a:r>
            <a:r>
              <a:rPr lang="zh-CN" altLang="en-US" sz="1400" dirty="0">
                <a:latin typeface="+mn-ea"/>
                <a:cs typeface="Heiti SC Light" charset="-122"/>
              </a:rPr>
              <a:t>：主要公众倡导渠道，更新频率每周多次，内容亲切；</a:t>
            </a:r>
            <a:r>
              <a:rPr lang="ja-JP" altLang="en-GB" sz="1400">
                <a:latin typeface="+mn-ea"/>
                <a:cs typeface="Heiti SC Light" charset="-122"/>
              </a:rPr>
              <a:t>专门</a:t>
            </a:r>
            <a:r>
              <a:rPr lang="ja-JP" altLang="en-US" sz="1400">
                <a:latin typeface="+mn-ea"/>
                <a:cs typeface="Heiti SC Light" charset="-122"/>
              </a:rPr>
              <a:t>成立微博传播项目</a:t>
            </a:r>
            <a:r>
              <a:rPr lang="zh-CN" altLang="en-US" sz="1400" dirty="0">
                <a:latin typeface="+mn-ea"/>
                <a:cs typeface="Heiti SC Light" charset="-122"/>
              </a:rPr>
              <a:t>“</a:t>
            </a:r>
            <a:r>
              <a:rPr lang="en-US" altLang="zh-CN" sz="1400" dirty="0">
                <a:latin typeface="+mn-ea"/>
                <a:cs typeface="Heiti SC Light" charset="-122"/>
              </a:rPr>
              <a:t>Super</a:t>
            </a:r>
            <a:r>
              <a:rPr lang="zh-CN" altLang="en-US" sz="1400" dirty="0">
                <a:latin typeface="+mn-ea"/>
                <a:cs typeface="Heiti SC Light" charset="-122"/>
              </a:rPr>
              <a:t> </a:t>
            </a:r>
            <a:r>
              <a:rPr lang="en-US" altLang="zh-CN" sz="1400" dirty="0">
                <a:latin typeface="+mn-ea"/>
                <a:cs typeface="Heiti SC Light" charset="-122"/>
              </a:rPr>
              <a:t>V</a:t>
            </a:r>
            <a:r>
              <a:rPr lang="zh-CN" altLang="en-US" sz="1400" dirty="0">
                <a:latin typeface="+mn-ea"/>
                <a:cs typeface="Heiti SC Light" charset="-122"/>
              </a:rPr>
              <a:t>”</a:t>
            </a:r>
            <a:r>
              <a:rPr lang="ja-JP" altLang="en-US" sz="1400">
                <a:latin typeface="+mn-ea"/>
                <a:cs typeface="Heiti SC Light" charset="-122"/>
              </a:rPr>
              <a:t>通过</a:t>
            </a:r>
            <a:r>
              <a:rPr lang="en-US" altLang="zh-CN" sz="1400" dirty="0">
                <a:latin typeface="+mn-ea"/>
                <a:cs typeface="Heiti SC Light" charset="-122"/>
              </a:rPr>
              <a:t>KOL</a:t>
            </a:r>
            <a:r>
              <a:rPr lang="ja-JP" altLang="en-US" sz="1400">
                <a:latin typeface="+mn-ea"/>
                <a:cs typeface="Heiti SC Light" charset="-122"/>
              </a:rPr>
              <a:t>吸引更多受众</a:t>
            </a:r>
            <a:endParaRPr lang="en-US" altLang="zh-CN" sz="1400" dirty="0">
              <a:latin typeface="+mn-ea"/>
              <a:cs typeface="Heiti SC Light" charset="-122"/>
            </a:endParaRPr>
          </a:p>
          <a:p>
            <a:pPr>
              <a:buClr>
                <a:srgbClr val="2D97C8"/>
              </a:buClr>
            </a:pPr>
            <a:r>
              <a:rPr lang="ja-JP" altLang="en-US" sz="1400" b="1">
                <a:latin typeface="+mn-ea"/>
                <a:cs typeface="Heiti SC Light" charset="-122"/>
              </a:rPr>
              <a:t>微信</a:t>
            </a:r>
            <a:r>
              <a:rPr lang="zh-CN" altLang="en-US" sz="1400" dirty="0">
                <a:latin typeface="+mn-ea"/>
                <a:cs typeface="Heiti SC Light" charset="-122"/>
              </a:rPr>
              <a:t>：更偏向内容展示渠道，而非公众倡导</a:t>
            </a:r>
            <a:endParaRPr lang="en-GB" altLang="ja-JP" sz="1400" dirty="0">
              <a:latin typeface="+mn-ea"/>
              <a:cs typeface="Heiti SC Light" charset="-122"/>
            </a:endParaRPr>
          </a:p>
          <a:p>
            <a:pPr>
              <a:buClr>
                <a:srgbClr val="2D97C8"/>
              </a:buClr>
            </a:pPr>
            <a:r>
              <a:rPr lang="ja-JP" altLang="en-US" sz="1400" b="1">
                <a:latin typeface="+mn-ea"/>
                <a:cs typeface="Heiti SC Light" charset="-122"/>
              </a:rPr>
              <a:t>官网</a:t>
            </a:r>
            <a:r>
              <a:rPr lang="zh-CN" altLang="en-US" sz="1400" dirty="0">
                <a:latin typeface="+mn-ea"/>
                <a:cs typeface="Heiti SC Light" charset="-122"/>
              </a:rPr>
              <a:t>：页面设计简洁美观，保护理念明确传达</a:t>
            </a:r>
            <a:endParaRPr lang="en-GB" altLang="zh-CN" sz="1400" dirty="0">
              <a:latin typeface="+mn-ea"/>
              <a:cs typeface="Heiti SC Light" charset="-122"/>
            </a:endParaRPr>
          </a:p>
          <a:p>
            <a:pPr>
              <a:buClr>
                <a:srgbClr val="2D97C8"/>
              </a:buClr>
            </a:pPr>
            <a:endParaRPr lang="en-GB" altLang="zh-CN" sz="1400" b="1" dirty="0">
              <a:solidFill>
                <a:srgbClr val="FF0000"/>
              </a:solidFill>
              <a:latin typeface="+mn-ea"/>
              <a:cs typeface="Heiti SC Light" charset="-122"/>
            </a:endParaRPr>
          </a:p>
          <a:p>
            <a:pPr>
              <a:buClr>
                <a:srgbClr val="2D97C8"/>
              </a:buClr>
            </a:pPr>
            <a:r>
              <a:rPr lang="ja-JP" altLang="en-US" sz="1400" b="1">
                <a:latin typeface="+mn-ea"/>
                <a:cs typeface="Heiti SC Light" charset="-122"/>
              </a:rPr>
              <a:t>特点</a:t>
            </a:r>
            <a:r>
              <a:rPr lang="zh-CN" altLang="en-US" sz="1400" dirty="0">
                <a:latin typeface="+mn-ea"/>
                <a:cs typeface="Heiti SC Light" charset="-122"/>
              </a:rPr>
              <a:t>：</a:t>
            </a:r>
            <a:r>
              <a:rPr lang="ja-JP" altLang="en-US" sz="1400">
                <a:latin typeface="+mn-ea"/>
                <a:cs typeface="Heiti SC Light" charset="-122"/>
              </a:rPr>
              <a:t>通过微博触达更多受众</a:t>
            </a:r>
            <a:r>
              <a:rPr lang="zh-CN" altLang="en-US" sz="1400" dirty="0">
                <a:latin typeface="+mn-ea"/>
                <a:cs typeface="Heiti SC Light" charset="-122"/>
              </a:rPr>
              <a:t>，</a:t>
            </a:r>
            <a:r>
              <a:rPr lang="ja-JP" altLang="en-US" sz="1400">
                <a:latin typeface="+mn-ea"/>
                <a:cs typeface="Heiti SC Light" charset="-122"/>
              </a:rPr>
              <a:t>专业</a:t>
            </a:r>
            <a:r>
              <a:rPr lang="zh-CN" altLang="en-US" sz="1400" dirty="0">
                <a:latin typeface="+mn-ea"/>
                <a:cs typeface="Heiti SC Light" charset="-122"/>
              </a:rPr>
              <a:t>、</a:t>
            </a:r>
            <a:r>
              <a:rPr lang="ja-JP" altLang="en-US" sz="1400">
                <a:latin typeface="+mn-ea"/>
                <a:cs typeface="Heiti SC Light" charset="-122"/>
              </a:rPr>
              <a:t>认真的态度留住受众</a:t>
            </a:r>
            <a:endParaRPr lang="en-GB" altLang="zh-CN" sz="1400" dirty="0">
              <a:latin typeface="+mn-ea"/>
              <a:cs typeface="Heiti SC Light" charset="-122"/>
            </a:endParaRPr>
          </a:p>
        </p:txBody>
      </p:sp>
      <p:sp>
        <p:nvSpPr>
          <p:cNvPr id="28" name="矩形 13">
            <a:extLst>
              <a:ext uri="{FF2B5EF4-FFF2-40B4-BE49-F238E27FC236}">
                <a16:creationId xmlns:a16="http://schemas.microsoft.com/office/drawing/2014/main" id="{53250639-CAE1-1241-B672-6869FCC33D57}"/>
              </a:ext>
            </a:extLst>
          </p:cNvPr>
          <p:cNvSpPr/>
          <p:nvPr/>
        </p:nvSpPr>
        <p:spPr>
          <a:xfrm>
            <a:off x="1890579" y="2374816"/>
            <a:ext cx="2558858" cy="307777"/>
          </a:xfrm>
          <a:prstGeom prst="rect">
            <a:avLst/>
          </a:prstGeom>
          <a:noFill/>
        </p:spPr>
        <p:txBody>
          <a:bodyPr wrap="square" rtlCol="0">
            <a:spAutoFit/>
          </a:bodyPr>
          <a:lstStyle/>
          <a:p>
            <a:pPr>
              <a:buClr>
                <a:srgbClr val="2D97C8"/>
              </a:buClr>
            </a:pPr>
            <a:r>
              <a:rPr lang="zh-CN" altLang="en-US" sz="1400" dirty="0">
                <a:latin typeface="+mn-ea"/>
              </a:rPr>
              <a:t>守护自然保护地</a:t>
            </a:r>
            <a:endParaRPr lang="ca-ES" sz="1400" dirty="0">
              <a:latin typeface="+mn-ea"/>
            </a:endParaRPr>
          </a:p>
        </p:txBody>
      </p:sp>
      <p:sp>
        <p:nvSpPr>
          <p:cNvPr id="31" name="矩形 17">
            <a:extLst>
              <a:ext uri="{FF2B5EF4-FFF2-40B4-BE49-F238E27FC236}">
                <a16:creationId xmlns:a16="http://schemas.microsoft.com/office/drawing/2014/main" id="{C254D0C8-83C0-794F-BE06-8C8EF64CF54F}"/>
              </a:ext>
            </a:extLst>
          </p:cNvPr>
          <p:cNvSpPr/>
          <p:nvPr/>
        </p:nvSpPr>
        <p:spPr>
          <a:xfrm>
            <a:off x="684605" y="3970988"/>
            <a:ext cx="3954929" cy="1600438"/>
          </a:xfrm>
          <a:prstGeom prst="rect">
            <a:avLst/>
          </a:prstGeom>
          <a:noFill/>
        </p:spPr>
        <p:txBody>
          <a:bodyPr wrap="none" rtlCol="0">
            <a:spAutoFit/>
          </a:bodyPr>
          <a:lstStyle/>
          <a:p>
            <a:pPr>
              <a:buClr>
                <a:srgbClr val="2D97C8"/>
              </a:buClr>
            </a:pPr>
            <a:r>
              <a:rPr lang="zh-CN" altLang="en-US" sz="1400" dirty="0">
                <a:latin typeface="+mn-ea"/>
                <a:cs typeface="Heiti SC Light" charset="-122"/>
              </a:rPr>
              <a:t>以自然保护地为核心开展</a:t>
            </a:r>
            <a:r>
              <a:rPr lang="zh-CN" altLang="en-US" sz="1400" b="1" dirty="0">
                <a:latin typeface="+mn-ea"/>
                <a:cs typeface="Heiti SC Light" charset="-122"/>
              </a:rPr>
              <a:t>保护、教育</a:t>
            </a:r>
            <a:r>
              <a:rPr lang="zh-CN" altLang="en-US" sz="1400" dirty="0">
                <a:latin typeface="+mn-ea"/>
                <a:cs typeface="Heiti SC Light" charset="-122"/>
              </a:rPr>
              <a:t>和</a:t>
            </a:r>
            <a:r>
              <a:rPr lang="zh-CN" altLang="en-US" sz="1400" b="1" dirty="0">
                <a:latin typeface="+mn-ea"/>
                <a:cs typeface="Heiti SC Light" charset="-122"/>
              </a:rPr>
              <a:t>宣传</a:t>
            </a:r>
            <a:r>
              <a:rPr lang="zh-CN" altLang="en-US" sz="1400" dirty="0">
                <a:latin typeface="+mn-ea"/>
                <a:cs typeface="Heiti SC Light" charset="-122"/>
              </a:rPr>
              <a:t>工作</a:t>
            </a:r>
            <a:endParaRPr lang="ca-ES" altLang="zh-CN" sz="1400" dirty="0">
              <a:latin typeface="+mn-ea"/>
              <a:cs typeface="Heiti SC Light" charset="-122"/>
            </a:endParaRPr>
          </a:p>
          <a:p>
            <a:pPr>
              <a:buClr>
                <a:srgbClr val="2D97C8"/>
              </a:buClr>
            </a:pPr>
            <a:endParaRPr lang="en-US" altLang="zh-CN" sz="1400" dirty="0">
              <a:latin typeface="+mn-ea"/>
            </a:endParaRPr>
          </a:p>
          <a:p>
            <a:pPr marL="342900" indent="-342900">
              <a:buClr>
                <a:srgbClr val="2D97C8"/>
              </a:buClr>
              <a:buFont typeface="Arial" panose="020B0604020202020204" pitchFamily="34" charset="0"/>
              <a:buChar char="•"/>
            </a:pPr>
            <a:r>
              <a:rPr lang="zh-CN" altLang="en-US" sz="1400" dirty="0">
                <a:latin typeface="+mn-ea"/>
              </a:rPr>
              <a:t>保护地管理（桃花制）</a:t>
            </a:r>
            <a:endParaRPr lang="en-US" altLang="zh-CN" sz="1400" dirty="0">
              <a:latin typeface="+mn-ea"/>
            </a:endParaRPr>
          </a:p>
          <a:p>
            <a:pPr marL="342900" indent="-342900">
              <a:buClr>
                <a:srgbClr val="2D97C8"/>
              </a:buClr>
              <a:buFont typeface="Arial" panose="020B0604020202020204" pitchFamily="34" charset="0"/>
              <a:buChar char="•"/>
            </a:pPr>
            <a:r>
              <a:rPr lang="zh-CN" altLang="en-US" sz="1400" dirty="0">
                <a:latin typeface="+mn-ea"/>
              </a:rPr>
              <a:t>自然教育</a:t>
            </a:r>
            <a:endParaRPr lang="en-US" altLang="zh-CN" sz="1400" dirty="0">
              <a:latin typeface="+mn-ea"/>
            </a:endParaRPr>
          </a:p>
          <a:p>
            <a:pPr marL="342900" indent="-342900">
              <a:buClr>
                <a:srgbClr val="2D97C8"/>
              </a:buClr>
              <a:buFont typeface="Arial" panose="020B0604020202020204" pitchFamily="34" charset="0"/>
              <a:buChar char="•"/>
            </a:pPr>
            <a:r>
              <a:rPr lang="zh-CN" altLang="en-US" sz="1400" dirty="0">
                <a:latin typeface="+mn-ea"/>
              </a:rPr>
              <a:t>海洋先锋</a:t>
            </a:r>
            <a:endParaRPr lang="en-US" altLang="zh-CN" sz="1400" dirty="0">
              <a:latin typeface="+mn-ea"/>
            </a:endParaRPr>
          </a:p>
          <a:p>
            <a:pPr marL="342900" indent="-342900">
              <a:buClr>
                <a:srgbClr val="2D97C8"/>
              </a:buClr>
              <a:buFont typeface="Arial" panose="020B0604020202020204" pitchFamily="34" charset="0"/>
              <a:buChar char="•"/>
            </a:pPr>
            <a:r>
              <a:rPr lang="zh-CN" altLang="en-US" sz="1400" dirty="0">
                <a:latin typeface="+mn-ea"/>
              </a:rPr>
              <a:t>非洲项目</a:t>
            </a:r>
            <a:endParaRPr lang="en-US" altLang="zh-CN" sz="1400" dirty="0">
              <a:latin typeface="+mn-ea"/>
            </a:endParaRPr>
          </a:p>
          <a:p>
            <a:pPr marL="342900" indent="-342900">
              <a:buClr>
                <a:srgbClr val="2D97C8"/>
              </a:buClr>
              <a:buFont typeface="Arial" panose="020B0604020202020204" pitchFamily="34" charset="0"/>
              <a:buChar char="•"/>
            </a:pPr>
            <a:r>
              <a:rPr lang="zh-CN" altLang="en-US" sz="1400" dirty="0">
                <a:latin typeface="+mn-ea"/>
              </a:rPr>
              <a:t>巡护员奖</a:t>
            </a:r>
            <a:endParaRPr lang="en-US" altLang="zh-CN" sz="1400" dirty="0">
              <a:latin typeface="+mn-ea"/>
            </a:endParaRPr>
          </a:p>
        </p:txBody>
      </p:sp>
      <p:sp>
        <p:nvSpPr>
          <p:cNvPr id="5" name="文本框 4">
            <a:extLst>
              <a:ext uri="{FF2B5EF4-FFF2-40B4-BE49-F238E27FC236}">
                <a16:creationId xmlns:a16="http://schemas.microsoft.com/office/drawing/2014/main" id="{723AABAC-98F5-4703-902B-6AB00F657645}"/>
              </a:ext>
            </a:extLst>
          </p:cNvPr>
          <p:cNvSpPr txBox="1"/>
          <p:nvPr/>
        </p:nvSpPr>
        <p:spPr>
          <a:xfrm>
            <a:off x="551751" y="1150981"/>
            <a:ext cx="1338828" cy="369332"/>
          </a:xfrm>
          <a:prstGeom prst="rect">
            <a:avLst/>
          </a:prstGeom>
          <a:noFill/>
        </p:spPr>
        <p:txBody>
          <a:bodyPr wrap="none" rtlCol="0">
            <a:spAutoFit/>
          </a:bodyPr>
          <a:lstStyle/>
          <a:p>
            <a:pPr>
              <a:buClr>
                <a:srgbClr val="2D97C8"/>
              </a:buClr>
            </a:pPr>
            <a:r>
              <a:rPr lang="zh-CN" altLang="en-US" b="1" dirty="0">
                <a:solidFill>
                  <a:srgbClr val="2898D8"/>
                </a:solidFill>
                <a:latin typeface="+mn-ea"/>
                <a:cs typeface="Heiti SC Light" charset="-122"/>
              </a:rPr>
              <a:t>使命、愿景</a:t>
            </a:r>
            <a:endParaRPr lang="ca-ES" b="1" dirty="0">
              <a:solidFill>
                <a:srgbClr val="2898D8"/>
              </a:solidFill>
              <a:latin typeface="+mn-ea"/>
              <a:cs typeface="Heiti SC Light" charset="-122"/>
            </a:endParaRPr>
          </a:p>
        </p:txBody>
      </p:sp>
      <p:sp>
        <p:nvSpPr>
          <p:cNvPr id="27" name="文本框 26">
            <a:extLst>
              <a:ext uri="{FF2B5EF4-FFF2-40B4-BE49-F238E27FC236}">
                <a16:creationId xmlns:a16="http://schemas.microsoft.com/office/drawing/2014/main" id="{1405BEAD-5B32-4CD4-821F-B0EAC7DE34B1}"/>
              </a:ext>
            </a:extLst>
          </p:cNvPr>
          <p:cNvSpPr txBox="1"/>
          <p:nvPr/>
        </p:nvSpPr>
        <p:spPr>
          <a:xfrm>
            <a:off x="10561222" y="1150981"/>
            <a:ext cx="1107996" cy="369332"/>
          </a:xfrm>
          <a:prstGeom prst="rect">
            <a:avLst/>
          </a:prstGeom>
          <a:noFill/>
        </p:spPr>
        <p:txBody>
          <a:bodyPr wrap="none" rtlCol="0">
            <a:spAutoFit/>
          </a:bodyPr>
          <a:lstStyle/>
          <a:p>
            <a:pPr>
              <a:buClr>
                <a:srgbClr val="2D97C8"/>
              </a:buClr>
            </a:pPr>
            <a:r>
              <a:rPr lang="zh-CN" altLang="en-US" b="1" dirty="0">
                <a:solidFill>
                  <a:srgbClr val="2898D8"/>
                </a:solidFill>
                <a:latin typeface="+mn-ea"/>
                <a:cs typeface="Heiti SC Light" charset="-122"/>
              </a:rPr>
              <a:t>品牌形象</a:t>
            </a:r>
            <a:endParaRPr lang="ca-ES" b="1" dirty="0">
              <a:solidFill>
                <a:srgbClr val="2898D8"/>
              </a:solidFill>
              <a:latin typeface="+mn-ea"/>
              <a:cs typeface="Heiti SC Light" charset="-122"/>
            </a:endParaRPr>
          </a:p>
        </p:txBody>
      </p:sp>
      <p:sp>
        <p:nvSpPr>
          <p:cNvPr id="33" name="文本框 32">
            <a:extLst>
              <a:ext uri="{FF2B5EF4-FFF2-40B4-BE49-F238E27FC236}">
                <a16:creationId xmlns:a16="http://schemas.microsoft.com/office/drawing/2014/main" id="{A9249239-253C-4BB9-9A00-EA231E1E3EF6}"/>
              </a:ext>
            </a:extLst>
          </p:cNvPr>
          <p:cNvSpPr txBox="1"/>
          <p:nvPr/>
        </p:nvSpPr>
        <p:spPr>
          <a:xfrm>
            <a:off x="551751" y="5653323"/>
            <a:ext cx="1107996" cy="369332"/>
          </a:xfrm>
          <a:prstGeom prst="rect">
            <a:avLst/>
          </a:prstGeom>
          <a:noFill/>
        </p:spPr>
        <p:txBody>
          <a:bodyPr wrap="none" rtlCol="0">
            <a:spAutoFit/>
          </a:bodyPr>
          <a:lstStyle/>
          <a:p>
            <a:pPr>
              <a:buClr>
                <a:srgbClr val="2D97C8"/>
              </a:buClr>
            </a:pPr>
            <a:r>
              <a:rPr lang="zh-CN" altLang="en-US" b="1" dirty="0">
                <a:solidFill>
                  <a:srgbClr val="2898D8"/>
                </a:solidFill>
                <a:latin typeface="+mn-ea"/>
                <a:cs typeface="Heiti SC Light" charset="-122"/>
              </a:rPr>
              <a:t>机构项目</a:t>
            </a:r>
            <a:endParaRPr lang="ca-ES" b="1" dirty="0">
              <a:solidFill>
                <a:srgbClr val="2898D8"/>
              </a:solidFill>
              <a:latin typeface="+mn-ea"/>
              <a:cs typeface="Heiti SC Light" charset="-122"/>
            </a:endParaRPr>
          </a:p>
        </p:txBody>
      </p:sp>
      <p:sp>
        <p:nvSpPr>
          <p:cNvPr id="34" name="文本框 33">
            <a:extLst>
              <a:ext uri="{FF2B5EF4-FFF2-40B4-BE49-F238E27FC236}">
                <a16:creationId xmlns:a16="http://schemas.microsoft.com/office/drawing/2014/main" id="{7A8DC614-4B8A-4B02-87C6-D566E892D109}"/>
              </a:ext>
            </a:extLst>
          </p:cNvPr>
          <p:cNvSpPr txBox="1"/>
          <p:nvPr/>
        </p:nvSpPr>
        <p:spPr>
          <a:xfrm>
            <a:off x="10425192" y="5653323"/>
            <a:ext cx="1107996" cy="369332"/>
          </a:xfrm>
          <a:prstGeom prst="rect">
            <a:avLst/>
          </a:prstGeom>
          <a:noFill/>
        </p:spPr>
        <p:txBody>
          <a:bodyPr wrap="none" rtlCol="0">
            <a:spAutoFit/>
          </a:bodyPr>
          <a:lstStyle/>
          <a:p>
            <a:pPr>
              <a:buClr>
                <a:srgbClr val="2D97C8"/>
              </a:buClr>
            </a:pPr>
            <a:r>
              <a:rPr lang="zh-CN" altLang="en-US" b="1" dirty="0">
                <a:solidFill>
                  <a:srgbClr val="2898D8"/>
                </a:solidFill>
                <a:latin typeface="+mn-ea"/>
                <a:cs typeface="Heiti SC Light" charset="-122"/>
              </a:rPr>
              <a:t>品牌传播</a:t>
            </a:r>
            <a:endParaRPr lang="ca-ES" b="1" dirty="0">
              <a:solidFill>
                <a:srgbClr val="2898D8"/>
              </a:solidFill>
              <a:latin typeface="+mn-ea"/>
              <a:cs typeface="Heiti SC Light" charset="-122"/>
            </a:endParaRPr>
          </a:p>
        </p:txBody>
      </p:sp>
      <p:grpSp>
        <p:nvGrpSpPr>
          <p:cNvPr id="16" name="组合 15">
            <a:extLst>
              <a:ext uri="{FF2B5EF4-FFF2-40B4-BE49-F238E27FC236}">
                <a16:creationId xmlns:a16="http://schemas.microsoft.com/office/drawing/2014/main" id="{2C45A31C-0E3A-4661-BDCB-C96E8D41E326}"/>
              </a:ext>
            </a:extLst>
          </p:cNvPr>
          <p:cNvGrpSpPr/>
          <p:nvPr/>
        </p:nvGrpSpPr>
        <p:grpSpPr>
          <a:xfrm>
            <a:off x="981467" y="1331541"/>
            <a:ext cx="10298053" cy="4595174"/>
            <a:chOff x="981467" y="1331541"/>
            <a:chExt cx="10298053" cy="4595174"/>
          </a:xfrm>
        </p:grpSpPr>
        <p:cxnSp>
          <p:nvCxnSpPr>
            <p:cNvPr id="23" name="Straight Connector 22">
              <a:extLst>
                <a:ext uri="{FF2B5EF4-FFF2-40B4-BE49-F238E27FC236}">
                  <a16:creationId xmlns:a16="http://schemas.microsoft.com/office/drawing/2014/main" id="{A6B88332-0451-AE46-91A4-01C181C470A6}"/>
                </a:ext>
              </a:extLst>
            </p:cNvPr>
            <p:cNvCxnSpPr>
              <a:cxnSpLocks/>
            </p:cNvCxnSpPr>
            <p:nvPr/>
          </p:nvCxnSpPr>
          <p:spPr>
            <a:xfrm flipH="1">
              <a:off x="7811545" y="3629128"/>
              <a:ext cx="346797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542DFA-C3FB-5143-92F8-26616457C5B6}"/>
                </a:ext>
              </a:extLst>
            </p:cNvPr>
            <p:cNvCxnSpPr>
              <a:cxnSpLocks/>
            </p:cNvCxnSpPr>
            <p:nvPr/>
          </p:nvCxnSpPr>
          <p:spPr>
            <a:xfrm>
              <a:off x="6130493" y="1331541"/>
              <a:ext cx="0" cy="14887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矩形: 圆角 7">
              <a:extLst>
                <a:ext uri="{FF2B5EF4-FFF2-40B4-BE49-F238E27FC236}">
                  <a16:creationId xmlns:a16="http://schemas.microsoft.com/office/drawing/2014/main" id="{1B9BDE33-ABCA-4F77-8C2F-57C0225EBD5D}"/>
                </a:ext>
              </a:extLst>
            </p:cNvPr>
            <p:cNvSpPr/>
            <p:nvPr/>
          </p:nvSpPr>
          <p:spPr>
            <a:xfrm>
              <a:off x="4704316" y="3052606"/>
              <a:ext cx="2852355" cy="11530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Big</a:t>
              </a:r>
              <a:r>
                <a:rPr lang="ca-ES" altLang="zh-CN" b="1" dirty="0">
                  <a:solidFill>
                    <a:schemeClr val="bg1"/>
                  </a:solidFill>
                </a:rPr>
                <a:t> idea</a:t>
              </a:r>
            </a:p>
            <a:p>
              <a:pPr algn="ctr"/>
              <a:endParaRPr lang="ca-ES" altLang="zh-CN" sz="1600" dirty="0">
                <a:solidFill>
                  <a:schemeClr val="bg1"/>
                </a:solidFill>
              </a:endParaRPr>
            </a:p>
            <a:p>
              <a:pPr algn="ctr"/>
              <a:r>
                <a:rPr lang="zh-CN" altLang="en-US" sz="1400" b="1" dirty="0">
                  <a:solidFill>
                    <a:schemeClr val="bg1"/>
                  </a:solidFill>
                  <a:latin typeface="+mn-ea"/>
                  <a:cs typeface="Heiti SC Light" charset="-122"/>
                </a:rPr>
                <a:t>青山绿水的守望者，江河湖海的孩子，山水的情人</a:t>
              </a:r>
            </a:p>
          </p:txBody>
        </p:sp>
        <p:cxnSp>
          <p:nvCxnSpPr>
            <p:cNvPr id="35" name="Straight Connector 22">
              <a:extLst>
                <a:ext uri="{FF2B5EF4-FFF2-40B4-BE49-F238E27FC236}">
                  <a16:creationId xmlns:a16="http://schemas.microsoft.com/office/drawing/2014/main" id="{6464FF28-ACCD-40F2-85C9-D01902BE6DCB}"/>
                </a:ext>
              </a:extLst>
            </p:cNvPr>
            <p:cNvCxnSpPr>
              <a:cxnSpLocks/>
            </p:cNvCxnSpPr>
            <p:nvPr/>
          </p:nvCxnSpPr>
          <p:spPr>
            <a:xfrm flipH="1">
              <a:off x="981467" y="3629128"/>
              <a:ext cx="346797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Connector 23">
              <a:extLst>
                <a:ext uri="{FF2B5EF4-FFF2-40B4-BE49-F238E27FC236}">
                  <a16:creationId xmlns:a16="http://schemas.microsoft.com/office/drawing/2014/main" id="{4C160E02-5022-4E75-BC91-A3B4C7C49F76}"/>
                </a:ext>
              </a:extLst>
            </p:cNvPr>
            <p:cNvCxnSpPr>
              <a:cxnSpLocks/>
            </p:cNvCxnSpPr>
            <p:nvPr/>
          </p:nvCxnSpPr>
          <p:spPr>
            <a:xfrm>
              <a:off x="6130493" y="4437962"/>
              <a:ext cx="0" cy="1488753"/>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7" name="矩形: 圆角 16">
            <a:extLst>
              <a:ext uri="{FF2B5EF4-FFF2-40B4-BE49-F238E27FC236}">
                <a16:creationId xmlns:a16="http://schemas.microsoft.com/office/drawing/2014/main" id="{6F8B9153-E0CC-4E3D-8DC5-57153A27B4AB}"/>
              </a:ext>
            </a:extLst>
          </p:cNvPr>
          <p:cNvSpPr/>
          <p:nvPr/>
        </p:nvSpPr>
        <p:spPr>
          <a:xfrm>
            <a:off x="654650" y="1655415"/>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愿景</a:t>
            </a:r>
            <a:endParaRPr lang="ca-ES" sz="1400" b="1" dirty="0">
              <a:solidFill>
                <a:srgbClr val="2898D8"/>
              </a:solidFill>
            </a:endParaRPr>
          </a:p>
        </p:txBody>
      </p:sp>
      <p:sp>
        <p:nvSpPr>
          <p:cNvPr id="38" name="矩形: 圆角 37">
            <a:extLst>
              <a:ext uri="{FF2B5EF4-FFF2-40B4-BE49-F238E27FC236}">
                <a16:creationId xmlns:a16="http://schemas.microsoft.com/office/drawing/2014/main" id="{23B95222-3972-4B2E-A454-3AFDDC88BC76}"/>
              </a:ext>
            </a:extLst>
          </p:cNvPr>
          <p:cNvSpPr/>
          <p:nvPr/>
        </p:nvSpPr>
        <p:spPr>
          <a:xfrm>
            <a:off x="654650" y="2345684"/>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使命</a:t>
            </a:r>
            <a:endParaRPr lang="ca-ES" sz="1400" b="1" dirty="0">
              <a:solidFill>
                <a:srgbClr val="2898D8"/>
              </a:solidFill>
            </a:endParaRPr>
          </a:p>
        </p:txBody>
      </p:sp>
      <p:sp>
        <p:nvSpPr>
          <p:cNvPr id="39" name="矩形 13">
            <a:extLst>
              <a:ext uri="{FF2B5EF4-FFF2-40B4-BE49-F238E27FC236}">
                <a16:creationId xmlns:a16="http://schemas.microsoft.com/office/drawing/2014/main" id="{2A7912C4-6441-4BA6-88B3-E6BB114D8602}"/>
              </a:ext>
            </a:extLst>
          </p:cNvPr>
          <p:cNvSpPr/>
          <p:nvPr/>
        </p:nvSpPr>
        <p:spPr>
          <a:xfrm>
            <a:off x="1851422" y="1684526"/>
            <a:ext cx="3041408" cy="307777"/>
          </a:xfrm>
          <a:prstGeom prst="rect">
            <a:avLst/>
          </a:prstGeom>
          <a:noFill/>
        </p:spPr>
        <p:txBody>
          <a:bodyPr wrap="square" rtlCol="0">
            <a:spAutoFit/>
          </a:bodyPr>
          <a:lstStyle/>
          <a:p>
            <a:pPr>
              <a:buClr>
                <a:srgbClr val="2D97C8"/>
              </a:buClr>
            </a:pPr>
            <a:r>
              <a:rPr lang="zh-CN" altLang="en-US" sz="1400" dirty="0">
                <a:latin typeface="+mn-ea"/>
              </a:rPr>
              <a:t>为子孙后代留下更多绿水青山</a:t>
            </a:r>
            <a:endParaRPr lang="en-US" altLang="zh-CN" sz="1400" dirty="0">
              <a:latin typeface="+mn-ea"/>
            </a:endParaRPr>
          </a:p>
        </p:txBody>
      </p:sp>
      <p:sp>
        <p:nvSpPr>
          <p:cNvPr id="46" name="标题 1">
            <a:extLst>
              <a:ext uri="{FF2B5EF4-FFF2-40B4-BE49-F238E27FC236}">
                <a16:creationId xmlns:a16="http://schemas.microsoft.com/office/drawing/2014/main" id="{EF9DCC7E-AEDA-254C-B5C3-EC271F3A2A3C}"/>
              </a:ext>
            </a:extLst>
          </p:cNvPr>
          <p:cNvSpPr txBox="1">
            <a:spLocks/>
          </p:cNvSpPr>
          <p:nvPr/>
        </p:nvSpPr>
        <p:spPr>
          <a:xfrm>
            <a:off x="485584" y="428307"/>
            <a:ext cx="10487214" cy="460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D97C8"/>
                </a:solidFill>
                <a:latin typeface="+mn-ea"/>
                <a:ea typeface="+mn-ea"/>
                <a:cs typeface="+mj-cs"/>
              </a:defRPr>
            </a:lvl1pPr>
          </a:lstStyle>
          <a:p>
            <a:r>
              <a:rPr lang="zh-CN" altLang="en-US" dirty="0"/>
              <a:t>桃花源致力于守护自然保护地，探索通过商业的方式实现公益保护的目的</a:t>
            </a:r>
          </a:p>
        </p:txBody>
      </p:sp>
      <p:sp>
        <p:nvSpPr>
          <p:cNvPr id="29" name="矩形: 圆角 40">
            <a:extLst>
              <a:ext uri="{FF2B5EF4-FFF2-40B4-BE49-F238E27FC236}">
                <a16:creationId xmlns:a16="http://schemas.microsoft.com/office/drawing/2014/main" id="{630C40A5-6D03-1147-AE77-C02A28E37B8C}"/>
              </a:ext>
            </a:extLst>
          </p:cNvPr>
          <p:cNvSpPr/>
          <p:nvPr/>
        </p:nvSpPr>
        <p:spPr>
          <a:xfrm>
            <a:off x="6484753" y="1537285"/>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领先</a:t>
            </a:r>
            <a:endParaRPr lang="ca-ES" sz="1400" b="1" dirty="0">
              <a:solidFill>
                <a:srgbClr val="2898D8"/>
              </a:solidFill>
            </a:endParaRPr>
          </a:p>
        </p:txBody>
      </p:sp>
      <p:sp>
        <p:nvSpPr>
          <p:cNvPr id="3" name="Rectangle 2">
            <a:extLst>
              <a:ext uri="{FF2B5EF4-FFF2-40B4-BE49-F238E27FC236}">
                <a16:creationId xmlns:a16="http://schemas.microsoft.com/office/drawing/2014/main" id="{96AD67E4-CB4D-3646-8240-55B11328FEE1}"/>
              </a:ext>
            </a:extLst>
          </p:cNvPr>
          <p:cNvSpPr/>
          <p:nvPr/>
        </p:nvSpPr>
        <p:spPr>
          <a:xfrm>
            <a:off x="7655984" y="1461534"/>
            <a:ext cx="3504383" cy="523220"/>
          </a:xfrm>
          <a:prstGeom prst="rect">
            <a:avLst/>
          </a:prstGeom>
          <a:noFill/>
        </p:spPr>
        <p:txBody>
          <a:bodyPr wrap="square" rtlCol="0">
            <a:spAutoFit/>
          </a:bodyPr>
          <a:lstStyle/>
          <a:p>
            <a:pPr>
              <a:buClr>
                <a:srgbClr val="2D97C8"/>
              </a:buClr>
            </a:pPr>
            <a:r>
              <a:rPr lang="zh-CN" altLang="en-US" sz="1400" dirty="0">
                <a:latin typeface="+mn-ea"/>
              </a:rPr>
              <a:t>中国第一家民间机构参与保护地管理的机构，也是推动民间力量进入保护地的机构</a:t>
            </a:r>
            <a:r>
              <a:rPr lang="en-GB" sz="1400" dirty="0">
                <a:latin typeface="+mn-ea"/>
              </a:rPr>
              <a:t> </a:t>
            </a:r>
          </a:p>
        </p:txBody>
      </p:sp>
      <p:sp>
        <p:nvSpPr>
          <p:cNvPr id="30" name="矩形: 圆角 40">
            <a:extLst>
              <a:ext uri="{FF2B5EF4-FFF2-40B4-BE49-F238E27FC236}">
                <a16:creationId xmlns:a16="http://schemas.microsoft.com/office/drawing/2014/main" id="{E90FA7B5-BEBC-9F49-B11B-7E9490378702}"/>
              </a:ext>
            </a:extLst>
          </p:cNvPr>
          <p:cNvSpPr/>
          <p:nvPr/>
        </p:nvSpPr>
        <p:spPr>
          <a:xfrm>
            <a:off x="6484752" y="2048900"/>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有号召力</a:t>
            </a:r>
            <a:endParaRPr lang="ca-ES" sz="1400" b="1" dirty="0">
              <a:solidFill>
                <a:srgbClr val="2898D8"/>
              </a:solidFill>
            </a:endParaRPr>
          </a:p>
        </p:txBody>
      </p:sp>
      <p:sp>
        <p:nvSpPr>
          <p:cNvPr id="32" name="文本框 4">
            <a:extLst>
              <a:ext uri="{FF2B5EF4-FFF2-40B4-BE49-F238E27FC236}">
                <a16:creationId xmlns:a16="http://schemas.microsoft.com/office/drawing/2014/main" id="{C2539DC6-DDC8-0C44-B573-F4CA5BAD9754}"/>
              </a:ext>
            </a:extLst>
          </p:cNvPr>
          <p:cNvSpPr txBox="1"/>
          <p:nvPr/>
        </p:nvSpPr>
        <p:spPr>
          <a:xfrm>
            <a:off x="7655987" y="1960677"/>
            <a:ext cx="3504376" cy="523220"/>
          </a:xfrm>
          <a:prstGeom prst="rect">
            <a:avLst/>
          </a:prstGeom>
          <a:noFill/>
        </p:spPr>
        <p:txBody>
          <a:bodyPr wrap="square" rtlCol="0">
            <a:spAutoFit/>
          </a:bodyPr>
          <a:lstStyle/>
          <a:p>
            <a:pPr>
              <a:buClr>
                <a:srgbClr val="2D97C8"/>
              </a:buClr>
            </a:pPr>
            <a:r>
              <a:rPr lang="zh-CN" altLang="en-US" sz="1400" dirty="0">
                <a:latin typeface="+mn-ea"/>
                <a:cs typeface="Heiti SC Light" charset="-122"/>
              </a:rPr>
              <a:t>逐渐从微博发力开始接触公众，</a:t>
            </a:r>
            <a:r>
              <a:rPr lang="ja-JP" altLang="en-GB" sz="1400">
                <a:latin typeface="+mn-ea"/>
                <a:cs typeface="Heiti SC Light" charset="-122"/>
              </a:rPr>
              <a:t>单</a:t>
            </a:r>
            <a:r>
              <a:rPr lang="zh-CN" altLang="en-US" sz="1400" dirty="0">
                <a:latin typeface="+mn-ea"/>
                <a:cs typeface="Heiti SC Light" charset="-122"/>
              </a:rPr>
              <a:t>月做到了</a:t>
            </a:r>
            <a:r>
              <a:rPr lang="en-US" altLang="zh-CN" sz="1400" dirty="0">
                <a:latin typeface="+mn-ea"/>
                <a:cs typeface="Heiti SC Light" charset="-122"/>
              </a:rPr>
              <a:t>7</a:t>
            </a:r>
            <a:r>
              <a:rPr lang="zh-CN" altLang="en-US" sz="1400" dirty="0">
                <a:latin typeface="+mn-ea"/>
                <a:cs typeface="Heiti SC Light" charset="-122"/>
              </a:rPr>
              <a:t>个亿的阅读量 </a:t>
            </a:r>
            <a:endParaRPr lang="ca-ES" sz="1400" dirty="0">
              <a:latin typeface="+mn-ea"/>
              <a:cs typeface="Heiti SC Light" charset="-122"/>
            </a:endParaRPr>
          </a:p>
        </p:txBody>
      </p:sp>
      <p:sp>
        <p:nvSpPr>
          <p:cNvPr id="37" name="矩形: 圆角 40">
            <a:extLst>
              <a:ext uri="{FF2B5EF4-FFF2-40B4-BE49-F238E27FC236}">
                <a16:creationId xmlns:a16="http://schemas.microsoft.com/office/drawing/2014/main" id="{CF04D80D-1C90-DB42-9CEB-2D937850BDCF}"/>
              </a:ext>
            </a:extLst>
          </p:cNvPr>
          <p:cNvSpPr/>
          <p:nvPr/>
        </p:nvSpPr>
        <p:spPr>
          <a:xfrm>
            <a:off x="6484752" y="2585258"/>
            <a:ext cx="1083639"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认真</a:t>
            </a:r>
            <a:endParaRPr lang="ca-ES" sz="1400" b="1" dirty="0">
              <a:solidFill>
                <a:srgbClr val="2898D8"/>
              </a:solidFill>
            </a:endParaRPr>
          </a:p>
        </p:txBody>
      </p:sp>
      <p:sp>
        <p:nvSpPr>
          <p:cNvPr id="40" name="文本框 4">
            <a:extLst>
              <a:ext uri="{FF2B5EF4-FFF2-40B4-BE49-F238E27FC236}">
                <a16:creationId xmlns:a16="http://schemas.microsoft.com/office/drawing/2014/main" id="{E7FC1925-6288-DF4C-9ADA-9B6DA990F0C9}"/>
              </a:ext>
            </a:extLst>
          </p:cNvPr>
          <p:cNvSpPr txBox="1"/>
          <p:nvPr/>
        </p:nvSpPr>
        <p:spPr>
          <a:xfrm>
            <a:off x="7655987" y="2597835"/>
            <a:ext cx="3504376" cy="307777"/>
          </a:xfrm>
          <a:prstGeom prst="rect">
            <a:avLst/>
          </a:prstGeom>
          <a:noFill/>
        </p:spPr>
        <p:txBody>
          <a:bodyPr wrap="square" rtlCol="0">
            <a:spAutoFit/>
          </a:bodyPr>
          <a:lstStyle/>
          <a:p>
            <a:pPr>
              <a:buClr>
                <a:srgbClr val="2D97C8"/>
              </a:buClr>
            </a:pPr>
            <a:r>
              <a:rPr lang="ja-JP" altLang="en-GB" sz="1400">
                <a:latin typeface="+mn-ea"/>
                <a:cs typeface="Heiti SC Light" charset="-122"/>
              </a:rPr>
              <a:t>致力于</a:t>
            </a:r>
            <a:r>
              <a:rPr lang="ja-JP" altLang="en-US" sz="1400">
                <a:latin typeface="+mn-ea"/>
                <a:cs typeface="Heiti SC Light" charset="-122"/>
              </a:rPr>
              <a:t>认真做项目</a:t>
            </a:r>
            <a:r>
              <a:rPr lang="zh-CN" altLang="en-US" sz="1400" dirty="0">
                <a:latin typeface="+mn-ea"/>
                <a:cs typeface="Heiti SC Light" charset="-122"/>
              </a:rPr>
              <a:t>，</a:t>
            </a:r>
            <a:r>
              <a:rPr lang="ja-JP" altLang="en-US" sz="1400">
                <a:latin typeface="+mn-ea"/>
                <a:cs typeface="Heiti SC Light" charset="-122"/>
              </a:rPr>
              <a:t>用实事来宣传</a:t>
            </a:r>
            <a:endParaRPr lang="ca-ES" sz="1400" dirty="0">
              <a:latin typeface="+mn-ea"/>
              <a:cs typeface="Heiti SC Light" charset="-122"/>
            </a:endParaRPr>
          </a:p>
        </p:txBody>
      </p:sp>
    </p:spTree>
    <p:extLst>
      <p:ext uri="{BB962C8B-B14F-4D97-AF65-F5344CB8AC3E}">
        <p14:creationId xmlns:p14="http://schemas.microsoft.com/office/powerpoint/2010/main" val="2005992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20">
            <a:extLst>
              <a:ext uri="{FF2B5EF4-FFF2-40B4-BE49-F238E27FC236}">
                <a16:creationId xmlns:a16="http://schemas.microsoft.com/office/drawing/2014/main" id="{A79348F3-F23A-0240-B2AE-448BD9D9A56F}"/>
              </a:ext>
            </a:extLst>
          </p:cNvPr>
          <p:cNvSpPr/>
          <p:nvPr/>
        </p:nvSpPr>
        <p:spPr>
          <a:xfrm>
            <a:off x="653428" y="1192971"/>
            <a:ext cx="3140144" cy="50075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47</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21" name="Rectangle 20">
            <a:extLst>
              <a:ext uri="{FF2B5EF4-FFF2-40B4-BE49-F238E27FC236}">
                <a16:creationId xmlns:a16="http://schemas.microsoft.com/office/drawing/2014/main" id="{E05F312B-66B2-8544-A408-13B6A59DB740}"/>
              </a:ext>
            </a:extLst>
          </p:cNvPr>
          <p:cNvSpPr/>
          <p:nvPr/>
        </p:nvSpPr>
        <p:spPr>
          <a:xfrm>
            <a:off x="4445910" y="1168811"/>
            <a:ext cx="7087278" cy="50491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文本框 3">
            <a:extLst>
              <a:ext uri="{FF2B5EF4-FFF2-40B4-BE49-F238E27FC236}">
                <a16:creationId xmlns:a16="http://schemas.microsoft.com/office/drawing/2014/main" id="{D1C82CFC-9526-0C44-8715-9044E7614AAB}"/>
              </a:ext>
            </a:extLst>
          </p:cNvPr>
          <p:cNvSpPr txBox="1"/>
          <p:nvPr/>
        </p:nvSpPr>
        <p:spPr>
          <a:xfrm>
            <a:off x="6533862" y="1022562"/>
            <a:ext cx="2911374" cy="307777"/>
          </a:xfrm>
          <a:prstGeom prst="rect">
            <a:avLst/>
          </a:prstGeom>
          <a:solidFill>
            <a:schemeClr val="accent2"/>
          </a:solidFill>
          <a:ln>
            <a:solidFill>
              <a:schemeClr val="accent1"/>
            </a:solidFill>
          </a:ln>
        </p:spPr>
        <p:txBody>
          <a:bodyPr wrap="none" rtlCol="0">
            <a:spAutoFit/>
          </a:bodyPr>
          <a:lstStyle/>
          <a:p>
            <a:pPr>
              <a:buClr>
                <a:srgbClr val="2D97C8"/>
              </a:buClr>
            </a:pPr>
            <a:r>
              <a:rPr lang="zh-CN" altLang="en-US" sz="1400" dirty="0">
                <a:solidFill>
                  <a:schemeClr val="bg1"/>
                </a:solidFill>
                <a:latin typeface="+mn-ea"/>
                <a:cs typeface="Heiti SC Light" charset="-122"/>
              </a:rPr>
              <a:t>借助野生</a:t>
            </a:r>
            <a:r>
              <a:rPr lang="zh-CN" altLang="ca-ES" sz="1400" dirty="0">
                <a:solidFill>
                  <a:schemeClr val="bg1"/>
                </a:solidFill>
                <a:latin typeface="+mn-ea"/>
                <a:cs typeface="Heiti SC Light" charset="-122"/>
              </a:rPr>
              <a:t>动物</a:t>
            </a:r>
            <a:r>
              <a:rPr lang="zh-CN" altLang="en-US" sz="1400" dirty="0">
                <a:solidFill>
                  <a:schemeClr val="bg1"/>
                </a:solidFill>
                <a:latin typeface="+mn-ea"/>
                <a:cs typeface="Heiti SC Light" charset="-122"/>
              </a:rPr>
              <a:t>激发情绪和建立联系</a:t>
            </a:r>
            <a:endParaRPr lang="ca-ES" sz="1400" dirty="0">
              <a:solidFill>
                <a:schemeClr val="bg1"/>
              </a:solidFill>
              <a:latin typeface="+mn-ea"/>
              <a:cs typeface="Heiti SC Light" charset="-122"/>
            </a:endParaRPr>
          </a:p>
        </p:txBody>
      </p:sp>
      <p:sp>
        <p:nvSpPr>
          <p:cNvPr id="41" name="TextBox 40">
            <a:extLst>
              <a:ext uri="{FF2B5EF4-FFF2-40B4-BE49-F238E27FC236}">
                <a16:creationId xmlns:a16="http://schemas.microsoft.com/office/drawing/2014/main" id="{8B96BE38-7B8B-8C45-8184-D0FA7BB1C890}"/>
              </a:ext>
            </a:extLst>
          </p:cNvPr>
          <p:cNvSpPr txBox="1"/>
          <p:nvPr/>
        </p:nvSpPr>
        <p:spPr>
          <a:xfrm>
            <a:off x="9388749" y="6500594"/>
            <a:ext cx="1669877" cy="246221"/>
          </a:xfrm>
          <a:prstGeom prst="rect">
            <a:avLst/>
          </a:prstGeom>
          <a:noFill/>
        </p:spPr>
        <p:txBody>
          <a:bodyPr wrap="square" rtlCol="0">
            <a:spAutoFit/>
          </a:bodyPr>
          <a:lstStyle/>
          <a:p>
            <a:pPr>
              <a:buClr>
                <a:srgbClr val="2D97C8"/>
              </a:buClr>
            </a:pPr>
            <a:r>
              <a:rPr lang="en-GB" altLang="ja-JP" sz="1000" dirty="0">
                <a:latin typeface="+mn-ea"/>
                <a:cs typeface="Heiti SC Light" charset="-122"/>
              </a:rPr>
              <a:t>Source</a:t>
            </a:r>
            <a:r>
              <a:rPr lang="zh-CN" altLang="en-US" sz="1000" dirty="0">
                <a:latin typeface="+mn-ea"/>
                <a:cs typeface="Heiti SC Light" charset="-122"/>
              </a:rPr>
              <a:t>：</a:t>
            </a:r>
            <a:r>
              <a:rPr lang="ja-JP" altLang="en-US" sz="1000">
                <a:latin typeface="+mn-ea"/>
                <a:cs typeface="Heiti SC Light" charset="-122"/>
              </a:rPr>
              <a:t>公众号</a:t>
            </a:r>
            <a:r>
              <a:rPr lang="zh-CN" altLang="en-US" sz="1000" dirty="0">
                <a:latin typeface="+mn-ea"/>
                <a:cs typeface="Heiti SC Light" charset="-122"/>
              </a:rPr>
              <a:t>、微博</a:t>
            </a:r>
            <a:endParaRPr lang="en-GB" sz="1000" dirty="0">
              <a:latin typeface="+mn-ea"/>
              <a:cs typeface="Heiti SC Light" charset="-122"/>
            </a:endParaRPr>
          </a:p>
        </p:txBody>
      </p:sp>
      <p:sp>
        <p:nvSpPr>
          <p:cNvPr id="33" name="文本框 3">
            <a:extLst>
              <a:ext uri="{FF2B5EF4-FFF2-40B4-BE49-F238E27FC236}">
                <a16:creationId xmlns:a16="http://schemas.microsoft.com/office/drawing/2014/main" id="{EF8842E5-76D4-FC4F-9F7A-5AC69C8A8F05}"/>
              </a:ext>
            </a:extLst>
          </p:cNvPr>
          <p:cNvSpPr txBox="1"/>
          <p:nvPr/>
        </p:nvSpPr>
        <p:spPr>
          <a:xfrm>
            <a:off x="1434774" y="1039082"/>
            <a:ext cx="1518364" cy="307777"/>
          </a:xfrm>
          <a:prstGeom prst="rect">
            <a:avLst/>
          </a:prstGeom>
          <a:solidFill>
            <a:schemeClr val="accent2"/>
          </a:solidFill>
          <a:ln>
            <a:solidFill>
              <a:schemeClr val="accent1"/>
            </a:solidFill>
          </a:ln>
        </p:spPr>
        <p:txBody>
          <a:bodyPr wrap="none" rtlCol="0">
            <a:spAutoFit/>
          </a:bodyPr>
          <a:lstStyle/>
          <a:p>
            <a:pPr>
              <a:buClr>
                <a:srgbClr val="2D97C8"/>
              </a:buClr>
            </a:pPr>
            <a:r>
              <a:rPr lang="zh-CN" altLang="en-US" sz="1400" dirty="0">
                <a:solidFill>
                  <a:schemeClr val="bg1"/>
                </a:solidFill>
                <a:latin typeface="+mn-ea"/>
                <a:cs typeface="Heiti SC Light" charset="-122"/>
              </a:rPr>
              <a:t>冲突</a:t>
            </a:r>
            <a:r>
              <a:rPr lang="en-US" altLang="zh-CN" sz="1400" dirty="0">
                <a:solidFill>
                  <a:schemeClr val="bg1"/>
                </a:solidFill>
                <a:latin typeface="+mn-ea"/>
                <a:cs typeface="Heiti SC Light" charset="-122"/>
              </a:rPr>
              <a:t>/</a:t>
            </a:r>
            <a:r>
              <a:rPr lang="zh-CN" altLang="en-US" sz="1400" dirty="0">
                <a:solidFill>
                  <a:schemeClr val="bg1"/>
                </a:solidFill>
                <a:latin typeface="+mn-ea"/>
                <a:cs typeface="Heiti SC Light" charset="-122"/>
              </a:rPr>
              <a:t>有趣的故事</a:t>
            </a:r>
            <a:endParaRPr lang="ca-ES" sz="1400" dirty="0">
              <a:solidFill>
                <a:schemeClr val="bg1"/>
              </a:solidFill>
              <a:latin typeface="+mn-ea"/>
              <a:cs typeface="Heiti SC Light" charset="-122"/>
            </a:endParaRPr>
          </a:p>
        </p:txBody>
      </p:sp>
      <p:pic>
        <p:nvPicPr>
          <p:cNvPr id="35" name="图片 34">
            <a:extLst>
              <a:ext uri="{FF2B5EF4-FFF2-40B4-BE49-F238E27FC236}">
                <a16:creationId xmlns:a16="http://schemas.microsoft.com/office/drawing/2014/main" id="{4CCBDAC5-AB00-A84E-BA79-5B38D219E31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10577" y="1589079"/>
            <a:ext cx="2625844" cy="837427"/>
          </a:xfrm>
          <a:prstGeom prst="rect">
            <a:avLst/>
          </a:prstGeom>
        </p:spPr>
      </p:pic>
      <p:pic>
        <p:nvPicPr>
          <p:cNvPr id="37" name="图片 36">
            <a:extLst>
              <a:ext uri="{FF2B5EF4-FFF2-40B4-BE49-F238E27FC236}">
                <a16:creationId xmlns:a16="http://schemas.microsoft.com/office/drawing/2014/main" id="{CDC7B9DF-DCD0-9E43-A761-D688945770B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41883" y="2583254"/>
            <a:ext cx="2563233" cy="2080864"/>
          </a:xfrm>
          <a:prstGeom prst="rect">
            <a:avLst/>
          </a:prstGeom>
        </p:spPr>
      </p:pic>
      <p:sp>
        <p:nvSpPr>
          <p:cNvPr id="43" name="标题 1">
            <a:extLst>
              <a:ext uri="{FF2B5EF4-FFF2-40B4-BE49-F238E27FC236}">
                <a16:creationId xmlns:a16="http://schemas.microsoft.com/office/drawing/2014/main" id="{A8B5B3B4-D0EE-2744-901E-67BCDED02F29}"/>
              </a:ext>
            </a:extLst>
          </p:cNvPr>
          <p:cNvSpPr txBox="1">
            <a:spLocks/>
          </p:cNvSpPr>
          <p:nvPr/>
        </p:nvSpPr>
        <p:spPr>
          <a:xfrm>
            <a:off x="601433" y="352105"/>
            <a:ext cx="11236339" cy="460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D97C8"/>
                </a:solidFill>
                <a:latin typeface="+mn-ea"/>
                <a:ea typeface="+mn-ea"/>
                <a:cs typeface="+mj-cs"/>
              </a:defRPr>
            </a:lvl1pPr>
          </a:lstStyle>
          <a:p>
            <a:r>
              <a:rPr lang="zh-CN" altLang="en-US" dirty="0"/>
              <a:t>桃花源优势分析：用故事、情绪和热点宣传保护地的巡护员和野生动物</a:t>
            </a:r>
          </a:p>
        </p:txBody>
      </p:sp>
      <p:pic>
        <p:nvPicPr>
          <p:cNvPr id="11" name="图片 10">
            <a:extLst>
              <a:ext uri="{FF2B5EF4-FFF2-40B4-BE49-F238E27FC236}">
                <a16:creationId xmlns:a16="http://schemas.microsoft.com/office/drawing/2014/main" id="{43B34877-1A42-624F-865C-BFFC5952081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15930" y="2692522"/>
            <a:ext cx="3102762" cy="3480151"/>
          </a:xfrm>
          <a:prstGeom prst="rect">
            <a:avLst/>
          </a:prstGeom>
        </p:spPr>
      </p:pic>
      <p:sp>
        <p:nvSpPr>
          <p:cNvPr id="44" name="TextBox 40">
            <a:extLst>
              <a:ext uri="{FF2B5EF4-FFF2-40B4-BE49-F238E27FC236}">
                <a16:creationId xmlns:a16="http://schemas.microsoft.com/office/drawing/2014/main" id="{E0521599-58D8-FC4D-AD10-A48D71DE2539}"/>
              </a:ext>
            </a:extLst>
          </p:cNvPr>
          <p:cNvSpPr txBox="1"/>
          <p:nvPr/>
        </p:nvSpPr>
        <p:spPr>
          <a:xfrm>
            <a:off x="4608376" y="1461368"/>
            <a:ext cx="2904878" cy="954107"/>
          </a:xfrm>
          <a:prstGeom prst="rect">
            <a:avLst/>
          </a:prstGeom>
          <a:noFill/>
        </p:spPr>
        <p:txBody>
          <a:bodyPr wrap="square" rtlCol="0">
            <a:spAutoFit/>
          </a:bodyPr>
          <a:lstStyle/>
          <a:p>
            <a:pPr>
              <a:buClr>
                <a:srgbClr val="2D97C8"/>
              </a:buClr>
            </a:pPr>
            <a:r>
              <a:rPr lang="en-US" altLang="zh-CN" sz="1400" dirty="0">
                <a:latin typeface="+mn-ea"/>
                <a:cs typeface="Heiti SC Light" charset="-122"/>
              </a:rPr>
              <a:t>1.</a:t>
            </a:r>
            <a:r>
              <a:rPr lang="zh-CN" altLang="en-US" sz="1400" dirty="0">
                <a:latin typeface="+mn-ea"/>
                <a:cs typeface="Heiti SC Light" charset="-122"/>
              </a:rPr>
              <a:t> 用</a:t>
            </a:r>
            <a:r>
              <a:rPr lang="zh-CN" altLang="en-US" sz="1400" b="1" dirty="0">
                <a:latin typeface="+mn-ea"/>
                <a:cs typeface="Heiti SC Light" charset="-122"/>
              </a:rPr>
              <a:t>动物的“萌”点与公众互动</a:t>
            </a:r>
            <a:r>
              <a:rPr lang="zh-CN" altLang="en-US" sz="1400" dirty="0">
                <a:latin typeface="+mn-ea"/>
                <a:cs typeface="Heiti SC Light" charset="-122"/>
              </a:rPr>
              <a:t>。</a:t>
            </a:r>
            <a:r>
              <a:rPr lang="zh-CN" altLang="en-GB" sz="1400" dirty="0">
                <a:latin typeface="+mn-ea"/>
                <a:cs typeface="Heiti SC Light" charset="-122"/>
              </a:rPr>
              <a:t>在</a:t>
            </a:r>
            <a:r>
              <a:rPr lang="zh-CN" altLang="en-US" sz="1400" dirty="0">
                <a:latin typeface="+mn-ea"/>
                <a:cs typeface="Heiti SC Light" charset="-122"/>
              </a:rPr>
              <a:t>微博和微信不定期向公众分享保护区发现的有趣的野生动物信息。提高机构曝光度和好感度。</a:t>
            </a:r>
            <a:endParaRPr lang="en-GB" sz="1400" dirty="0">
              <a:latin typeface="+mn-ea"/>
              <a:cs typeface="Heiti SC Light" charset="-122"/>
            </a:endParaRPr>
          </a:p>
        </p:txBody>
      </p:sp>
      <p:sp>
        <p:nvSpPr>
          <p:cNvPr id="45" name="TextBox 40">
            <a:extLst>
              <a:ext uri="{FF2B5EF4-FFF2-40B4-BE49-F238E27FC236}">
                <a16:creationId xmlns:a16="http://schemas.microsoft.com/office/drawing/2014/main" id="{277C1910-66A0-FF47-82BC-A176D8F31CEF}"/>
              </a:ext>
            </a:extLst>
          </p:cNvPr>
          <p:cNvSpPr txBox="1"/>
          <p:nvPr/>
        </p:nvSpPr>
        <p:spPr>
          <a:xfrm>
            <a:off x="794647" y="5084528"/>
            <a:ext cx="2904878" cy="954107"/>
          </a:xfrm>
          <a:prstGeom prst="rect">
            <a:avLst/>
          </a:prstGeom>
          <a:noFill/>
        </p:spPr>
        <p:txBody>
          <a:bodyPr wrap="square" rtlCol="0">
            <a:spAutoFit/>
          </a:bodyPr>
          <a:lstStyle/>
          <a:p>
            <a:pPr>
              <a:buClr>
                <a:srgbClr val="2D97C8"/>
              </a:buClr>
            </a:pPr>
            <a:r>
              <a:rPr lang="zh-CN" altLang="en-US" sz="1400" dirty="0">
                <a:latin typeface="+mn-ea"/>
                <a:cs typeface="Heiti SC Light" charset="-122"/>
              </a:rPr>
              <a:t>桃花源每年对获得巡护员奖的人做深度故事采集，挖掘人物中类似“伐木人”和“护林人”的冲突性和趣味性推动传播。</a:t>
            </a:r>
            <a:endParaRPr lang="en-GB" sz="1400" dirty="0">
              <a:latin typeface="+mn-ea"/>
              <a:cs typeface="Heiti SC Light" charset="-122"/>
            </a:endParaRPr>
          </a:p>
        </p:txBody>
      </p:sp>
      <p:sp>
        <p:nvSpPr>
          <p:cNvPr id="46" name="TextBox 40">
            <a:extLst>
              <a:ext uri="{FF2B5EF4-FFF2-40B4-BE49-F238E27FC236}">
                <a16:creationId xmlns:a16="http://schemas.microsoft.com/office/drawing/2014/main" id="{4C04B502-C3F8-E343-9425-C8888107812C}"/>
              </a:ext>
            </a:extLst>
          </p:cNvPr>
          <p:cNvSpPr txBox="1"/>
          <p:nvPr/>
        </p:nvSpPr>
        <p:spPr>
          <a:xfrm>
            <a:off x="7976733" y="1461368"/>
            <a:ext cx="3403840" cy="738664"/>
          </a:xfrm>
          <a:prstGeom prst="rect">
            <a:avLst/>
          </a:prstGeom>
          <a:noFill/>
        </p:spPr>
        <p:txBody>
          <a:bodyPr wrap="square" rtlCol="0">
            <a:spAutoFit/>
          </a:bodyPr>
          <a:lstStyle/>
          <a:p>
            <a:pPr>
              <a:buClr>
                <a:srgbClr val="2D97C8"/>
              </a:buClr>
            </a:pPr>
            <a:r>
              <a:rPr lang="en-US" altLang="zh-CN" sz="1400" dirty="0">
                <a:latin typeface="+mn-ea"/>
                <a:cs typeface="Heiti SC Light" charset="-122"/>
              </a:rPr>
              <a:t>2.</a:t>
            </a:r>
            <a:r>
              <a:rPr lang="zh-CN" altLang="en-US" sz="1400" dirty="0">
                <a:latin typeface="+mn-ea"/>
                <a:cs typeface="Heiti SC Light" charset="-122"/>
              </a:rPr>
              <a:t> 借助新冠疫情热点，联合多家机构，基于野生动物与人的关系，顺势开展系列</a:t>
            </a:r>
            <a:r>
              <a:rPr lang="zh-CN" altLang="en-US" sz="1400" b="1" dirty="0">
                <a:latin typeface="+mn-ea"/>
                <a:cs typeface="Heiti SC Light" charset="-122"/>
              </a:rPr>
              <a:t>线上自然教育课程</a:t>
            </a:r>
            <a:r>
              <a:rPr lang="zh-CN" altLang="en-US" sz="1400" dirty="0">
                <a:latin typeface="+mn-ea"/>
                <a:cs typeface="Heiti SC Light" charset="-122"/>
              </a:rPr>
              <a:t>。</a:t>
            </a:r>
            <a:endParaRPr lang="en-GB" sz="1400" dirty="0">
              <a:latin typeface="+mn-ea"/>
              <a:cs typeface="Heiti SC Light" charset="-122"/>
            </a:endParaRPr>
          </a:p>
        </p:txBody>
      </p:sp>
      <p:pic>
        <p:nvPicPr>
          <p:cNvPr id="49" name="图片 48">
            <a:extLst>
              <a:ext uri="{FF2B5EF4-FFF2-40B4-BE49-F238E27FC236}">
                <a16:creationId xmlns:a16="http://schemas.microsoft.com/office/drawing/2014/main" id="{32603AD2-8DC9-984A-8F7D-0E3EA61C346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95524" y="4774676"/>
            <a:ext cx="2486087" cy="1397997"/>
          </a:xfrm>
          <a:prstGeom prst="rect">
            <a:avLst/>
          </a:prstGeom>
        </p:spPr>
      </p:pic>
      <p:pic>
        <p:nvPicPr>
          <p:cNvPr id="51" name="图片 50">
            <a:extLst>
              <a:ext uri="{FF2B5EF4-FFF2-40B4-BE49-F238E27FC236}">
                <a16:creationId xmlns:a16="http://schemas.microsoft.com/office/drawing/2014/main" id="{6768BDC2-94A2-BF4B-BF55-A43DC7B5FC82}"/>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730969" y="2238496"/>
            <a:ext cx="1737756" cy="2494271"/>
          </a:xfrm>
          <a:prstGeom prst="rect">
            <a:avLst/>
          </a:prstGeom>
        </p:spPr>
      </p:pic>
      <p:pic>
        <p:nvPicPr>
          <p:cNvPr id="47" name="图片 46">
            <a:extLst>
              <a:ext uri="{FF2B5EF4-FFF2-40B4-BE49-F238E27FC236}">
                <a16:creationId xmlns:a16="http://schemas.microsoft.com/office/drawing/2014/main" id="{20E20EB6-3B01-4446-BA3A-A87B2A0D8D0B}"/>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829682" y="2238496"/>
            <a:ext cx="1732325" cy="2494271"/>
          </a:xfrm>
          <a:prstGeom prst="rect">
            <a:avLst/>
          </a:prstGeom>
        </p:spPr>
      </p:pic>
    </p:spTree>
    <p:extLst>
      <p:ext uri="{BB962C8B-B14F-4D97-AF65-F5344CB8AC3E}">
        <p14:creationId xmlns:p14="http://schemas.microsoft.com/office/powerpoint/2010/main" val="5157860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20">
            <a:extLst>
              <a:ext uri="{FF2B5EF4-FFF2-40B4-BE49-F238E27FC236}">
                <a16:creationId xmlns:a16="http://schemas.microsoft.com/office/drawing/2014/main" id="{A79348F3-F23A-0240-B2AE-448BD9D9A56F}"/>
              </a:ext>
            </a:extLst>
          </p:cNvPr>
          <p:cNvSpPr/>
          <p:nvPr/>
        </p:nvSpPr>
        <p:spPr>
          <a:xfrm>
            <a:off x="653428" y="1192971"/>
            <a:ext cx="3140144" cy="50075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48</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21" name="Rectangle 20">
            <a:extLst>
              <a:ext uri="{FF2B5EF4-FFF2-40B4-BE49-F238E27FC236}">
                <a16:creationId xmlns:a16="http://schemas.microsoft.com/office/drawing/2014/main" id="{E05F312B-66B2-8544-A408-13B6A59DB740}"/>
              </a:ext>
            </a:extLst>
          </p:cNvPr>
          <p:cNvSpPr/>
          <p:nvPr/>
        </p:nvSpPr>
        <p:spPr>
          <a:xfrm>
            <a:off x="4445911" y="1168811"/>
            <a:ext cx="3140144" cy="50491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文本框 3">
            <a:extLst>
              <a:ext uri="{FF2B5EF4-FFF2-40B4-BE49-F238E27FC236}">
                <a16:creationId xmlns:a16="http://schemas.microsoft.com/office/drawing/2014/main" id="{D1C82CFC-9526-0C44-8715-9044E7614AAB}"/>
              </a:ext>
            </a:extLst>
          </p:cNvPr>
          <p:cNvSpPr txBox="1"/>
          <p:nvPr/>
        </p:nvSpPr>
        <p:spPr>
          <a:xfrm>
            <a:off x="5137201" y="1014738"/>
            <a:ext cx="1783950" cy="307777"/>
          </a:xfrm>
          <a:prstGeom prst="rect">
            <a:avLst/>
          </a:prstGeom>
          <a:solidFill>
            <a:schemeClr val="accent2"/>
          </a:solidFill>
          <a:ln>
            <a:solidFill>
              <a:schemeClr val="accent1"/>
            </a:solidFill>
          </a:ln>
        </p:spPr>
        <p:txBody>
          <a:bodyPr wrap="none" rtlCol="0">
            <a:spAutoFit/>
          </a:bodyPr>
          <a:lstStyle/>
          <a:p>
            <a:pPr>
              <a:buClr>
                <a:srgbClr val="2D97C8"/>
              </a:buClr>
            </a:pPr>
            <a:r>
              <a:rPr lang="zh-CN" altLang="en-US" sz="1400" dirty="0">
                <a:solidFill>
                  <a:schemeClr val="bg1"/>
                </a:solidFill>
                <a:latin typeface="+mn-ea"/>
                <a:cs typeface="Heiti SC Light" charset="-122"/>
              </a:rPr>
              <a:t>招募</a:t>
            </a:r>
            <a:r>
              <a:rPr lang="en-US" altLang="zh-CN" sz="1400" dirty="0">
                <a:solidFill>
                  <a:schemeClr val="bg1"/>
                </a:solidFill>
                <a:latin typeface="+mn-ea"/>
                <a:cs typeface="Heiti SC Light" charset="-122"/>
              </a:rPr>
              <a:t>KOL</a:t>
            </a:r>
            <a:r>
              <a:rPr lang="zh-CN" altLang="en-US" sz="1400" dirty="0">
                <a:solidFill>
                  <a:schemeClr val="bg1"/>
                </a:solidFill>
                <a:latin typeface="+mn-ea"/>
                <a:cs typeface="Heiti SC Light" charset="-122"/>
              </a:rPr>
              <a:t>作为志愿者</a:t>
            </a:r>
            <a:endParaRPr lang="ca-ES" sz="1400" dirty="0">
              <a:solidFill>
                <a:schemeClr val="bg1"/>
              </a:solidFill>
              <a:latin typeface="+mn-ea"/>
              <a:cs typeface="Heiti SC Light" charset="-122"/>
            </a:endParaRPr>
          </a:p>
        </p:txBody>
      </p:sp>
      <p:sp>
        <p:nvSpPr>
          <p:cNvPr id="24" name="Rectangle 23">
            <a:extLst>
              <a:ext uri="{FF2B5EF4-FFF2-40B4-BE49-F238E27FC236}">
                <a16:creationId xmlns:a16="http://schemas.microsoft.com/office/drawing/2014/main" id="{94DBA0CA-3FCF-2147-8DAD-64D3734C556B}"/>
              </a:ext>
            </a:extLst>
          </p:cNvPr>
          <p:cNvSpPr/>
          <p:nvPr/>
        </p:nvSpPr>
        <p:spPr>
          <a:xfrm>
            <a:off x="8210412" y="1168811"/>
            <a:ext cx="2906641" cy="50491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文本框 3">
            <a:extLst>
              <a:ext uri="{FF2B5EF4-FFF2-40B4-BE49-F238E27FC236}">
                <a16:creationId xmlns:a16="http://schemas.microsoft.com/office/drawing/2014/main" id="{9D0055C7-71F1-2949-9639-646010D109E0}"/>
              </a:ext>
            </a:extLst>
          </p:cNvPr>
          <p:cNvSpPr txBox="1"/>
          <p:nvPr/>
        </p:nvSpPr>
        <p:spPr>
          <a:xfrm>
            <a:off x="8447383" y="1014710"/>
            <a:ext cx="2486899" cy="307777"/>
          </a:xfrm>
          <a:prstGeom prst="rect">
            <a:avLst/>
          </a:prstGeom>
          <a:solidFill>
            <a:schemeClr val="accent2"/>
          </a:solidFill>
          <a:ln>
            <a:solidFill>
              <a:schemeClr val="accent1"/>
            </a:solidFill>
          </a:ln>
        </p:spPr>
        <p:txBody>
          <a:bodyPr wrap="none" rtlCol="0">
            <a:spAutoFit/>
          </a:bodyPr>
          <a:lstStyle/>
          <a:p>
            <a:pPr>
              <a:buClr>
                <a:srgbClr val="2D97C8"/>
              </a:buClr>
            </a:pPr>
            <a:r>
              <a:rPr lang="zh-CN" altLang="en-US" sz="1400" dirty="0">
                <a:solidFill>
                  <a:schemeClr val="bg1"/>
                </a:solidFill>
                <a:latin typeface="+mn-ea"/>
                <a:cs typeface="Heiti SC Light" charset="-122"/>
              </a:rPr>
              <a:t>“桃花源</a:t>
            </a:r>
            <a:r>
              <a:rPr lang="en-US" altLang="zh-CN" sz="1400" dirty="0">
                <a:solidFill>
                  <a:schemeClr val="bg1"/>
                </a:solidFill>
                <a:latin typeface="+mn-ea"/>
                <a:cs typeface="Heiti SC Light" charset="-122"/>
              </a:rPr>
              <a:t>Talk</a:t>
            </a:r>
            <a:r>
              <a:rPr lang="zh-CN" altLang="en-US" sz="1400" dirty="0">
                <a:solidFill>
                  <a:schemeClr val="bg1"/>
                </a:solidFill>
                <a:latin typeface="+mn-ea"/>
                <a:cs typeface="Heiti SC Light" charset="-122"/>
              </a:rPr>
              <a:t>”传播保护故事</a:t>
            </a:r>
            <a:endParaRPr lang="ca-ES" sz="1400" dirty="0">
              <a:solidFill>
                <a:schemeClr val="bg1"/>
              </a:solidFill>
              <a:latin typeface="+mn-ea"/>
              <a:cs typeface="Heiti SC Light" charset="-122"/>
            </a:endParaRPr>
          </a:p>
        </p:txBody>
      </p:sp>
      <p:sp>
        <p:nvSpPr>
          <p:cNvPr id="41" name="TextBox 40">
            <a:extLst>
              <a:ext uri="{FF2B5EF4-FFF2-40B4-BE49-F238E27FC236}">
                <a16:creationId xmlns:a16="http://schemas.microsoft.com/office/drawing/2014/main" id="{8B96BE38-7B8B-8C45-8184-D0FA7BB1C890}"/>
              </a:ext>
            </a:extLst>
          </p:cNvPr>
          <p:cNvSpPr txBox="1"/>
          <p:nvPr/>
        </p:nvSpPr>
        <p:spPr>
          <a:xfrm>
            <a:off x="9388749" y="6500594"/>
            <a:ext cx="1669877" cy="246221"/>
          </a:xfrm>
          <a:prstGeom prst="rect">
            <a:avLst/>
          </a:prstGeom>
          <a:noFill/>
        </p:spPr>
        <p:txBody>
          <a:bodyPr wrap="square" rtlCol="0">
            <a:spAutoFit/>
          </a:bodyPr>
          <a:lstStyle/>
          <a:p>
            <a:pPr>
              <a:buClr>
                <a:srgbClr val="2D97C8"/>
              </a:buClr>
            </a:pPr>
            <a:r>
              <a:rPr lang="en-GB" altLang="ja-JP" sz="1000" dirty="0">
                <a:latin typeface="+mn-ea"/>
                <a:cs typeface="Heiti SC Light" charset="-122"/>
              </a:rPr>
              <a:t>Source</a:t>
            </a:r>
            <a:r>
              <a:rPr lang="zh-CN" altLang="en-US" sz="1000" dirty="0">
                <a:latin typeface="+mn-ea"/>
                <a:cs typeface="Heiti SC Light" charset="-122"/>
              </a:rPr>
              <a:t>：</a:t>
            </a:r>
            <a:r>
              <a:rPr lang="ja-JP" altLang="en-US" sz="1000">
                <a:latin typeface="+mn-ea"/>
                <a:cs typeface="Heiti SC Light" charset="-122"/>
              </a:rPr>
              <a:t>公众号</a:t>
            </a:r>
            <a:r>
              <a:rPr lang="zh-CN" altLang="en-US" sz="1000" dirty="0">
                <a:latin typeface="+mn-ea"/>
                <a:cs typeface="Heiti SC Light" charset="-122"/>
              </a:rPr>
              <a:t>、微博</a:t>
            </a:r>
            <a:endParaRPr lang="en-GB" sz="1000" dirty="0">
              <a:latin typeface="+mn-ea"/>
              <a:cs typeface="Heiti SC Light" charset="-122"/>
            </a:endParaRPr>
          </a:p>
        </p:txBody>
      </p:sp>
      <p:sp>
        <p:nvSpPr>
          <p:cNvPr id="33" name="文本框 3">
            <a:extLst>
              <a:ext uri="{FF2B5EF4-FFF2-40B4-BE49-F238E27FC236}">
                <a16:creationId xmlns:a16="http://schemas.microsoft.com/office/drawing/2014/main" id="{EF8842E5-76D4-FC4F-9F7A-5AC69C8A8F05}"/>
              </a:ext>
            </a:extLst>
          </p:cNvPr>
          <p:cNvSpPr txBox="1"/>
          <p:nvPr/>
        </p:nvSpPr>
        <p:spPr>
          <a:xfrm>
            <a:off x="1526376" y="1014739"/>
            <a:ext cx="1441420" cy="307777"/>
          </a:xfrm>
          <a:prstGeom prst="rect">
            <a:avLst/>
          </a:prstGeom>
          <a:solidFill>
            <a:schemeClr val="accent2"/>
          </a:solidFill>
          <a:ln>
            <a:solidFill>
              <a:schemeClr val="accent1"/>
            </a:solidFill>
          </a:ln>
        </p:spPr>
        <p:txBody>
          <a:bodyPr wrap="none" rtlCol="0">
            <a:spAutoFit/>
          </a:bodyPr>
          <a:lstStyle/>
          <a:p>
            <a:pPr>
              <a:buClr>
                <a:srgbClr val="2D97C8"/>
              </a:buClr>
            </a:pPr>
            <a:r>
              <a:rPr lang="zh-CN" altLang="en-US" sz="1400" dirty="0">
                <a:solidFill>
                  <a:schemeClr val="bg1"/>
                </a:solidFill>
                <a:latin typeface="+mn-ea"/>
                <a:cs typeface="Heiti SC Light" charset="-122"/>
              </a:rPr>
              <a:t>保护地摄影大赛</a:t>
            </a:r>
            <a:endParaRPr lang="ca-ES" sz="1400" dirty="0">
              <a:solidFill>
                <a:schemeClr val="bg1"/>
              </a:solidFill>
              <a:latin typeface="+mn-ea"/>
              <a:cs typeface="Heiti SC Light" charset="-122"/>
            </a:endParaRPr>
          </a:p>
        </p:txBody>
      </p:sp>
      <p:sp>
        <p:nvSpPr>
          <p:cNvPr id="43" name="标题 1">
            <a:extLst>
              <a:ext uri="{FF2B5EF4-FFF2-40B4-BE49-F238E27FC236}">
                <a16:creationId xmlns:a16="http://schemas.microsoft.com/office/drawing/2014/main" id="{A8B5B3B4-D0EE-2744-901E-67BCDED02F29}"/>
              </a:ext>
            </a:extLst>
          </p:cNvPr>
          <p:cNvSpPr txBox="1">
            <a:spLocks/>
          </p:cNvSpPr>
          <p:nvPr/>
        </p:nvSpPr>
        <p:spPr>
          <a:xfrm>
            <a:off x="601434" y="352105"/>
            <a:ext cx="10931754" cy="460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D97C8"/>
                </a:solidFill>
                <a:latin typeface="+mn-ea"/>
                <a:ea typeface="+mn-ea"/>
                <a:cs typeface="+mj-cs"/>
              </a:defRPr>
            </a:lvl1pPr>
          </a:lstStyle>
          <a:p>
            <a:r>
              <a:rPr lang="zh-CN" altLang="en-US" dirty="0"/>
              <a:t>桃花源优势分析：多方借力推广桃花源和自然保护理念</a:t>
            </a:r>
          </a:p>
        </p:txBody>
      </p:sp>
      <p:pic>
        <p:nvPicPr>
          <p:cNvPr id="15" name="图片 14">
            <a:extLst>
              <a:ext uri="{FF2B5EF4-FFF2-40B4-BE49-F238E27FC236}">
                <a16:creationId xmlns:a16="http://schemas.microsoft.com/office/drawing/2014/main" id="{A061C318-0981-3447-B107-1CC569B2616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854974" y="1437849"/>
            <a:ext cx="2482051" cy="3218184"/>
          </a:xfrm>
          <a:prstGeom prst="rect">
            <a:avLst/>
          </a:prstGeom>
        </p:spPr>
      </p:pic>
      <p:pic>
        <p:nvPicPr>
          <p:cNvPr id="18" name="图片 17">
            <a:extLst>
              <a:ext uri="{FF2B5EF4-FFF2-40B4-BE49-F238E27FC236}">
                <a16:creationId xmlns:a16="http://schemas.microsoft.com/office/drawing/2014/main" id="{E5C6ABB0-502E-5D4B-BE35-6618ABD8E7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4647" y="1605537"/>
            <a:ext cx="2904878" cy="1537212"/>
          </a:xfrm>
          <a:prstGeom prst="rect">
            <a:avLst/>
          </a:prstGeom>
        </p:spPr>
      </p:pic>
      <p:pic>
        <p:nvPicPr>
          <p:cNvPr id="2" name="图片 1">
            <a:extLst>
              <a:ext uri="{FF2B5EF4-FFF2-40B4-BE49-F238E27FC236}">
                <a16:creationId xmlns:a16="http://schemas.microsoft.com/office/drawing/2014/main" id="{988A9988-3A0F-5845-9ED1-336B5F88560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4647" y="3380010"/>
            <a:ext cx="2904878" cy="1537212"/>
          </a:xfrm>
          <a:prstGeom prst="rect">
            <a:avLst/>
          </a:prstGeom>
        </p:spPr>
      </p:pic>
      <p:sp>
        <p:nvSpPr>
          <p:cNvPr id="23" name="TextBox 40">
            <a:extLst>
              <a:ext uri="{FF2B5EF4-FFF2-40B4-BE49-F238E27FC236}">
                <a16:creationId xmlns:a16="http://schemas.microsoft.com/office/drawing/2014/main" id="{0001F37A-F5D4-CB40-8551-10A4B5C03F49}"/>
              </a:ext>
            </a:extLst>
          </p:cNvPr>
          <p:cNvSpPr txBox="1"/>
          <p:nvPr/>
        </p:nvSpPr>
        <p:spPr>
          <a:xfrm>
            <a:off x="771061" y="5081252"/>
            <a:ext cx="2904878" cy="738664"/>
          </a:xfrm>
          <a:prstGeom prst="rect">
            <a:avLst/>
          </a:prstGeom>
          <a:noFill/>
        </p:spPr>
        <p:txBody>
          <a:bodyPr wrap="square" rtlCol="0">
            <a:spAutoFit/>
          </a:bodyPr>
          <a:lstStyle/>
          <a:p>
            <a:pPr>
              <a:buClr>
                <a:srgbClr val="2D97C8"/>
              </a:buClr>
            </a:pPr>
            <a:r>
              <a:rPr lang="zh-CN" altLang="en-US" sz="1400" dirty="0">
                <a:latin typeface="+mn-ea"/>
                <a:cs typeface="Heiti SC Light" charset="-122"/>
              </a:rPr>
              <a:t>面向桃花源</a:t>
            </a:r>
            <a:r>
              <a:rPr lang="en-US" altLang="zh-CN" sz="1400" dirty="0">
                <a:latin typeface="+mn-ea"/>
                <a:cs typeface="Heiti SC Light" charset="-122"/>
              </a:rPr>
              <a:t>5</a:t>
            </a:r>
            <a:r>
              <a:rPr lang="zh-CN" altLang="en-US" sz="1400" dirty="0">
                <a:latin typeface="+mn-ea"/>
                <a:cs typeface="Heiti SC Light" charset="-122"/>
              </a:rPr>
              <a:t>个自然保护地的工作人员发起摄影大赛， 邀请公众投票，激发公众参与，获得超两万阅读量。</a:t>
            </a:r>
            <a:endParaRPr lang="en-US" altLang="zh-CN" sz="1400" dirty="0">
              <a:latin typeface="+mn-ea"/>
              <a:cs typeface="Heiti SC Light" charset="-122"/>
            </a:endParaRPr>
          </a:p>
        </p:txBody>
      </p:sp>
      <p:sp>
        <p:nvSpPr>
          <p:cNvPr id="26" name="TextBox 40">
            <a:extLst>
              <a:ext uri="{FF2B5EF4-FFF2-40B4-BE49-F238E27FC236}">
                <a16:creationId xmlns:a16="http://schemas.microsoft.com/office/drawing/2014/main" id="{044F3057-24BE-644F-BAAA-C9816A50D399}"/>
              </a:ext>
            </a:extLst>
          </p:cNvPr>
          <p:cNvSpPr txBox="1"/>
          <p:nvPr/>
        </p:nvSpPr>
        <p:spPr>
          <a:xfrm>
            <a:off x="4493059" y="4771367"/>
            <a:ext cx="3045848" cy="1384995"/>
          </a:xfrm>
          <a:prstGeom prst="rect">
            <a:avLst/>
          </a:prstGeom>
          <a:noFill/>
        </p:spPr>
        <p:txBody>
          <a:bodyPr wrap="square" rtlCol="0">
            <a:spAutoFit/>
          </a:bodyPr>
          <a:lstStyle/>
          <a:p>
            <a:r>
              <a:rPr lang="zh-CN" altLang="en-US" sz="1400" dirty="0"/>
              <a:t>桃花源联合新浪微博共同发起“超级志愿者”项目，招募有传播力的意见领袖作为志愿者， 前往桃花源各保护地探访。增加公众，尤其是年轻人对于桃花源及自然保护工作的认知。一个月时间，话题获得</a:t>
            </a:r>
            <a:r>
              <a:rPr lang="en-US" altLang="zh-CN" sz="1400" dirty="0"/>
              <a:t>7</a:t>
            </a:r>
            <a:r>
              <a:rPr lang="zh-CN" altLang="en-US" sz="1400" dirty="0"/>
              <a:t>亿阅读量。</a:t>
            </a:r>
            <a:endParaRPr lang="zh-CN" altLang="en-US" sz="1100" dirty="0"/>
          </a:p>
        </p:txBody>
      </p:sp>
      <p:sp>
        <p:nvSpPr>
          <p:cNvPr id="27" name="TextBox 40">
            <a:extLst>
              <a:ext uri="{FF2B5EF4-FFF2-40B4-BE49-F238E27FC236}">
                <a16:creationId xmlns:a16="http://schemas.microsoft.com/office/drawing/2014/main" id="{5E7BEFF3-6375-3C45-BB90-C288B32A6892}"/>
              </a:ext>
            </a:extLst>
          </p:cNvPr>
          <p:cNvSpPr txBox="1"/>
          <p:nvPr/>
        </p:nvSpPr>
        <p:spPr>
          <a:xfrm>
            <a:off x="8238394" y="4791300"/>
            <a:ext cx="2904878" cy="1384995"/>
          </a:xfrm>
          <a:prstGeom prst="rect">
            <a:avLst/>
          </a:prstGeom>
          <a:noFill/>
        </p:spPr>
        <p:txBody>
          <a:bodyPr wrap="square" rtlCol="0">
            <a:spAutoFit/>
          </a:bodyPr>
          <a:lstStyle/>
          <a:p>
            <a:pPr>
              <a:buClr>
                <a:srgbClr val="2D97C8"/>
              </a:buClr>
            </a:pPr>
            <a:r>
              <a:rPr lang="en-US" altLang="zh-CN" sz="1400" dirty="0"/>
              <a:t>2019</a:t>
            </a:r>
            <a:r>
              <a:rPr lang="zh-CN" altLang="en-US" sz="1400" dirty="0"/>
              <a:t>年，桃花源启动了“桃花源 </a:t>
            </a:r>
            <a:r>
              <a:rPr lang="en" altLang="zh-CN" sz="1400" dirty="0"/>
              <a:t>Talk”</a:t>
            </a:r>
            <a:r>
              <a:rPr lang="zh-CN" altLang="en-US" sz="1400" dirty="0"/>
              <a:t>系列演讲。将邀请各行各业中与生态保护、环境、自然相关的嘉宾， 讲述“有趣、有料、有温度”的自然故事。让更多人认识桃花源、了解桃花源的保护理念。</a:t>
            </a:r>
            <a:endParaRPr lang="zh-CN" altLang="en-US" sz="1100" dirty="0"/>
          </a:p>
        </p:txBody>
      </p:sp>
      <p:pic>
        <p:nvPicPr>
          <p:cNvPr id="4" name="图片 3">
            <a:extLst>
              <a:ext uri="{FF2B5EF4-FFF2-40B4-BE49-F238E27FC236}">
                <a16:creationId xmlns:a16="http://schemas.microsoft.com/office/drawing/2014/main" id="{238C9158-B5A4-854D-A250-D90A6DE09CF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47383" y="1476588"/>
            <a:ext cx="2412495" cy="3216660"/>
          </a:xfrm>
          <a:prstGeom prst="rect">
            <a:avLst/>
          </a:prstGeom>
        </p:spPr>
      </p:pic>
    </p:spTree>
    <p:extLst>
      <p:ext uri="{BB962C8B-B14F-4D97-AF65-F5344CB8AC3E}">
        <p14:creationId xmlns:p14="http://schemas.microsoft.com/office/powerpoint/2010/main" val="1820207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zh-CN" altLang="en-US" dirty="0"/>
              <a:t>桃花源优势分析：用高品质打造桃花制产品，多渠道发力推广</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49</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32" name="Rectangle 31">
            <a:extLst>
              <a:ext uri="{FF2B5EF4-FFF2-40B4-BE49-F238E27FC236}">
                <a16:creationId xmlns:a16="http://schemas.microsoft.com/office/drawing/2014/main" id="{97800567-6A69-394C-A379-32A0EBB837EC}"/>
              </a:ext>
            </a:extLst>
          </p:cNvPr>
          <p:cNvSpPr/>
          <p:nvPr/>
        </p:nvSpPr>
        <p:spPr>
          <a:xfrm>
            <a:off x="601434" y="1161536"/>
            <a:ext cx="4765677" cy="5072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文本框 3">
            <a:extLst>
              <a:ext uri="{FF2B5EF4-FFF2-40B4-BE49-F238E27FC236}">
                <a16:creationId xmlns:a16="http://schemas.microsoft.com/office/drawing/2014/main" id="{5738FDFA-1EB0-7D4B-8DA2-5E82622E7A39}"/>
              </a:ext>
            </a:extLst>
          </p:cNvPr>
          <p:cNvSpPr txBox="1"/>
          <p:nvPr/>
        </p:nvSpPr>
        <p:spPr>
          <a:xfrm>
            <a:off x="1781907" y="1005618"/>
            <a:ext cx="2339102" cy="307777"/>
          </a:xfrm>
          <a:prstGeom prst="rect">
            <a:avLst/>
          </a:prstGeom>
          <a:solidFill>
            <a:schemeClr val="accent2"/>
          </a:solidFill>
          <a:ln>
            <a:solidFill>
              <a:schemeClr val="accent1"/>
            </a:solidFill>
          </a:ln>
        </p:spPr>
        <p:txBody>
          <a:bodyPr wrap="none" rtlCol="0">
            <a:spAutoFit/>
          </a:bodyPr>
          <a:lstStyle/>
          <a:p>
            <a:pPr>
              <a:buClr>
                <a:srgbClr val="2D97C8"/>
              </a:buClr>
            </a:pPr>
            <a:r>
              <a:rPr lang="zh-CN" altLang="ca-ES" sz="1400" dirty="0">
                <a:solidFill>
                  <a:schemeClr val="bg1"/>
                </a:solidFill>
                <a:latin typeface="+mn-ea"/>
                <a:cs typeface="Heiti SC Light" charset="-122"/>
              </a:rPr>
              <a:t>桃花制</a:t>
            </a:r>
            <a:r>
              <a:rPr lang="zh-CN" altLang="en-US" sz="1400" dirty="0">
                <a:solidFill>
                  <a:schemeClr val="bg1"/>
                </a:solidFill>
                <a:latin typeface="+mn-ea"/>
                <a:cs typeface="Heiti SC Light" charset="-122"/>
              </a:rPr>
              <a:t>农产品对质量严要求</a:t>
            </a:r>
            <a:endParaRPr lang="ca-ES" sz="1400" dirty="0">
              <a:solidFill>
                <a:schemeClr val="bg1"/>
              </a:solidFill>
              <a:latin typeface="+mn-ea"/>
              <a:cs typeface="Heiti SC Light" charset="-122"/>
            </a:endParaRPr>
          </a:p>
        </p:txBody>
      </p:sp>
      <p:sp>
        <p:nvSpPr>
          <p:cNvPr id="30" name="Rectangle 31">
            <a:extLst>
              <a:ext uri="{FF2B5EF4-FFF2-40B4-BE49-F238E27FC236}">
                <a16:creationId xmlns:a16="http://schemas.microsoft.com/office/drawing/2014/main" id="{D94E9FFF-27D0-214E-B6C6-4E36508FD2E6}"/>
              </a:ext>
            </a:extLst>
          </p:cNvPr>
          <p:cNvSpPr/>
          <p:nvPr/>
        </p:nvSpPr>
        <p:spPr>
          <a:xfrm>
            <a:off x="6096000" y="1161536"/>
            <a:ext cx="5250075" cy="50728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文本框 3">
            <a:extLst>
              <a:ext uri="{FF2B5EF4-FFF2-40B4-BE49-F238E27FC236}">
                <a16:creationId xmlns:a16="http://schemas.microsoft.com/office/drawing/2014/main" id="{42FBE239-35F7-964A-8486-2C07699B3972}"/>
              </a:ext>
            </a:extLst>
          </p:cNvPr>
          <p:cNvSpPr txBox="1"/>
          <p:nvPr/>
        </p:nvSpPr>
        <p:spPr>
          <a:xfrm>
            <a:off x="8332294" y="1005618"/>
            <a:ext cx="1261884" cy="307777"/>
          </a:xfrm>
          <a:prstGeom prst="rect">
            <a:avLst/>
          </a:prstGeom>
          <a:solidFill>
            <a:schemeClr val="accent2"/>
          </a:solidFill>
          <a:ln>
            <a:solidFill>
              <a:schemeClr val="accent1"/>
            </a:solidFill>
          </a:ln>
        </p:spPr>
        <p:txBody>
          <a:bodyPr wrap="none" rtlCol="0">
            <a:spAutoFit/>
          </a:bodyPr>
          <a:lstStyle/>
          <a:p>
            <a:pPr>
              <a:buClr>
                <a:srgbClr val="2D97C8"/>
              </a:buClr>
            </a:pPr>
            <a:r>
              <a:rPr lang="zh-CN" altLang="en-US" sz="1400" dirty="0">
                <a:solidFill>
                  <a:schemeClr val="bg1"/>
                </a:solidFill>
                <a:latin typeface="+mn-ea"/>
                <a:cs typeface="Heiti SC Light" charset="-122"/>
              </a:rPr>
              <a:t>推广渠道多样</a:t>
            </a:r>
            <a:endParaRPr lang="ca-ES" sz="1400" dirty="0">
              <a:solidFill>
                <a:schemeClr val="bg1"/>
              </a:solidFill>
              <a:latin typeface="+mn-ea"/>
              <a:cs typeface="Heiti SC Light" charset="-122"/>
            </a:endParaRPr>
          </a:p>
        </p:txBody>
      </p:sp>
      <p:sp>
        <p:nvSpPr>
          <p:cNvPr id="40" name="TextBox 40">
            <a:extLst>
              <a:ext uri="{FF2B5EF4-FFF2-40B4-BE49-F238E27FC236}">
                <a16:creationId xmlns:a16="http://schemas.microsoft.com/office/drawing/2014/main" id="{702CBC49-FE80-834F-98C6-AAF432F0956A}"/>
              </a:ext>
            </a:extLst>
          </p:cNvPr>
          <p:cNvSpPr txBox="1"/>
          <p:nvPr/>
        </p:nvSpPr>
        <p:spPr>
          <a:xfrm>
            <a:off x="736569" y="1388758"/>
            <a:ext cx="4429781" cy="738664"/>
          </a:xfrm>
          <a:prstGeom prst="rect">
            <a:avLst/>
          </a:prstGeom>
          <a:noFill/>
        </p:spPr>
        <p:txBody>
          <a:bodyPr wrap="square" rtlCol="0">
            <a:spAutoFit/>
          </a:bodyPr>
          <a:lstStyle/>
          <a:p>
            <a:pPr>
              <a:buClr>
                <a:srgbClr val="2D97C8"/>
              </a:buClr>
            </a:pPr>
            <a:r>
              <a:rPr lang="en-US" altLang="zh-CN" sz="1400" dirty="0">
                <a:latin typeface="+mn-ea"/>
                <a:cs typeface="Heiti SC Light" charset="-122"/>
              </a:rPr>
              <a:t>1.</a:t>
            </a:r>
            <a:r>
              <a:rPr lang="zh-CN" altLang="en-US" sz="1400" dirty="0">
                <a:latin typeface="+mn-ea"/>
                <a:cs typeface="Heiti SC Light" charset="-122"/>
              </a:rPr>
              <a:t> 建立</a:t>
            </a:r>
            <a:r>
              <a:rPr lang="zh-CN" altLang="en-US" sz="1400" b="1" dirty="0">
                <a:latin typeface="+mn-ea"/>
                <a:cs typeface="Heiti SC Light" charset="-122"/>
              </a:rPr>
              <a:t>桃花源保护地友好产品标准</a:t>
            </a:r>
            <a:r>
              <a:rPr lang="zh-CN" altLang="en-US" sz="1400" dirty="0">
                <a:latin typeface="+mn-ea"/>
                <a:cs typeface="Heiti SC Light" charset="-122"/>
              </a:rPr>
              <a:t>。项目组对每样申请进入该标准的产品进行评估、质检以及不定期形式多样的检查监督</a:t>
            </a:r>
            <a:endParaRPr lang="en-GB" sz="1400" dirty="0">
              <a:latin typeface="+mn-ea"/>
              <a:cs typeface="Heiti SC Light" charset="-122"/>
            </a:endParaRPr>
          </a:p>
        </p:txBody>
      </p:sp>
      <p:pic>
        <p:nvPicPr>
          <p:cNvPr id="4" name="图片 3">
            <a:extLst>
              <a:ext uri="{FF2B5EF4-FFF2-40B4-BE49-F238E27FC236}">
                <a16:creationId xmlns:a16="http://schemas.microsoft.com/office/drawing/2014/main" id="{BE4C43E2-B906-FE47-90EE-99EA920DE54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69381" y="2094902"/>
            <a:ext cx="4429782" cy="1113686"/>
          </a:xfrm>
          <a:prstGeom prst="rect">
            <a:avLst/>
          </a:prstGeom>
        </p:spPr>
      </p:pic>
      <p:sp>
        <p:nvSpPr>
          <p:cNvPr id="49" name="TextBox 40">
            <a:extLst>
              <a:ext uri="{FF2B5EF4-FFF2-40B4-BE49-F238E27FC236}">
                <a16:creationId xmlns:a16="http://schemas.microsoft.com/office/drawing/2014/main" id="{18EC9F45-5470-7048-BEC1-D4535E600F1F}"/>
              </a:ext>
            </a:extLst>
          </p:cNvPr>
          <p:cNvSpPr txBox="1"/>
          <p:nvPr/>
        </p:nvSpPr>
        <p:spPr>
          <a:xfrm>
            <a:off x="736568" y="3360462"/>
            <a:ext cx="4429781" cy="523220"/>
          </a:xfrm>
          <a:prstGeom prst="rect">
            <a:avLst/>
          </a:prstGeom>
          <a:noFill/>
        </p:spPr>
        <p:txBody>
          <a:bodyPr wrap="square" rtlCol="0">
            <a:spAutoFit/>
          </a:bodyPr>
          <a:lstStyle/>
          <a:p>
            <a:pPr>
              <a:buClr>
                <a:srgbClr val="2D97C8"/>
              </a:buClr>
            </a:pPr>
            <a:r>
              <a:rPr lang="en-US" altLang="zh-CN" sz="1400" dirty="0">
                <a:latin typeface="+mn-ea"/>
                <a:cs typeface="Heiti SC Light" charset="-122"/>
              </a:rPr>
              <a:t>2.</a:t>
            </a:r>
            <a:r>
              <a:rPr lang="zh-CN" altLang="en-US" sz="1400" dirty="0">
                <a:latin typeface="+mn-ea"/>
                <a:cs typeface="Heiti SC Light" charset="-122"/>
              </a:rPr>
              <a:t> 开展多场桃花制友好产品</a:t>
            </a:r>
            <a:r>
              <a:rPr lang="zh-CN" altLang="en-US" sz="1400" b="1" dirty="0">
                <a:latin typeface="+mn-ea"/>
                <a:cs typeface="Heiti SC Light" charset="-122"/>
              </a:rPr>
              <a:t>答疑直播</a:t>
            </a:r>
            <a:r>
              <a:rPr lang="zh-CN" altLang="en-US" sz="1400" dirty="0">
                <a:latin typeface="+mn-ea"/>
                <a:cs typeface="Heiti SC Light" charset="-122"/>
              </a:rPr>
              <a:t>，宣传保护地并接受监督</a:t>
            </a:r>
            <a:endParaRPr lang="en-GB" sz="1400" dirty="0">
              <a:latin typeface="+mn-ea"/>
              <a:cs typeface="Heiti SC Light" charset="-122"/>
            </a:endParaRPr>
          </a:p>
        </p:txBody>
      </p:sp>
      <p:pic>
        <p:nvPicPr>
          <p:cNvPr id="8" name="图片 7">
            <a:extLst>
              <a:ext uri="{FF2B5EF4-FFF2-40B4-BE49-F238E27FC236}">
                <a16:creationId xmlns:a16="http://schemas.microsoft.com/office/drawing/2014/main" id="{E2BE11EB-EC3C-BD4E-BC57-A6D08AC941AD}"/>
              </a:ext>
            </a:extLst>
          </p:cNvPr>
          <p:cNvPicPr>
            <a:picLocks noChangeAspect="1"/>
          </p:cNvPicPr>
          <p:nvPr/>
        </p:nvPicPr>
        <p:blipFill>
          <a:blip r:embed="rId4"/>
          <a:stretch>
            <a:fillRect/>
          </a:stretch>
        </p:blipFill>
        <p:spPr>
          <a:xfrm>
            <a:off x="769381" y="3825025"/>
            <a:ext cx="4038600" cy="590550"/>
          </a:xfrm>
          <a:prstGeom prst="rect">
            <a:avLst/>
          </a:prstGeom>
        </p:spPr>
      </p:pic>
      <p:pic>
        <p:nvPicPr>
          <p:cNvPr id="9" name="图片 8">
            <a:extLst>
              <a:ext uri="{FF2B5EF4-FFF2-40B4-BE49-F238E27FC236}">
                <a16:creationId xmlns:a16="http://schemas.microsoft.com/office/drawing/2014/main" id="{36BC6B5B-7851-664A-A1D8-82D8E6C5813B}"/>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921241" y="4565950"/>
            <a:ext cx="2309049" cy="1491686"/>
          </a:xfrm>
          <a:prstGeom prst="rect">
            <a:avLst/>
          </a:prstGeom>
        </p:spPr>
      </p:pic>
      <p:sp>
        <p:nvSpPr>
          <p:cNvPr id="53" name="TextBox 40">
            <a:extLst>
              <a:ext uri="{FF2B5EF4-FFF2-40B4-BE49-F238E27FC236}">
                <a16:creationId xmlns:a16="http://schemas.microsoft.com/office/drawing/2014/main" id="{E4EAD665-2265-5D46-81FE-08D126A36DAE}"/>
              </a:ext>
            </a:extLst>
          </p:cNvPr>
          <p:cNvSpPr txBox="1"/>
          <p:nvPr/>
        </p:nvSpPr>
        <p:spPr>
          <a:xfrm>
            <a:off x="706350" y="4633278"/>
            <a:ext cx="2214891" cy="1169551"/>
          </a:xfrm>
          <a:prstGeom prst="rect">
            <a:avLst/>
          </a:prstGeom>
          <a:noFill/>
        </p:spPr>
        <p:txBody>
          <a:bodyPr wrap="square" rtlCol="0">
            <a:spAutoFit/>
          </a:bodyPr>
          <a:lstStyle/>
          <a:p>
            <a:pPr>
              <a:buClr>
                <a:srgbClr val="2D97C8"/>
              </a:buClr>
            </a:pPr>
            <a:r>
              <a:rPr lang="en-US" altLang="zh-CN" sz="1400" dirty="0">
                <a:latin typeface="+mn-ea"/>
                <a:cs typeface="Heiti SC Light" charset="-122"/>
              </a:rPr>
              <a:t>3.</a:t>
            </a:r>
            <a:r>
              <a:rPr lang="zh-CN" altLang="en-US" sz="1400" dirty="0">
                <a:latin typeface="+mn-ea"/>
                <a:cs typeface="Heiti SC Light" charset="-122"/>
              </a:rPr>
              <a:t> </a:t>
            </a:r>
            <a:r>
              <a:rPr lang="zh-CN" altLang="en-US" sz="1400" b="1" dirty="0">
                <a:latin typeface="+mn-ea"/>
                <a:cs typeface="Heiti SC Light" charset="-122"/>
              </a:rPr>
              <a:t>案例</a:t>
            </a:r>
            <a:r>
              <a:rPr lang="zh-CN" altLang="en-US" sz="1400" dirty="0">
                <a:latin typeface="+mn-ea"/>
                <a:cs typeface="Heiti SC Light" charset="-122"/>
              </a:rPr>
              <a:t>：</a:t>
            </a:r>
            <a:r>
              <a:rPr lang="en-US" altLang="zh-CN" sz="1400" dirty="0">
                <a:latin typeface="+mn-ea"/>
                <a:cs typeface="Heiti SC Light" charset="-122"/>
              </a:rPr>
              <a:t>2017</a:t>
            </a:r>
            <a:r>
              <a:rPr lang="zh-CN" altLang="en-US" sz="1400" dirty="0">
                <a:latin typeface="+mn-ea"/>
                <a:cs typeface="Heiti SC Light" charset="-122"/>
              </a:rPr>
              <a:t>年，保护地的桃花制蜂蜜中因某元素略微超标，直接销毁价值</a:t>
            </a:r>
            <a:r>
              <a:rPr lang="en-US" altLang="zh-CN" sz="1400" dirty="0">
                <a:latin typeface="+mn-ea"/>
                <a:cs typeface="Heiti SC Light" charset="-122"/>
              </a:rPr>
              <a:t>200</a:t>
            </a:r>
            <a:r>
              <a:rPr lang="zh-CN" altLang="en-US" sz="1400" dirty="0">
                <a:latin typeface="+mn-ea"/>
                <a:cs typeface="Heiti SC Light" charset="-122"/>
              </a:rPr>
              <a:t>万的蜂蜜，并制成蜂蜜墙铭记教训</a:t>
            </a:r>
            <a:endParaRPr lang="en-GB" sz="1400" dirty="0">
              <a:latin typeface="+mn-ea"/>
              <a:cs typeface="Heiti SC Light" charset="-122"/>
            </a:endParaRPr>
          </a:p>
        </p:txBody>
      </p:sp>
      <p:pic>
        <p:nvPicPr>
          <p:cNvPr id="11" name="图片 10">
            <a:extLst>
              <a:ext uri="{FF2B5EF4-FFF2-40B4-BE49-F238E27FC236}">
                <a16:creationId xmlns:a16="http://schemas.microsoft.com/office/drawing/2014/main" id="{0F538B54-9E82-9E4A-B6D1-9CDD60B7DCF8}"/>
              </a:ext>
            </a:extLst>
          </p:cNvPr>
          <p:cNvPicPr>
            <a:picLocks noChangeAspect="1"/>
          </p:cNvPicPr>
          <p:nvPr/>
        </p:nvPicPr>
        <p:blipFill>
          <a:blip r:embed="rId6"/>
          <a:stretch>
            <a:fillRect/>
          </a:stretch>
        </p:blipFill>
        <p:spPr>
          <a:xfrm>
            <a:off x="8552730" y="1388758"/>
            <a:ext cx="2693476" cy="1515080"/>
          </a:xfrm>
          <a:prstGeom prst="rect">
            <a:avLst/>
          </a:prstGeom>
        </p:spPr>
      </p:pic>
      <p:sp>
        <p:nvSpPr>
          <p:cNvPr id="56" name="TextBox 40">
            <a:extLst>
              <a:ext uri="{FF2B5EF4-FFF2-40B4-BE49-F238E27FC236}">
                <a16:creationId xmlns:a16="http://schemas.microsoft.com/office/drawing/2014/main" id="{C2287557-14D1-A04F-BA74-2C6D754DF950}"/>
              </a:ext>
            </a:extLst>
          </p:cNvPr>
          <p:cNvSpPr txBox="1"/>
          <p:nvPr/>
        </p:nvSpPr>
        <p:spPr>
          <a:xfrm>
            <a:off x="6237971" y="1388758"/>
            <a:ext cx="2314760" cy="738664"/>
          </a:xfrm>
          <a:prstGeom prst="rect">
            <a:avLst/>
          </a:prstGeom>
          <a:noFill/>
        </p:spPr>
        <p:txBody>
          <a:bodyPr wrap="square" rtlCol="0">
            <a:spAutoFit/>
          </a:bodyPr>
          <a:lstStyle/>
          <a:p>
            <a:pPr>
              <a:buClr>
                <a:srgbClr val="2D97C8"/>
              </a:buClr>
            </a:pPr>
            <a:r>
              <a:rPr lang="en-US" altLang="zh-CN" sz="1400" dirty="0">
                <a:latin typeface="+mn-ea"/>
                <a:cs typeface="Heiti SC Light" charset="-122"/>
              </a:rPr>
              <a:t>1.</a:t>
            </a:r>
            <a:r>
              <a:rPr lang="zh-CN" altLang="en-US" sz="1400" dirty="0">
                <a:latin typeface="+mn-ea"/>
                <a:cs typeface="Heiti SC Light" charset="-122"/>
              </a:rPr>
              <a:t> </a:t>
            </a:r>
            <a:r>
              <a:rPr lang="en-US" altLang="zh-CN" sz="1400" dirty="0">
                <a:latin typeface="+mn-ea"/>
                <a:cs typeface="Heiti SC Light" charset="-122"/>
              </a:rPr>
              <a:t>2017</a:t>
            </a:r>
            <a:r>
              <a:rPr lang="zh-CN" altLang="en-US" sz="1400" dirty="0">
                <a:latin typeface="+mn-ea"/>
                <a:cs typeface="Heiti SC Light" charset="-122"/>
              </a:rPr>
              <a:t>年</a:t>
            </a:r>
            <a:r>
              <a:rPr lang="en-US" altLang="zh-CN" sz="1400" dirty="0">
                <a:latin typeface="+mn-ea"/>
                <a:cs typeface="Heiti SC Light" charset="-122"/>
              </a:rPr>
              <a:t>5</a:t>
            </a:r>
            <a:r>
              <a:rPr lang="zh-CN" altLang="en-US" sz="1400" dirty="0">
                <a:latin typeface="+mn-ea"/>
                <a:cs typeface="Heiti SC Light" charset="-122"/>
              </a:rPr>
              <a:t>月</a:t>
            </a:r>
            <a:r>
              <a:rPr lang="en-US" altLang="zh-CN" sz="1400" dirty="0">
                <a:latin typeface="+mn-ea"/>
                <a:cs typeface="Heiti SC Light" charset="-122"/>
              </a:rPr>
              <a:t>10</a:t>
            </a:r>
            <a:r>
              <a:rPr lang="zh-CN" altLang="en-US" sz="1400" dirty="0">
                <a:latin typeface="+mn-ea"/>
                <a:cs typeface="Heiti SC Light" charset="-122"/>
              </a:rPr>
              <a:t>日，借助</a:t>
            </a:r>
            <a:r>
              <a:rPr lang="zh-CN" altLang="en-US" sz="1400" b="1" dirty="0">
                <a:latin typeface="+mn-ea"/>
                <a:cs typeface="Heiti SC Light" charset="-122"/>
              </a:rPr>
              <a:t>阿里开放日</a:t>
            </a:r>
            <a:r>
              <a:rPr lang="zh-CN" altLang="en-US" sz="1400" dirty="0">
                <a:latin typeface="+mn-ea"/>
                <a:cs typeface="Heiti SC Light" charset="-122"/>
              </a:rPr>
              <a:t>摆摊推广桃花制农产品和保护故事</a:t>
            </a:r>
            <a:endParaRPr lang="en-GB" sz="1400" dirty="0">
              <a:latin typeface="+mn-ea"/>
              <a:cs typeface="Heiti SC Light" charset="-122"/>
            </a:endParaRPr>
          </a:p>
        </p:txBody>
      </p:sp>
      <p:sp>
        <p:nvSpPr>
          <p:cNvPr id="57" name="TextBox 40">
            <a:extLst>
              <a:ext uri="{FF2B5EF4-FFF2-40B4-BE49-F238E27FC236}">
                <a16:creationId xmlns:a16="http://schemas.microsoft.com/office/drawing/2014/main" id="{461494A2-9B22-474C-9563-4988B8CC4F4E}"/>
              </a:ext>
            </a:extLst>
          </p:cNvPr>
          <p:cNvSpPr txBox="1"/>
          <p:nvPr/>
        </p:nvSpPr>
        <p:spPr>
          <a:xfrm>
            <a:off x="6237970" y="3131060"/>
            <a:ext cx="5008235" cy="738664"/>
          </a:xfrm>
          <a:prstGeom prst="rect">
            <a:avLst/>
          </a:prstGeom>
          <a:noFill/>
        </p:spPr>
        <p:txBody>
          <a:bodyPr wrap="square" rtlCol="0">
            <a:spAutoFit/>
          </a:bodyPr>
          <a:lstStyle/>
          <a:p>
            <a:pPr>
              <a:buClr>
                <a:srgbClr val="2D97C8"/>
              </a:buClr>
            </a:pPr>
            <a:r>
              <a:rPr lang="en-US" altLang="zh-CN" sz="1400" dirty="0">
                <a:latin typeface="+mn-ea"/>
                <a:cs typeface="Heiti SC Light" charset="-122"/>
              </a:rPr>
              <a:t>2.</a:t>
            </a:r>
            <a:r>
              <a:rPr lang="zh-CN" altLang="en-US" sz="1400" dirty="0">
                <a:latin typeface="+mn-ea"/>
                <a:cs typeface="Heiti SC Light" charset="-122"/>
              </a:rPr>
              <a:t> 保持与企业的良好互动，向对年货和礼品有需求的企业定向批量供应桃花制产品。例如，</a:t>
            </a:r>
            <a:r>
              <a:rPr lang="en-US" altLang="zh-CN" sz="1400" dirty="0">
                <a:latin typeface="+mn-ea"/>
                <a:cs typeface="Heiti SC Light" charset="-122"/>
              </a:rPr>
              <a:t>2018</a:t>
            </a:r>
            <a:r>
              <a:rPr lang="zh-CN" altLang="en-US" sz="1400" dirty="0">
                <a:latin typeface="+mn-ea"/>
                <a:cs typeface="Heiti SC Light" charset="-122"/>
              </a:rPr>
              <a:t>年向某地产公司定向供应价值</a:t>
            </a:r>
            <a:r>
              <a:rPr lang="en-US" altLang="zh-CN" sz="1400" dirty="0">
                <a:latin typeface="+mn-ea"/>
                <a:cs typeface="Heiti SC Light" charset="-122"/>
              </a:rPr>
              <a:t>270</a:t>
            </a:r>
            <a:r>
              <a:rPr lang="zh-CN" altLang="en-US" sz="1400" dirty="0">
                <a:latin typeface="+mn-ea"/>
                <a:cs typeface="Heiti SC Light" charset="-122"/>
              </a:rPr>
              <a:t>万元的年货农产品。</a:t>
            </a:r>
            <a:endParaRPr lang="en-GB" sz="1400" dirty="0">
              <a:latin typeface="+mn-ea"/>
              <a:cs typeface="Heiti SC Light" charset="-122"/>
            </a:endParaRPr>
          </a:p>
        </p:txBody>
      </p:sp>
      <p:sp>
        <p:nvSpPr>
          <p:cNvPr id="58" name="TextBox 40">
            <a:extLst>
              <a:ext uri="{FF2B5EF4-FFF2-40B4-BE49-F238E27FC236}">
                <a16:creationId xmlns:a16="http://schemas.microsoft.com/office/drawing/2014/main" id="{FA35EB60-EA8F-0246-89B1-ADE597E615DC}"/>
              </a:ext>
            </a:extLst>
          </p:cNvPr>
          <p:cNvSpPr txBox="1"/>
          <p:nvPr/>
        </p:nvSpPr>
        <p:spPr>
          <a:xfrm>
            <a:off x="6237970" y="4153965"/>
            <a:ext cx="1497360" cy="523220"/>
          </a:xfrm>
          <a:prstGeom prst="rect">
            <a:avLst/>
          </a:prstGeom>
          <a:noFill/>
        </p:spPr>
        <p:txBody>
          <a:bodyPr wrap="square" rtlCol="0">
            <a:spAutoFit/>
          </a:bodyPr>
          <a:lstStyle/>
          <a:p>
            <a:pPr>
              <a:buClr>
                <a:srgbClr val="2D97C8"/>
              </a:buClr>
            </a:pPr>
            <a:r>
              <a:rPr lang="en-US" altLang="zh-CN" sz="1400" dirty="0">
                <a:latin typeface="+mn-ea"/>
                <a:cs typeface="Heiti SC Light" charset="-122"/>
              </a:rPr>
              <a:t>3.</a:t>
            </a:r>
            <a:r>
              <a:rPr lang="zh-CN" altLang="en-US" sz="1400" dirty="0">
                <a:latin typeface="+mn-ea"/>
                <a:cs typeface="Heiti SC Light" charset="-122"/>
              </a:rPr>
              <a:t> 桃花制农产品天猫旗舰店</a:t>
            </a:r>
            <a:endParaRPr lang="en-GB" sz="1400" dirty="0">
              <a:latin typeface="+mn-ea"/>
              <a:cs typeface="Heiti SC Light" charset="-122"/>
            </a:endParaRPr>
          </a:p>
        </p:txBody>
      </p:sp>
      <p:pic>
        <p:nvPicPr>
          <p:cNvPr id="15" name="图片 14">
            <a:extLst>
              <a:ext uri="{FF2B5EF4-FFF2-40B4-BE49-F238E27FC236}">
                <a16:creationId xmlns:a16="http://schemas.microsoft.com/office/drawing/2014/main" id="{22ACD2C9-5E07-7344-ABBA-DB12B955612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60825" y="4141860"/>
            <a:ext cx="3239715" cy="1915776"/>
          </a:xfrm>
          <a:prstGeom prst="rect">
            <a:avLst/>
          </a:prstGeom>
        </p:spPr>
      </p:pic>
    </p:spTree>
    <p:extLst>
      <p:ext uri="{BB962C8B-B14F-4D97-AF65-F5344CB8AC3E}">
        <p14:creationId xmlns:p14="http://schemas.microsoft.com/office/powerpoint/2010/main" val="97855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p:txBody>
          <a:bodyPr/>
          <a:lstStyle/>
          <a:p>
            <a:r>
              <a:rPr lang="zh-CN" altLang="en-US" dirty="0"/>
              <a:t>项目目前进展</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latin typeface="+mn-ea"/>
                <a:ea typeface="+mn-ea"/>
              </a:rPr>
              <a:pPr/>
              <a:t>5</a:t>
            </a:fld>
            <a:endParaRPr lang="en-US" dirty="0">
              <a:latin typeface="+mn-ea"/>
              <a:ea typeface="+mn-ea"/>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18" name="矩形 17">
            <a:extLst>
              <a:ext uri="{FF2B5EF4-FFF2-40B4-BE49-F238E27FC236}">
                <a16:creationId xmlns:a16="http://schemas.microsoft.com/office/drawing/2014/main" id="{AC6CBC1E-B229-452E-8B21-1024C44D1542}"/>
              </a:ext>
            </a:extLst>
          </p:cNvPr>
          <p:cNvSpPr/>
          <p:nvPr/>
        </p:nvSpPr>
        <p:spPr>
          <a:xfrm>
            <a:off x="2921595" y="4813683"/>
            <a:ext cx="8243710" cy="400095"/>
          </a:xfrm>
          <a:prstGeom prst="rect">
            <a:avLst/>
          </a:prstGeom>
          <a:noFill/>
          <a:ln w="19050">
            <a:solidFill>
              <a:srgbClr val="A9D6E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20" name="矩形 19">
            <a:extLst>
              <a:ext uri="{FF2B5EF4-FFF2-40B4-BE49-F238E27FC236}">
                <a16:creationId xmlns:a16="http://schemas.microsoft.com/office/drawing/2014/main" id="{D0E7C05E-389D-4E2B-BF7D-A884F7C242A3}"/>
              </a:ext>
            </a:extLst>
          </p:cNvPr>
          <p:cNvSpPr/>
          <p:nvPr/>
        </p:nvSpPr>
        <p:spPr>
          <a:xfrm>
            <a:off x="6391694" y="3331641"/>
            <a:ext cx="2991829" cy="41516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21" name="TextBox 81">
            <a:extLst>
              <a:ext uri="{FF2B5EF4-FFF2-40B4-BE49-F238E27FC236}">
                <a16:creationId xmlns:a16="http://schemas.microsoft.com/office/drawing/2014/main" id="{FCF1B5B4-50E0-4429-B4F5-7A1B6A665AA5}"/>
              </a:ext>
            </a:extLst>
          </p:cNvPr>
          <p:cNvSpPr txBox="1"/>
          <p:nvPr/>
        </p:nvSpPr>
        <p:spPr>
          <a:xfrm>
            <a:off x="2226574" y="1095130"/>
            <a:ext cx="824586" cy="307777"/>
          </a:xfrm>
          <a:prstGeom prst="rect">
            <a:avLst/>
          </a:prstGeom>
          <a:noFill/>
        </p:spPr>
        <p:txBody>
          <a:bodyPr wrap="square" rtlCol="0">
            <a:spAutoFit/>
          </a:bodyPr>
          <a:lstStyle/>
          <a:p>
            <a:r>
              <a:rPr lang="zh-CN" altLang="en-US" sz="1400" b="1" dirty="0">
                <a:solidFill>
                  <a:srgbClr val="717171">
                    <a:lumMod val="75000"/>
                  </a:srgbClr>
                </a:solidFill>
                <a:latin typeface="+mn-ea"/>
              </a:rPr>
              <a:t>周</a:t>
            </a:r>
            <a:endParaRPr lang="en-US" altLang="zh-CN" sz="1400" b="1" dirty="0">
              <a:solidFill>
                <a:srgbClr val="717171">
                  <a:lumMod val="75000"/>
                </a:srgbClr>
              </a:solidFill>
              <a:latin typeface="+mn-ea"/>
            </a:endParaRPr>
          </a:p>
        </p:txBody>
      </p:sp>
      <p:cxnSp>
        <p:nvCxnSpPr>
          <p:cNvPr id="22" name="Straight Connector 185">
            <a:extLst>
              <a:ext uri="{FF2B5EF4-FFF2-40B4-BE49-F238E27FC236}">
                <a16:creationId xmlns:a16="http://schemas.microsoft.com/office/drawing/2014/main" id="{D88F392E-1551-420E-857D-7D1C667A2485}"/>
              </a:ext>
            </a:extLst>
          </p:cNvPr>
          <p:cNvCxnSpPr/>
          <p:nvPr/>
        </p:nvCxnSpPr>
        <p:spPr>
          <a:xfrm>
            <a:off x="11165305" y="1226836"/>
            <a:ext cx="0" cy="4950400"/>
          </a:xfrm>
          <a:prstGeom prst="line">
            <a:avLst/>
          </a:prstGeom>
          <a:noFill/>
          <a:ln w="9525" cap="flat" cmpd="sng" algn="ctr">
            <a:solidFill>
              <a:sysClr val="window" lastClr="FFFFFF">
                <a:lumMod val="85000"/>
              </a:sysClr>
            </a:solidFill>
            <a:prstDash val="dash"/>
          </a:ln>
          <a:effectLst/>
        </p:spPr>
      </p:cxnSp>
      <p:sp>
        <p:nvSpPr>
          <p:cNvPr id="23" name="TextBox 95">
            <a:extLst>
              <a:ext uri="{FF2B5EF4-FFF2-40B4-BE49-F238E27FC236}">
                <a16:creationId xmlns:a16="http://schemas.microsoft.com/office/drawing/2014/main" id="{9EC4B23E-90E2-4D1D-B168-B1DC4560C5E5}"/>
              </a:ext>
            </a:extLst>
          </p:cNvPr>
          <p:cNvSpPr txBox="1"/>
          <p:nvPr/>
        </p:nvSpPr>
        <p:spPr>
          <a:xfrm>
            <a:off x="10621007"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13</a:t>
            </a:r>
          </a:p>
        </p:txBody>
      </p:sp>
      <p:cxnSp>
        <p:nvCxnSpPr>
          <p:cNvPr id="24" name="Straight Connector 57">
            <a:extLst>
              <a:ext uri="{FF2B5EF4-FFF2-40B4-BE49-F238E27FC236}">
                <a16:creationId xmlns:a16="http://schemas.microsoft.com/office/drawing/2014/main" id="{C11B6727-A43D-495F-B900-3FED6551486F}"/>
              </a:ext>
            </a:extLst>
          </p:cNvPr>
          <p:cNvCxnSpPr/>
          <p:nvPr/>
        </p:nvCxnSpPr>
        <p:spPr>
          <a:xfrm>
            <a:off x="9973083" y="1226836"/>
            <a:ext cx="0" cy="4950400"/>
          </a:xfrm>
          <a:prstGeom prst="line">
            <a:avLst/>
          </a:prstGeom>
          <a:noFill/>
          <a:ln w="9525" cap="flat" cmpd="sng" algn="ctr">
            <a:solidFill>
              <a:sysClr val="window" lastClr="FFFFFF">
                <a:lumMod val="85000"/>
              </a:sysClr>
            </a:solidFill>
            <a:prstDash val="dash"/>
          </a:ln>
          <a:effectLst/>
        </p:spPr>
      </p:cxnSp>
      <p:cxnSp>
        <p:nvCxnSpPr>
          <p:cNvPr id="25" name="Straight Connector 146">
            <a:extLst>
              <a:ext uri="{FF2B5EF4-FFF2-40B4-BE49-F238E27FC236}">
                <a16:creationId xmlns:a16="http://schemas.microsoft.com/office/drawing/2014/main" id="{7D7F54A7-241C-4A54-AA42-6B4D0688F6F5}"/>
              </a:ext>
            </a:extLst>
          </p:cNvPr>
          <p:cNvCxnSpPr/>
          <p:nvPr/>
        </p:nvCxnSpPr>
        <p:spPr>
          <a:xfrm>
            <a:off x="4011973" y="1249019"/>
            <a:ext cx="0" cy="4928217"/>
          </a:xfrm>
          <a:prstGeom prst="line">
            <a:avLst/>
          </a:prstGeom>
          <a:noFill/>
          <a:ln w="9525" cap="flat" cmpd="sng" algn="ctr">
            <a:solidFill>
              <a:sysClr val="window" lastClr="FFFFFF">
                <a:lumMod val="85000"/>
              </a:sysClr>
            </a:solidFill>
            <a:prstDash val="dash"/>
          </a:ln>
          <a:effectLst/>
        </p:spPr>
      </p:cxnSp>
      <p:cxnSp>
        <p:nvCxnSpPr>
          <p:cNvPr id="26" name="Straight Connector 186">
            <a:extLst>
              <a:ext uri="{FF2B5EF4-FFF2-40B4-BE49-F238E27FC236}">
                <a16:creationId xmlns:a16="http://schemas.microsoft.com/office/drawing/2014/main" id="{F2FE1D81-2FEC-4FB4-87A3-02EBB7E19082}"/>
              </a:ext>
            </a:extLst>
          </p:cNvPr>
          <p:cNvCxnSpPr/>
          <p:nvPr/>
        </p:nvCxnSpPr>
        <p:spPr>
          <a:xfrm>
            <a:off x="9376972" y="1226836"/>
            <a:ext cx="0" cy="4950400"/>
          </a:xfrm>
          <a:prstGeom prst="line">
            <a:avLst/>
          </a:prstGeom>
          <a:noFill/>
          <a:ln w="9525" cap="flat" cmpd="sng" algn="ctr">
            <a:solidFill>
              <a:sysClr val="window" lastClr="FFFFFF">
                <a:lumMod val="85000"/>
              </a:sysClr>
            </a:solidFill>
            <a:prstDash val="dash"/>
          </a:ln>
          <a:effectLst/>
        </p:spPr>
      </p:cxnSp>
      <p:cxnSp>
        <p:nvCxnSpPr>
          <p:cNvPr id="27" name="Straight Connector 187">
            <a:extLst>
              <a:ext uri="{FF2B5EF4-FFF2-40B4-BE49-F238E27FC236}">
                <a16:creationId xmlns:a16="http://schemas.microsoft.com/office/drawing/2014/main" id="{E843E98C-1F76-4268-9848-6D4D7D818DEF}"/>
              </a:ext>
            </a:extLst>
          </p:cNvPr>
          <p:cNvCxnSpPr/>
          <p:nvPr/>
        </p:nvCxnSpPr>
        <p:spPr>
          <a:xfrm>
            <a:off x="8780861" y="1226836"/>
            <a:ext cx="0" cy="4950400"/>
          </a:xfrm>
          <a:prstGeom prst="line">
            <a:avLst/>
          </a:prstGeom>
          <a:noFill/>
          <a:ln w="9525" cap="flat" cmpd="sng" algn="ctr">
            <a:solidFill>
              <a:sysClr val="window" lastClr="FFFFFF">
                <a:lumMod val="85000"/>
              </a:sysClr>
            </a:solidFill>
            <a:prstDash val="dash"/>
          </a:ln>
          <a:effectLst/>
        </p:spPr>
      </p:cxnSp>
      <p:cxnSp>
        <p:nvCxnSpPr>
          <p:cNvPr id="28" name="Straight Connector 188">
            <a:extLst>
              <a:ext uri="{FF2B5EF4-FFF2-40B4-BE49-F238E27FC236}">
                <a16:creationId xmlns:a16="http://schemas.microsoft.com/office/drawing/2014/main" id="{411975BE-AA37-40EC-B9B1-EEC8B78887E7}"/>
              </a:ext>
            </a:extLst>
          </p:cNvPr>
          <p:cNvCxnSpPr/>
          <p:nvPr/>
        </p:nvCxnSpPr>
        <p:spPr>
          <a:xfrm>
            <a:off x="7588639" y="1226836"/>
            <a:ext cx="0" cy="4874393"/>
          </a:xfrm>
          <a:prstGeom prst="line">
            <a:avLst/>
          </a:prstGeom>
          <a:noFill/>
          <a:ln w="9525" cap="flat" cmpd="sng" algn="ctr">
            <a:solidFill>
              <a:sysClr val="window" lastClr="FFFFFF">
                <a:lumMod val="85000"/>
              </a:sysClr>
            </a:solidFill>
            <a:prstDash val="dash"/>
          </a:ln>
          <a:effectLst/>
        </p:spPr>
      </p:cxnSp>
      <p:cxnSp>
        <p:nvCxnSpPr>
          <p:cNvPr id="29" name="Straight Connector 189">
            <a:extLst>
              <a:ext uri="{FF2B5EF4-FFF2-40B4-BE49-F238E27FC236}">
                <a16:creationId xmlns:a16="http://schemas.microsoft.com/office/drawing/2014/main" id="{8D15D8EE-E2E8-4165-8330-151009C4E2B9}"/>
              </a:ext>
            </a:extLst>
          </p:cNvPr>
          <p:cNvCxnSpPr/>
          <p:nvPr/>
        </p:nvCxnSpPr>
        <p:spPr>
          <a:xfrm>
            <a:off x="5204195" y="1226836"/>
            <a:ext cx="0" cy="4950400"/>
          </a:xfrm>
          <a:prstGeom prst="line">
            <a:avLst/>
          </a:prstGeom>
          <a:noFill/>
          <a:ln w="9525" cap="flat" cmpd="sng" algn="ctr">
            <a:solidFill>
              <a:sysClr val="window" lastClr="FFFFFF">
                <a:lumMod val="85000"/>
              </a:sysClr>
            </a:solidFill>
            <a:prstDash val="dash"/>
          </a:ln>
          <a:effectLst/>
        </p:spPr>
      </p:cxnSp>
      <p:cxnSp>
        <p:nvCxnSpPr>
          <p:cNvPr id="30" name="Straight Connector 39">
            <a:extLst>
              <a:ext uri="{FF2B5EF4-FFF2-40B4-BE49-F238E27FC236}">
                <a16:creationId xmlns:a16="http://schemas.microsoft.com/office/drawing/2014/main" id="{741C8F91-99CE-4197-9E70-120EA801C399}"/>
              </a:ext>
            </a:extLst>
          </p:cNvPr>
          <p:cNvCxnSpPr/>
          <p:nvPr/>
        </p:nvCxnSpPr>
        <p:spPr>
          <a:xfrm>
            <a:off x="3415862" y="1226836"/>
            <a:ext cx="0" cy="4950400"/>
          </a:xfrm>
          <a:prstGeom prst="line">
            <a:avLst/>
          </a:prstGeom>
          <a:noFill/>
          <a:ln w="9525" cap="flat" cmpd="sng" algn="ctr">
            <a:solidFill>
              <a:sysClr val="window" lastClr="FFFFFF">
                <a:lumMod val="85000"/>
              </a:sysClr>
            </a:solidFill>
            <a:prstDash val="dash"/>
          </a:ln>
          <a:effectLst/>
        </p:spPr>
      </p:cxnSp>
      <p:cxnSp>
        <p:nvCxnSpPr>
          <p:cNvPr id="31" name="Straight Connector 52">
            <a:extLst>
              <a:ext uri="{FF2B5EF4-FFF2-40B4-BE49-F238E27FC236}">
                <a16:creationId xmlns:a16="http://schemas.microsoft.com/office/drawing/2014/main" id="{4C54DBF4-5104-4244-AC6D-3BB06602B3FE}"/>
              </a:ext>
            </a:extLst>
          </p:cNvPr>
          <p:cNvCxnSpPr/>
          <p:nvPr/>
        </p:nvCxnSpPr>
        <p:spPr>
          <a:xfrm>
            <a:off x="8184751" y="1226836"/>
            <a:ext cx="0" cy="4950400"/>
          </a:xfrm>
          <a:prstGeom prst="line">
            <a:avLst/>
          </a:prstGeom>
          <a:noFill/>
          <a:ln w="9525" cap="flat" cmpd="sng" algn="ctr">
            <a:solidFill>
              <a:sysClr val="window" lastClr="FFFFFF">
                <a:lumMod val="85000"/>
              </a:sysClr>
            </a:solidFill>
            <a:prstDash val="dash"/>
          </a:ln>
          <a:effectLst/>
        </p:spPr>
      </p:cxnSp>
      <p:cxnSp>
        <p:nvCxnSpPr>
          <p:cNvPr id="32" name="Straight Connector 53">
            <a:extLst>
              <a:ext uri="{FF2B5EF4-FFF2-40B4-BE49-F238E27FC236}">
                <a16:creationId xmlns:a16="http://schemas.microsoft.com/office/drawing/2014/main" id="{F2355633-B80D-4177-B81C-63F6737BAF5B}"/>
              </a:ext>
            </a:extLst>
          </p:cNvPr>
          <p:cNvCxnSpPr/>
          <p:nvPr/>
        </p:nvCxnSpPr>
        <p:spPr>
          <a:xfrm>
            <a:off x="5800306" y="1226836"/>
            <a:ext cx="0" cy="4950400"/>
          </a:xfrm>
          <a:prstGeom prst="line">
            <a:avLst/>
          </a:prstGeom>
          <a:noFill/>
          <a:ln w="9525" cap="flat" cmpd="sng" algn="ctr">
            <a:solidFill>
              <a:sysClr val="window" lastClr="FFFFFF">
                <a:lumMod val="85000"/>
              </a:sysClr>
            </a:solidFill>
            <a:prstDash val="dash"/>
          </a:ln>
          <a:effectLst/>
        </p:spPr>
      </p:cxnSp>
      <p:cxnSp>
        <p:nvCxnSpPr>
          <p:cNvPr id="33" name="Straight Connector 55">
            <a:extLst>
              <a:ext uri="{FF2B5EF4-FFF2-40B4-BE49-F238E27FC236}">
                <a16:creationId xmlns:a16="http://schemas.microsoft.com/office/drawing/2014/main" id="{6FFD333F-54D0-4F0E-B7E6-A76E8C8CA9CB}"/>
              </a:ext>
            </a:extLst>
          </p:cNvPr>
          <p:cNvCxnSpPr/>
          <p:nvPr/>
        </p:nvCxnSpPr>
        <p:spPr>
          <a:xfrm>
            <a:off x="7105661" y="1226836"/>
            <a:ext cx="0" cy="4950400"/>
          </a:xfrm>
          <a:prstGeom prst="line">
            <a:avLst/>
          </a:prstGeom>
          <a:noFill/>
          <a:ln w="9525" cap="flat" cmpd="sng" algn="ctr">
            <a:solidFill>
              <a:sysClr val="window" lastClr="FFFFFF">
                <a:lumMod val="85000"/>
              </a:sysClr>
            </a:solidFill>
            <a:prstDash val="dash"/>
          </a:ln>
          <a:effectLst/>
        </p:spPr>
      </p:cxnSp>
      <p:cxnSp>
        <p:nvCxnSpPr>
          <p:cNvPr id="34" name="Straight Connector 56">
            <a:extLst>
              <a:ext uri="{FF2B5EF4-FFF2-40B4-BE49-F238E27FC236}">
                <a16:creationId xmlns:a16="http://schemas.microsoft.com/office/drawing/2014/main" id="{2A3F9E8D-7B9A-4546-815B-3440AEF32888}"/>
              </a:ext>
            </a:extLst>
          </p:cNvPr>
          <p:cNvCxnSpPr/>
          <p:nvPr/>
        </p:nvCxnSpPr>
        <p:spPr>
          <a:xfrm>
            <a:off x="6992528" y="1226836"/>
            <a:ext cx="0" cy="4950400"/>
          </a:xfrm>
          <a:prstGeom prst="line">
            <a:avLst/>
          </a:prstGeom>
          <a:noFill/>
          <a:ln w="9525" cap="flat" cmpd="sng" algn="ctr">
            <a:solidFill>
              <a:sysClr val="window" lastClr="FFFFFF">
                <a:lumMod val="85000"/>
              </a:sysClr>
            </a:solidFill>
            <a:prstDash val="dash"/>
          </a:ln>
          <a:effectLst/>
        </p:spPr>
      </p:cxnSp>
      <p:cxnSp>
        <p:nvCxnSpPr>
          <p:cNvPr id="35" name="Straight Connector 74">
            <a:extLst>
              <a:ext uri="{FF2B5EF4-FFF2-40B4-BE49-F238E27FC236}">
                <a16:creationId xmlns:a16="http://schemas.microsoft.com/office/drawing/2014/main" id="{45DE3B75-432B-4B0A-B721-CBFB1CF9F5FA}"/>
              </a:ext>
            </a:extLst>
          </p:cNvPr>
          <p:cNvCxnSpPr/>
          <p:nvPr/>
        </p:nvCxnSpPr>
        <p:spPr>
          <a:xfrm>
            <a:off x="4608084" y="1249019"/>
            <a:ext cx="0" cy="4928217"/>
          </a:xfrm>
          <a:prstGeom prst="line">
            <a:avLst/>
          </a:prstGeom>
          <a:noFill/>
          <a:ln w="9525" cap="flat" cmpd="sng" algn="ctr">
            <a:solidFill>
              <a:sysClr val="window" lastClr="FFFFFF">
                <a:lumMod val="85000"/>
              </a:sysClr>
            </a:solidFill>
            <a:prstDash val="dash"/>
          </a:ln>
          <a:effectLst/>
        </p:spPr>
      </p:cxnSp>
      <p:sp>
        <p:nvSpPr>
          <p:cNvPr id="36" name="TextBox 82">
            <a:extLst>
              <a:ext uri="{FF2B5EF4-FFF2-40B4-BE49-F238E27FC236}">
                <a16:creationId xmlns:a16="http://schemas.microsoft.com/office/drawing/2014/main" id="{794E4A54-2EE3-402B-9679-E548C780C893}"/>
              </a:ext>
            </a:extLst>
          </p:cNvPr>
          <p:cNvSpPr txBox="1"/>
          <p:nvPr/>
        </p:nvSpPr>
        <p:spPr>
          <a:xfrm>
            <a:off x="3468372"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1</a:t>
            </a:r>
          </a:p>
        </p:txBody>
      </p:sp>
      <p:sp>
        <p:nvSpPr>
          <p:cNvPr id="37" name="TextBox 83">
            <a:extLst>
              <a:ext uri="{FF2B5EF4-FFF2-40B4-BE49-F238E27FC236}">
                <a16:creationId xmlns:a16="http://schemas.microsoft.com/office/drawing/2014/main" id="{07C3AD38-3FDE-4917-AD09-919D8E0ECA79}"/>
              </a:ext>
            </a:extLst>
          </p:cNvPr>
          <p:cNvSpPr txBox="1"/>
          <p:nvPr/>
        </p:nvSpPr>
        <p:spPr>
          <a:xfrm>
            <a:off x="4064425"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2</a:t>
            </a:r>
          </a:p>
        </p:txBody>
      </p:sp>
      <p:sp>
        <p:nvSpPr>
          <p:cNvPr id="38" name="TextBox 84">
            <a:extLst>
              <a:ext uri="{FF2B5EF4-FFF2-40B4-BE49-F238E27FC236}">
                <a16:creationId xmlns:a16="http://schemas.microsoft.com/office/drawing/2014/main" id="{C008874B-FE0E-431E-BC10-0C23CCBE5C7B}"/>
              </a:ext>
            </a:extLst>
          </p:cNvPr>
          <p:cNvSpPr txBox="1"/>
          <p:nvPr/>
        </p:nvSpPr>
        <p:spPr>
          <a:xfrm>
            <a:off x="4660478"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3</a:t>
            </a:r>
          </a:p>
        </p:txBody>
      </p:sp>
      <p:sp>
        <p:nvSpPr>
          <p:cNvPr id="39" name="TextBox 85">
            <a:extLst>
              <a:ext uri="{FF2B5EF4-FFF2-40B4-BE49-F238E27FC236}">
                <a16:creationId xmlns:a16="http://schemas.microsoft.com/office/drawing/2014/main" id="{DF510C24-A974-4072-8090-E5CB4BFF57D4}"/>
              </a:ext>
            </a:extLst>
          </p:cNvPr>
          <p:cNvSpPr txBox="1"/>
          <p:nvPr/>
        </p:nvSpPr>
        <p:spPr>
          <a:xfrm>
            <a:off x="5256531"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4</a:t>
            </a:r>
          </a:p>
        </p:txBody>
      </p:sp>
      <p:sp>
        <p:nvSpPr>
          <p:cNvPr id="40" name="TextBox 86">
            <a:extLst>
              <a:ext uri="{FF2B5EF4-FFF2-40B4-BE49-F238E27FC236}">
                <a16:creationId xmlns:a16="http://schemas.microsoft.com/office/drawing/2014/main" id="{D2774771-F5FC-411D-B0EC-C02A205F8D29}"/>
              </a:ext>
            </a:extLst>
          </p:cNvPr>
          <p:cNvSpPr txBox="1"/>
          <p:nvPr/>
        </p:nvSpPr>
        <p:spPr>
          <a:xfrm>
            <a:off x="5852584"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5</a:t>
            </a:r>
          </a:p>
        </p:txBody>
      </p:sp>
      <p:sp>
        <p:nvSpPr>
          <p:cNvPr id="41" name="TextBox 87">
            <a:extLst>
              <a:ext uri="{FF2B5EF4-FFF2-40B4-BE49-F238E27FC236}">
                <a16:creationId xmlns:a16="http://schemas.microsoft.com/office/drawing/2014/main" id="{DC55B836-67C6-49D4-914A-9A18F5F64C1A}"/>
              </a:ext>
            </a:extLst>
          </p:cNvPr>
          <p:cNvSpPr txBox="1"/>
          <p:nvPr/>
        </p:nvSpPr>
        <p:spPr>
          <a:xfrm>
            <a:off x="6448636"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6</a:t>
            </a:r>
          </a:p>
        </p:txBody>
      </p:sp>
      <p:sp>
        <p:nvSpPr>
          <p:cNvPr id="42" name="TextBox 88">
            <a:extLst>
              <a:ext uri="{FF2B5EF4-FFF2-40B4-BE49-F238E27FC236}">
                <a16:creationId xmlns:a16="http://schemas.microsoft.com/office/drawing/2014/main" id="{BBCD5947-E4BD-45C0-B77E-E06F3BC88272}"/>
              </a:ext>
            </a:extLst>
          </p:cNvPr>
          <p:cNvSpPr txBox="1"/>
          <p:nvPr/>
        </p:nvSpPr>
        <p:spPr>
          <a:xfrm>
            <a:off x="7044689"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7</a:t>
            </a:r>
          </a:p>
        </p:txBody>
      </p:sp>
      <p:sp>
        <p:nvSpPr>
          <p:cNvPr id="43" name="TextBox 89">
            <a:extLst>
              <a:ext uri="{FF2B5EF4-FFF2-40B4-BE49-F238E27FC236}">
                <a16:creationId xmlns:a16="http://schemas.microsoft.com/office/drawing/2014/main" id="{E0252851-5AD0-4EEF-8B38-A99D786DEF28}"/>
              </a:ext>
            </a:extLst>
          </p:cNvPr>
          <p:cNvSpPr txBox="1"/>
          <p:nvPr/>
        </p:nvSpPr>
        <p:spPr>
          <a:xfrm>
            <a:off x="7640743"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8</a:t>
            </a:r>
          </a:p>
        </p:txBody>
      </p:sp>
      <p:sp>
        <p:nvSpPr>
          <p:cNvPr id="44" name="TextBox 90">
            <a:extLst>
              <a:ext uri="{FF2B5EF4-FFF2-40B4-BE49-F238E27FC236}">
                <a16:creationId xmlns:a16="http://schemas.microsoft.com/office/drawing/2014/main" id="{AB1E4E9B-8FD1-43D2-8B00-595705687D3E}"/>
              </a:ext>
            </a:extLst>
          </p:cNvPr>
          <p:cNvSpPr txBox="1"/>
          <p:nvPr/>
        </p:nvSpPr>
        <p:spPr>
          <a:xfrm>
            <a:off x="8236795"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9</a:t>
            </a:r>
          </a:p>
        </p:txBody>
      </p:sp>
      <p:sp>
        <p:nvSpPr>
          <p:cNvPr id="45" name="TextBox 91">
            <a:extLst>
              <a:ext uri="{FF2B5EF4-FFF2-40B4-BE49-F238E27FC236}">
                <a16:creationId xmlns:a16="http://schemas.microsoft.com/office/drawing/2014/main" id="{2731E762-6540-453A-9BE7-7AEF9F7AD46C}"/>
              </a:ext>
            </a:extLst>
          </p:cNvPr>
          <p:cNvSpPr txBox="1"/>
          <p:nvPr/>
        </p:nvSpPr>
        <p:spPr>
          <a:xfrm>
            <a:off x="8832848"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10</a:t>
            </a:r>
          </a:p>
        </p:txBody>
      </p:sp>
      <p:sp>
        <p:nvSpPr>
          <p:cNvPr id="46" name="TextBox 93">
            <a:extLst>
              <a:ext uri="{FF2B5EF4-FFF2-40B4-BE49-F238E27FC236}">
                <a16:creationId xmlns:a16="http://schemas.microsoft.com/office/drawing/2014/main" id="{407F1ACB-73F7-4113-95FA-BE30730D541C}"/>
              </a:ext>
            </a:extLst>
          </p:cNvPr>
          <p:cNvSpPr txBox="1"/>
          <p:nvPr/>
        </p:nvSpPr>
        <p:spPr>
          <a:xfrm>
            <a:off x="9428900"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11</a:t>
            </a:r>
          </a:p>
        </p:txBody>
      </p:sp>
      <p:sp>
        <p:nvSpPr>
          <p:cNvPr id="47" name="TextBox 94">
            <a:extLst>
              <a:ext uri="{FF2B5EF4-FFF2-40B4-BE49-F238E27FC236}">
                <a16:creationId xmlns:a16="http://schemas.microsoft.com/office/drawing/2014/main" id="{035BD5D5-EA41-47CF-98C3-5031D4D9D131}"/>
              </a:ext>
            </a:extLst>
          </p:cNvPr>
          <p:cNvSpPr txBox="1"/>
          <p:nvPr/>
        </p:nvSpPr>
        <p:spPr>
          <a:xfrm>
            <a:off x="10024953"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12</a:t>
            </a:r>
          </a:p>
        </p:txBody>
      </p:sp>
      <p:sp>
        <p:nvSpPr>
          <p:cNvPr id="48" name="TextBox 97">
            <a:extLst>
              <a:ext uri="{FF2B5EF4-FFF2-40B4-BE49-F238E27FC236}">
                <a16:creationId xmlns:a16="http://schemas.microsoft.com/office/drawing/2014/main" id="{6FD42892-4783-44E1-B496-9340CBB0B042}"/>
              </a:ext>
            </a:extLst>
          </p:cNvPr>
          <p:cNvSpPr txBox="1"/>
          <p:nvPr/>
        </p:nvSpPr>
        <p:spPr>
          <a:xfrm>
            <a:off x="2921185"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0</a:t>
            </a:r>
          </a:p>
        </p:txBody>
      </p:sp>
      <p:cxnSp>
        <p:nvCxnSpPr>
          <p:cNvPr id="49" name="Straight Connector 117">
            <a:extLst>
              <a:ext uri="{FF2B5EF4-FFF2-40B4-BE49-F238E27FC236}">
                <a16:creationId xmlns:a16="http://schemas.microsoft.com/office/drawing/2014/main" id="{A9E33539-95CE-4B21-BC73-791DC4CFCA29}"/>
              </a:ext>
            </a:extLst>
          </p:cNvPr>
          <p:cNvCxnSpPr>
            <a:cxnSpLocks/>
          </p:cNvCxnSpPr>
          <p:nvPr/>
        </p:nvCxnSpPr>
        <p:spPr>
          <a:xfrm>
            <a:off x="10569194" y="1018290"/>
            <a:ext cx="0" cy="5162588"/>
          </a:xfrm>
          <a:prstGeom prst="line">
            <a:avLst/>
          </a:prstGeom>
          <a:noFill/>
          <a:ln w="9525" cap="flat" cmpd="sng" algn="ctr">
            <a:solidFill>
              <a:sysClr val="window" lastClr="FFFFFF">
                <a:lumMod val="85000"/>
              </a:sysClr>
            </a:solidFill>
            <a:prstDash val="dash"/>
          </a:ln>
          <a:effectLst/>
        </p:spPr>
      </p:cxnSp>
      <p:sp>
        <p:nvSpPr>
          <p:cNvPr id="50" name="TextBox 103">
            <a:extLst>
              <a:ext uri="{FF2B5EF4-FFF2-40B4-BE49-F238E27FC236}">
                <a16:creationId xmlns:a16="http://schemas.microsoft.com/office/drawing/2014/main" id="{53760E90-46CD-4DDD-B60A-4BE550048F9D}"/>
              </a:ext>
            </a:extLst>
          </p:cNvPr>
          <p:cNvSpPr txBox="1"/>
          <p:nvPr/>
        </p:nvSpPr>
        <p:spPr>
          <a:xfrm>
            <a:off x="8574685" y="2929940"/>
            <a:ext cx="1851380" cy="338532"/>
          </a:xfrm>
          <a:prstGeom prst="rect">
            <a:avLst/>
          </a:prstGeom>
          <a:noFill/>
        </p:spPr>
        <p:txBody>
          <a:bodyPr wrap="square" lIns="121899" tIns="60949" rIns="121899" bIns="60949" rtlCol="0">
            <a:spAutoFit/>
          </a:bodyPr>
          <a:lstStyle/>
          <a:p>
            <a:pPr algn="ctr" defTabSz="1218620"/>
            <a:r>
              <a:rPr lang="zh-CN" alt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rPr>
              <a:t>传播策略制定</a:t>
            </a:r>
            <a:endParaRPr 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Rectangle 72">
            <a:extLst>
              <a:ext uri="{FF2B5EF4-FFF2-40B4-BE49-F238E27FC236}">
                <a16:creationId xmlns:a16="http://schemas.microsoft.com/office/drawing/2014/main" id="{6EBC21C8-FB72-497E-96A4-7BC8CA03852A}"/>
              </a:ext>
            </a:extLst>
          </p:cNvPr>
          <p:cNvSpPr/>
          <p:nvPr/>
        </p:nvSpPr>
        <p:spPr>
          <a:xfrm>
            <a:off x="643829" y="1828761"/>
            <a:ext cx="2277356" cy="4206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white"/>
                </a:solidFill>
                <a:latin typeface="+mn-ea"/>
                <a:cs typeface="Arial" panose="020B0604020202020204" pitchFamily="34" charset="0"/>
              </a:rPr>
              <a:t>内外分析与品牌定位</a:t>
            </a:r>
            <a:endParaRPr lang="en-GB" altLang="zh-CN" sz="1400" b="1" dirty="0">
              <a:solidFill>
                <a:prstClr val="white"/>
              </a:solidFill>
              <a:latin typeface="+mn-ea"/>
              <a:cs typeface="Arial" panose="020B0604020202020204" pitchFamily="34" charset="0"/>
            </a:endParaRPr>
          </a:p>
        </p:txBody>
      </p:sp>
      <p:sp>
        <p:nvSpPr>
          <p:cNvPr id="52" name="Rectangle 73">
            <a:extLst>
              <a:ext uri="{FF2B5EF4-FFF2-40B4-BE49-F238E27FC236}">
                <a16:creationId xmlns:a16="http://schemas.microsoft.com/office/drawing/2014/main" id="{4441F402-F322-4163-8176-EC8A843F2FEE}"/>
              </a:ext>
            </a:extLst>
          </p:cNvPr>
          <p:cNvSpPr/>
          <p:nvPr/>
        </p:nvSpPr>
        <p:spPr>
          <a:xfrm>
            <a:off x="338704" y="1828761"/>
            <a:ext cx="305125" cy="42069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prstClr val="white"/>
                </a:solidFill>
                <a:latin typeface="+mn-ea"/>
                <a:cs typeface="Arial" panose="020B0604020202020204" pitchFamily="34" charset="0"/>
              </a:rPr>
              <a:t>1</a:t>
            </a:r>
            <a:endParaRPr lang="zh-CN" altLang="en-US" sz="1400" b="1" dirty="0">
              <a:solidFill>
                <a:prstClr val="white"/>
              </a:solidFill>
              <a:latin typeface="+mn-ea"/>
              <a:cs typeface="Arial" panose="020B0604020202020204" pitchFamily="34" charset="0"/>
            </a:endParaRPr>
          </a:p>
        </p:txBody>
      </p:sp>
      <p:sp useBgFill="1">
        <p:nvSpPr>
          <p:cNvPr id="53" name="Text Placeholder 21">
            <a:extLst>
              <a:ext uri="{FF2B5EF4-FFF2-40B4-BE49-F238E27FC236}">
                <a16:creationId xmlns:a16="http://schemas.microsoft.com/office/drawing/2014/main" id="{BAA561D7-6A62-4AD5-9B23-5E6909D34663}"/>
              </a:ext>
            </a:extLst>
          </p:cNvPr>
          <p:cNvSpPr>
            <a:spLocks noGrp="1"/>
          </p:cNvSpPr>
          <p:nvPr>
            <p:custDataLst>
              <p:tags r:id="rId1"/>
            </p:custDataLst>
          </p:nvPr>
        </p:nvSpPr>
        <p:spPr bwMode="auto">
          <a:xfrm>
            <a:off x="9090876" y="2763756"/>
            <a:ext cx="762000" cy="132360"/>
          </a:xfrm>
          <a:prstGeom prst="rect">
            <a:avLst/>
          </a:prstGeom>
        </p:spPr>
        <p:txBody>
          <a:bodyPr wrap="none" lIns="0" tIns="0" rIns="0" bIns="0" numCol="1" spcCol="0" anchor="t" anchorCtr="0">
            <a:noAutofit/>
          </a:bodyPr>
          <a:lstStyle>
            <a:lvl1pPr marL="271463" indent="-271463" algn="l" rtl="0" eaLnBrk="0" fontAlgn="base" hangingPunct="0">
              <a:lnSpc>
                <a:spcPct val="90000"/>
              </a:lnSpc>
              <a:spcBef>
                <a:spcPct val="50000"/>
              </a:spcBef>
              <a:spcAft>
                <a:spcPct val="0"/>
              </a:spcAft>
              <a:buClr>
                <a:srgbClr val="003399"/>
              </a:buClr>
              <a:buFont typeface="Wingdings"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2pPr>
            <a:lvl3pPr marL="814388" indent="-27305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3pPr>
            <a:lvl4pPr marL="1074738" indent="-258763"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a:lstStyle>
          <a:p>
            <a:pPr marL="0" indent="0">
              <a:lnSpc>
                <a:spcPct val="100000"/>
              </a:lnSpc>
              <a:spcBef>
                <a:spcPct val="0"/>
              </a:spcBef>
              <a:buFont typeface="Wingdings" pitchFamily="2" charset="2"/>
              <a:buNone/>
            </a:pPr>
            <a:r>
              <a:rPr lang="en-US" altLang="zh-CN" sz="1200" i="1" dirty="0">
                <a:solidFill>
                  <a:srgbClr val="000000"/>
                </a:solidFill>
                <a:sym typeface="+mn-lt"/>
              </a:rPr>
              <a:t>31 May 2020</a:t>
            </a:r>
            <a:endParaRPr lang="en-US" sz="1200" i="1" dirty="0">
              <a:solidFill>
                <a:srgbClr val="000000"/>
              </a:solidFill>
              <a:sym typeface="+mn-lt"/>
            </a:endParaRPr>
          </a:p>
        </p:txBody>
      </p:sp>
      <p:sp>
        <p:nvSpPr>
          <p:cNvPr id="54" name="矩形 53">
            <a:extLst>
              <a:ext uri="{FF2B5EF4-FFF2-40B4-BE49-F238E27FC236}">
                <a16:creationId xmlns:a16="http://schemas.microsoft.com/office/drawing/2014/main" id="{D0093378-6A21-4F30-8C0E-FDF063D96B04}"/>
              </a:ext>
            </a:extLst>
          </p:cNvPr>
          <p:cNvSpPr/>
          <p:nvPr/>
        </p:nvSpPr>
        <p:spPr>
          <a:xfrm>
            <a:off x="338704" y="2265165"/>
            <a:ext cx="2582481" cy="9783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400" dirty="0">
                <a:solidFill>
                  <a:schemeClr val="tx1"/>
                </a:solidFill>
              </a:rPr>
              <a:t>机构内部梳理</a:t>
            </a:r>
            <a:endParaRPr lang="en-US" altLang="zh-CN" sz="1400" dirty="0">
              <a:solidFill>
                <a:schemeClr val="tx1"/>
              </a:solidFill>
            </a:endParaRPr>
          </a:p>
          <a:p>
            <a:pPr marL="285750" indent="-285750">
              <a:buFont typeface="Arial" panose="020B0604020202020204" pitchFamily="34" charset="0"/>
              <a:buChar char="•"/>
            </a:pPr>
            <a:r>
              <a:rPr lang="zh-CN" altLang="en-US" sz="1400" dirty="0">
                <a:solidFill>
                  <a:schemeClr val="tx1"/>
                </a:solidFill>
              </a:rPr>
              <a:t>受众分析</a:t>
            </a:r>
            <a:endParaRPr lang="en-US" altLang="zh-CN" sz="1400" dirty="0">
              <a:solidFill>
                <a:schemeClr val="tx1"/>
              </a:solidFill>
            </a:endParaRPr>
          </a:p>
          <a:p>
            <a:pPr marL="285750" indent="-285750">
              <a:buFont typeface="Arial" panose="020B0604020202020204" pitchFamily="34" charset="0"/>
              <a:buChar char="•"/>
            </a:pPr>
            <a:r>
              <a:rPr lang="zh-CN" altLang="en-US" sz="1400" dirty="0">
                <a:solidFill>
                  <a:schemeClr val="tx1"/>
                </a:solidFill>
              </a:rPr>
              <a:t>对标分析</a:t>
            </a:r>
            <a:endParaRPr lang="en-US" altLang="zh-CN" sz="1400" dirty="0">
              <a:solidFill>
                <a:schemeClr val="tx1"/>
              </a:solidFill>
            </a:endParaRPr>
          </a:p>
          <a:p>
            <a:pPr marL="285750" indent="-285750">
              <a:buFont typeface="Arial" panose="020B0604020202020204" pitchFamily="34" charset="0"/>
              <a:buChar char="•"/>
            </a:pPr>
            <a:r>
              <a:rPr lang="zh-CN" altLang="en-US" sz="1400" dirty="0">
                <a:solidFill>
                  <a:schemeClr val="tx1"/>
                </a:solidFill>
              </a:rPr>
              <a:t>品牌定位整合与工作坊</a:t>
            </a:r>
          </a:p>
        </p:txBody>
      </p:sp>
      <p:sp>
        <p:nvSpPr>
          <p:cNvPr id="55" name="矩形 54">
            <a:extLst>
              <a:ext uri="{FF2B5EF4-FFF2-40B4-BE49-F238E27FC236}">
                <a16:creationId xmlns:a16="http://schemas.microsoft.com/office/drawing/2014/main" id="{34D1B676-7B34-4CCE-B165-EDCB8583D4B0}"/>
              </a:ext>
            </a:extLst>
          </p:cNvPr>
          <p:cNvSpPr/>
          <p:nvPr/>
        </p:nvSpPr>
        <p:spPr>
          <a:xfrm>
            <a:off x="338704" y="3761211"/>
            <a:ext cx="2582481" cy="9783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400" dirty="0">
                <a:solidFill>
                  <a:schemeClr val="tx1"/>
                </a:solidFill>
              </a:rPr>
              <a:t>品牌故事完善</a:t>
            </a:r>
            <a:endParaRPr lang="en-US" altLang="zh-CN" sz="1400" dirty="0">
              <a:solidFill>
                <a:schemeClr val="tx1"/>
              </a:solidFill>
            </a:endParaRPr>
          </a:p>
          <a:p>
            <a:pPr marL="285750" indent="-285750">
              <a:buFont typeface="Arial" panose="020B0604020202020204" pitchFamily="34" charset="0"/>
              <a:buChar char="•"/>
            </a:pPr>
            <a:r>
              <a:rPr lang="zh-CN" altLang="en-US" sz="1400" dirty="0">
                <a:solidFill>
                  <a:schemeClr val="tx1"/>
                </a:solidFill>
              </a:rPr>
              <a:t>品牌传播策略制定</a:t>
            </a:r>
          </a:p>
        </p:txBody>
      </p:sp>
      <p:sp>
        <p:nvSpPr>
          <p:cNvPr id="56" name="矩形 55">
            <a:extLst>
              <a:ext uri="{FF2B5EF4-FFF2-40B4-BE49-F238E27FC236}">
                <a16:creationId xmlns:a16="http://schemas.microsoft.com/office/drawing/2014/main" id="{A7362717-B763-4328-9123-412CA5F5C0A2}"/>
              </a:ext>
            </a:extLst>
          </p:cNvPr>
          <p:cNvSpPr/>
          <p:nvPr/>
        </p:nvSpPr>
        <p:spPr>
          <a:xfrm>
            <a:off x="338704" y="5228879"/>
            <a:ext cx="2582481" cy="9783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400" dirty="0">
                <a:solidFill>
                  <a:schemeClr val="tx1"/>
                </a:solidFill>
              </a:rPr>
              <a:t>短期传播策略细化及重点活动建议</a:t>
            </a:r>
          </a:p>
        </p:txBody>
      </p:sp>
      <p:sp>
        <p:nvSpPr>
          <p:cNvPr id="57" name="矩形 56">
            <a:extLst>
              <a:ext uri="{FF2B5EF4-FFF2-40B4-BE49-F238E27FC236}">
                <a16:creationId xmlns:a16="http://schemas.microsoft.com/office/drawing/2014/main" id="{236E83F9-DA9D-4B66-A8CA-326F327F9973}"/>
              </a:ext>
            </a:extLst>
          </p:cNvPr>
          <p:cNvSpPr/>
          <p:nvPr/>
        </p:nvSpPr>
        <p:spPr>
          <a:xfrm>
            <a:off x="2921185" y="1850604"/>
            <a:ext cx="4089334" cy="3996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58" name="TextBox 76">
            <a:extLst>
              <a:ext uri="{FF2B5EF4-FFF2-40B4-BE49-F238E27FC236}">
                <a16:creationId xmlns:a16="http://schemas.microsoft.com/office/drawing/2014/main" id="{50B1287B-6206-4AF9-9D03-2840B18EBD9D}"/>
              </a:ext>
            </a:extLst>
          </p:cNvPr>
          <p:cNvSpPr txBox="1"/>
          <p:nvPr/>
        </p:nvSpPr>
        <p:spPr>
          <a:xfrm>
            <a:off x="2899173" y="1542633"/>
            <a:ext cx="2696577" cy="338532"/>
          </a:xfrm>
          <a:prstGeom prst="rect">
            <a:avLst/>
          </a:prstGeom>
          <a:noFill/>
        </p:spPr>
        <p:txBody>
          <a:bodyPr wrap="square" lIns="121899" tIns="60949" rIns="121899" bIns="60949" rtlCol="0">
            <a:spAutoFit/>
          </a:bodyPr>
          <a:lstStyle/>
          <a:p>
            <a:pPr defTabSz="1218620"/>
            <a:r>
              <a:rPr lang="zh-CN" alt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rPr>
              <a:t>项目启动会</a:t>
            </a:r>
            <a:endParaRPr 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59" name="Straight Connector 78">
            <a:extLst>
              <a:ext uri="{FF2B5EF4-FFF2-40B4-BE49-F238E27FC236}">
                <a16:creationId xmlns:a16="http://schemas.microsoft.com/office/drawing/2014/main" id="{62F3B71E-1655-4567-B962-52D7D709587F}"/>
              </a:ext>
            </a:extLst>
          </p:cNvPr>
          <p:cNvCxnSpPr>
            <a:cxnSpLocks/>
          </p:cNvCxnSpPr>
          <p:nvPr/>
        </p:nvCxnSpPr>
        <p:spPr>
          <a:xfrm>
            <a:off x="3310623" y="2042913"/>
            <a:ext cx="3487266" cy="0"/>
          </a:xfrm>
          <a:prstGeom prst="line">
            <a:avLst/>
          </a:prstGeom>
          <a:noFill/>
          <a:ln w="76200" cap="rnd" cmpd="sng" algn="ctr">
            <a:solidFill>
              <a:schemeClr val="accent1"/>
            </a:solidFill>
            <a:prstDash val="solid"/>
          </a:ln>
          <a:effectLst/>
        </p:spPr>
      </p:cxnSp>
      <p:sp>
        <p:nvSpPr>
          <p:cNvPr id="60" name="Oval 161">
            <a:extLst>
              <a:ext uri="{FF2B5EF4-FFF2-40B4-BE49-F238E27FC236}">
                <a16:creationId xmlns:a16="http://schemas.microsoft.com/office/drawing/2014/main" id="{80E7DDDD-A6B9-44C1-8994-7AB88ACEF69F}"/>
              </a:ext>
            </a:extLst>
          </p:cNvPr>
          <p:cNvSpPr/>
          <p:nvPr/>
        </p:nvSpPr>
        <p:spPr>
          <a:xfrm>
            <a:off x="2938508" y="1862912"/>
            <a:ext cx="360000" cy="3600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600" dirty="0">
              <a:solidFill>
                <a:srgbClr val="FFFFFF"/>
              </a:solidFill>
              <a:latin typeface="Arial" panose="020B0604020202020204" pitchFamily="34" charset="0"/>
              <a:ea typeface="微软雅黑" panose="020B0503020204020204" pitchFamily="34" charset="-122"/>
            </a:endParaRPr>
          </a:p>
        </p:txBody>
      </p:sp>
      <p:sp>
        <p:nvSpPr>
          <p:cNvPr id="61" name="Oval 161">
            <a:extLst>
              <a:ext uri="{FF2B5EF4-FFF2-40B4-BE49-F238E27FC236}">
                <a16:creationId xmlns:a16="http://schemas.microsoft.com/office/drawing/2014/main" id="{50A2DECD-3D40-4390-BAE9-F53F5557D6B5}"/>
              </a:ext>
            </a:extLst>
          </p:cNvPr>
          <p:cNvSpPr/>
          <p:nvPr/>
        </p:nvSpPr>
        <p:spPr>
          <a:xfrm>
            <a:off x="6818469" y="1859297"/>
            <a:ext cx="360000" cy="3600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600" dirty="0">
              <a:solidFill>
                <a:srgbClr val="FFFFFF"/>
              </a:solidFill>
              <a:latin typeface="Arial" panose="020B0604020202020204" pitchFamily="34" charset="0"/>
              <a:ea typeface="微软雅黑" panose="020B0503020204020204" pitchFamily="34" charset="-122"/>
            </a:endParaRPr>
          </a:p>
        </p:txBody>
      </p:sp>
      <p:sp useBgFill="1">
        <p:nvSpPr>
          <p:cNvPr id="62" name="Text Placeholder 21">
            <a:extLst>
              <a:ext uri="{FF2B5EF4-FFF2-40B4-BE49-F238E27FC236}">
                <a16:creationId xmlns:a16="http://schemas.microsoft.com/office/drawing/2014/main" id="{7FE0F22B-3F51-46A7-A3EE-DCA28823F52D}"/>
              </a:ext>
            </a:extLst>
          </p:cNvPr>
          <p:cNvSpPr>
            <a:spLocks noGrp="1"/>
          </p:cNvSpPr>
          <p:nvPr>
            <p:custDataLst>
              <p:tags r:id="rId2"/>
            </p:custDataLst>
          </p:nvPr>
        </p:nvSpPr>
        <p:spPr bwMode="auto">
          <a:xfrm>
            <a:off x="3039519" y="1376074"/>
            <a:ext cx="762000" cy="182563"/>
          </a:xfrm>
          <a:prstGeom prst="rect">
            <a:avLst/>
          </a:prstGeom>
        </p:spPr>
        <p:txBody>
          <a:bodyPr wrap="none" lIns="0" tIns="0" rIns="0" bIns="0" numCol="1" spcCol="0" anchor="t" anchorCtr="0">
            <a:noAutofit/>
          </a:bodyPr>
          <a:lstStyle>
            <a:lvl1pPr marL="271463" indent="-271463" algn="l" rtl="0" eaLnBrk="0" fontAlgn="base" hangingPunct="0">
              <a:lnSpc>
                <a:spcPct val="90000"/>
              </a:lnSpc>
              <a:spcBef>
                <a:spcPct val="50000"/>
              </a:spcBef>
              <a:spcAft>
                <a:spcPct val="0"/>
              </a:spcAft>
              <a:buClr>
                <a:srgbClr val="003399"/>
              </a:buClr>
              <a:buFont typeface="Wingdings"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2pPr>
            <a:lvl3pPr marL="814388" indent="-27305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3pPr>
            <a:lvl4pPr marL="1074738" indent="-258763"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a:lstStyle>
          <a:p>
            <a:pPr marL="0" indent="0" algn="ctr">
              <a:lnSpc>
                <a:spcPct val="100000"/>
              </a:lnSpc>
              <a:spcBef>
                <a:spcPct val="0"/>
              </a:spcBef>
              <a:buNone/>
            </a:pPr>
            <a:r>
              <a:rPr lang="en-US" altLang="zh-CN" sz="1200" i="1" dirty="0">
                <a:solidFill>
                  <a:srgbClr val="000000"/>
                </a:solidFill>
                <a:sym typeface="+mn-lt"/>
              </a:rPr>
              <a:t>22 Mar 2020</a:t>
            </a:r>
          </a:p>
        </p:txBody>
      </p:sp>
      <p:sp>
        <p:nvSpPr>
          <p:cNvPr id="63" name="矩形 62">
            <a:extLst>
              <a:ext uri="{FF2B5EF4-FFF2-40B4-BE49-F238E27FC236}">
                <a16:creationId xmlns:a16="http://schemas.microsoft.com/office/drawing/2014/main" id="{E3095DAE-3DEE-4EF9-A738-9592E29C056D}"/>
              </a:ext>
            </a:extLst>
          </p:cNvPr>
          <p:cNvSpPr/>
          <p:nvPr/>
        </p:nvSpPr>
        <p:spPr>
          <a:xfrm>
            <a:off x="3414240" y="2332499"/>
            <a:ext cx="2986939"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64" name="矩形 63">
            <a:extLst>
              <a:ext uri="{FF2B5EF4-FFF2-40B4-BE49-F238E27FC236}">
                <a16:creationId xmlns:a16="http://schemas.microsoft.com/office/drawing/2014/main" id="{48CE79A2-7FE2-4E3B-89AF-B405C31B4EEF}"/>
              </a:ext>
            </a:extLst>
          </p:cNvPr>
          <p:cNvSpPr/>
          <p:nvPr/>
        </p:nvSpPr>
        <p:spPr>
          <a:xfrm>
            <a:off x="3414240" y="2568775"/>
            <a:ext cx="2988723"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65" name="矩形 64">
            <a:extLst>
              <a:ext uri="{FF2B5EF4-FFF2-40B4-BE49-F238E27FC236}">
                <a16:creationId xmlns:a16="http://schemas.microsoft.com/office/drawing/2014/main" id="{4729B3D2-60BA-44A0-91C0-AE0B81ADECFC}"/>
              </a:ext>
            </a:extLst>
          </p:cNvPr>
          <p:cNvSpPr/>
          <p:nvPr/>
        </p:nvSpPr>
        <p:spPr>
          <a:xfrm>
            <a:off x="3414240" y="2805051"/>
            <a:ext cx="2988723"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66" name="矩形 65">
            <a:extLst>
              <a:ext uri="{FF2B5EF4-FFF2-40B4-BE49-F238E27FC236}">
                <a16:creationId xmlns:a16="http://schemas.microsoft.com/office/drawing/2014/main" id="{775D9DC0-5C39-4624-AC5C-5E39ACA524DA}"/>
              </a:ext>
            </a:extLst>
          </p:cNvPr>
          <p:cNvSpPr/>
          <p:nvPr/>
        </p:nvSpPr>
        <p:spPr>
          <a:xfrm>
            <a:off x="5800305" y="3041328"/>
            <a:ext cx="1198775" cy="1814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67" name="Rectangle 28">
            <a:extLst>
              <a:ext uri="{FF2B5EF4-FFF2-40B4-BE49-F238E27FC236}">
                <a16:creationId xmlns:a16="http://schemas.microsoft.com/office/drawing/2014/main" id="{F530BBF1-6885-44CB-B62A-287F47275D3E}"/>
              </a:ext>
            </a:extLst>
          </p:cNvPr>
          <p:cNvSpPr/>
          <p:nvPr/>
        </p:nvSpPr>
        <p:spPr>
          <a:xfrm>
            <a:off x="643829" y="3321032"/>
            <a:ext cx="2277356" cy="422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white"/>
                </a:solidFill>
                <a:latin typeface="+mn-ea"/>
                <a:cs typeface="Arial" panose="020B0604020202020204" pitchFamily="34" charset="0"/>
              </a:rPr>
              <a:t>品牌传播策略梳理</a:t>
            </a:r>
            <a:endParaRPr lang="en-GB" altLang="zh-CN" sz="1400" b="1" dirty="0">
              <a:solidFill>
                <a:prstClr val="white"/>
              </a:solidFill>
              <a:latin typeface="+mn-ea"/>
              <a:cs typeface="Arial" panose="020B0604020202020204" pitchFamily="34" charset="0"/>
            </a:endParaRPr>
          </a:p>
        </p:txBody>
      </p:sp>
      <p:sp>
        <p:nvSpPr>
          <p:cNvPr id="68" name="Rectangle 29">
            <a:extLst>
              <a:ext uri="{FF2B5EF4-FFF2-40B4-BE49-F238E27FC236}">
                <a16:creationId xmlns:a16="http://schemas.microsoft.com/office/drawing/2014/main" id="{F4BDD95A-EFD4-4471-856E-D8CCB3FE5578}"/>
              </a:ext>
            </a:extLst>
          </p:cNvPr>
          <p:cNvSpPr/>
          <p:nvPr/>
        </p:nvSpPr>
        <p:spPr>
          <a:xfrm>
            <a:off x="338704" y="3321032"/>
            <a:ext cx="305125" cy="42223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prstClr val="white"/>
                </a:solidFill>
                <a:latin typeface="+mn-ea"/>
                <a:cs typeface="Arial" panose="020B0604020202020204" pitchFamily="34" charset="0"/>
              </a:rPr>
              <a:t>2</a:t>
            </a:r>
            <a:endParaRPr lang="zh-CN" altLang="en-US" sz="1400" b="1" dirty="0">
              <a:solidFill>
                <a:prstClr val="white"/>
              </a:solidFill>
              <a:latin typeface="+mn-ea"/>
              <a:cs typeface="Arial" panose="020B0604020202020204" pitchFamily="34" charset="0"/>
            </a:endParaRPr>
          </a:p>
        </p:txBody>
      </p:sp>
      <p:sp>
        <p:nvSpPr>
          <p:cNvPr id="69" name="矩形 68">
            <a:extLst>
              <a:ext uri="{FF2B5EF4-FFF2-40B4-BE49-F238E27FC236}">
                <a16:creationId xmlns:a16="http://schemas.microsoft.com/office/drawing/2014/main" id="{1E5B60A6-2BDE-4AB7-8825-7A9D3E1E967C}"/>
              </a:ext>
            </a:extLst>
          </p:cNvPr>
          <p:cNvSpPr/>
          <p:nvPr/>
        </p:nvSpPr>
        <p:spPr>
          <a:xfrm>
            <a:off x="8780861" y="4797963"/>
            <a:ext cx="2384444" cy="41516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70" name="Rectangle 40">
            <a:extLst>
              <a:ext uri="{FF2B5EF4-FFF2-40B4-BE49-F238E27FC236}">
                <a16:creationId xmlns:a16="http://schemas.microsoft.com/office/drawing/2014/main" id="{43837CAB-8D99-4342-BD0F-C0E3C981D715}"/>
              </a:ext>
            </a:extLst>
          </p:cNvPr>
          <p:cNvSpPr/>
          <p:nvPr/>
        </p:nvSpPr>
        <p:spPr>
          <a:xfrm>
            <a:off x="643829" y="4797963"/>
            <a:ext cx="2277356" cy="4178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white"/>
                </a:solidFill>
                <a:latin typeface="+mn-ea"/>
                <a:cs typeface="Arial" panose="020B0604020202020204" pitchFamily="34" charset="0"/>
              </a:rPr>
              <a:t>短期传播建议</a:t>
            </a:r>
            <a:endParaRPr lang="en-US" altLang="zh-CN" sz="1400" b="1" dirty="0">
              <a:solidFill>
                <a:prstClr val="white"/>
              </a:solidFill>
              <a:latin typeface="+mn-ea"/>
              <a:cs typeface="Arial" panose="020B0604020202020204" pitchFamily="34" charset="0"/>
            </a:endParaRPr>
          </a:p>
        </p:txBody>
      </p:sp>
      <p:sp>
        <p:nvSpPr>
          <p:cNvPr id="71" name="Rectangle 41">
            <a:extLst>
              <a:ext uri="{FF2B5EF4-FFF2-40B4-BE49-F238E27FC236}">
                <a16:creationId xmlns:a16="http://schemas.microsoft.com/office/drawing/2014/main" id="{3CCBF556-1D52-4F28-AD61-7E38215C16FE}"/>
              </a:ext>
            </a:extLst>
          </p:cNvPr>
          <p:cNvSpPr/>
          <p:nvPr/>
        </p:nvSpPr>
        <p:spPr>
          <a:xfrm>
            <a:off x="338704" y="4797963"/>
            <a:ext cx="305125" cy="4178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prstClr val="white"/>
                </a:solidFill>
                <a:latin typeface="+mn-ea"/>
                <a:cs typeface="Arial" panose="020B0604020202020204" pitchFamily="34" charset="0"/>
              </a:rPr>
              <a:t>3</a:t>
            </a:r>
            <a:endParaRPr lang="zh-CN" altLang="en-US" sz="1400" b="1" dirty="0">
              <a:solidFill>
                <a:prstClr val="white"/>
              </a:solidFill>
              <a:latin typeface="+mn-ea"/>
              <a:cs typeface="Arial" panose="020B0604020202020204" pitchFamily="34" charset="0"/>
            </a:endParaRPr>
          </a:p>
        </p:txBody>
      </p:sp>
      <p:sp>
        <p:nvSpPr>
          <p:cNvPr id="72" name="矩形 71">
            <a:extLst>
              <a:ext uri="{FF2B5EF4-FFF2-40B4-BE49-F238E27FC236}">
                <a16:creationId xmlns:a16="http://schemas.microsoft.com/office/drawing/2014/main" id="{F36FC44B-D570-4548-8215-5654E4C82712}"/>
              </a:ext>
            </a:extLst>
          </p:cNvPr>
          <p:cNvSpPr/>
          <p:nvPr/>
        </p:nvSpPr>
        <p:spPr>
          <a:xfrm>
            <a:off x="6396416" y="4065669"/>
            <a:ext cx="1795696"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73" name="矩形 72">
            <a:extLst>
              <a:ext uri="{FF2B5EF4-FFF2-40B4-BE49-F238E27FC236}">
                <a16:creationId xmlns:a16="http://schemas.microsoft.com/office/drawing/2014/main" id="{DE5F3B34-5060-4B99-B836-E709867B71BE}"/>
              </a:ext>
            </a:extLst>
          </p:cNvPr>
          <p:cNvSpPr/>
          <p:nvPr/>
        </p:nvSpPr>
        <p:spPr>
          <a:xfrm>
            <a:off x="6396416" y="4302744"/>
            <a:ext cx="2974004" cy="2102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cxnSp>
        <p:nvCxnSpPr>
          <p:cNvPr id="74" name="Straight Connector 162">
            <a:extLst>
              <a:ext uri="{FF2B5EF4-FFF2-40B4-BE49-F238E27FC236}">
                <a16:creationId xmlns:a16="http://schemas.microsoft.com/office/drawing/2014/main" id="{926130C8-48DB-407E-8181-82819CC94CE1}"/>
              </a:ext>
            </a:extLst>
          </p:cNvPr>
          <p:cNvCxnSpPr>
            <a:cxnSpLocks/>
            <a:stCxn id="69" idx="1"/>
          </p:cNvCxnSpPr>
          <p:nvPr/>
        </p:nvCxnSpPr>
        <p:spPr>
          <a:xfrm>
            <a:off x="8780861" y="5005548"/>
            <a:ext cx="2239828" cy="4166"/>
          </a:xfrm>
          <a:prstGeom prst="line">
            <a:avLst/>
          </a:prstGeom>
          <a:noFill/>
          <a:ln w="76200" cap="rnd" cmpd="sng" algn="ctr">
            <a:solidFill>
              <a:srgbClr val="3E89D8"/>
            </a:solidFill>
            <a:prstDash val="solid"/>
          </a:ln>
          <a:effectLst/>
        </p:spPr>
      </p:cxnSp>
      <p:sp>
        <p:nvSpPr>
          <p:cNvPr id="75" name="TextBox 105">
            <a:extLst>
              <a:ext uri="{FF2B5EF4-FFF2-40B4-BE49-F238E27FC236}">
                <a16:creationId xmlns:a16="http://schemas.microsoft.com/office/drawing/2014/main" id="{9416E05E-B309-48AB-A044-F56ED126E3A8}"/>
              </a:ext>
            </a:extLst>
          </p:cNvPr>
          <p:cNvSpPr txBox="1"/>
          <p:nvPr/>
        </p:nvSpPr>
        <p:spPr>
          <a:xfrm>
            <a:off x="10301809" y="4332327"/>
            <a:ext cx="1624507" cy="338532"/>
          </a:xfrm>
          <a:prstGeom prst="rect">
            <a:avLst/>
          </a:prstGeom>
          <a:noFill/>
        </p:spPr>
        <p:txBody>
          <a:bodyPr wrap="square" lIns="121899" tIns="60949" rIns="121899" bIns="60949" rtlCol="0">
            <a:spAutoFit/>
          </a:bodyPr>
          <a:lstStyle/>
          <a:p>
            <a:pPr algn="ctr" defTabSz="1218620">
              <a:spcAft>
                <a:spcPts val="600"/>
              </a:spcAft>
            </a:pPr>
            <a:r>
              <a:rPr lang="zh-CN" alt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rPr>
              <a:t>最终交付</a:t>
            </a:r>
            <a:endParaRPr lang="en-US" altLang="zh-CN"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endParaRPr>
          </a:p>
        </p:txBody>
      </p:sp>
      <p:sp useBgFill="1">
        <p:nvSpPr>
          <p:cNvPr id="76" name="Text Placeholder 21">
            <a:extLst>
              <a:ext uri="{FF2B5EF4-FFF2-40B4-BE49-F238E27FC236}">
                <a16:creationId xmlns:a16="http://schemas.microsoft.com/office/drawing/2014/main" id="{50AB32DC-41F1-487B-94C0-4EB797E0AB31}"/>
              </a:ext>
            </a:extLst>
          </p:cNvPr>
          <p:cNvSpPr>
            <a:spLocks noGrp="1"/>
          </p:cNvSpPr>
          <p:nvPr>
            <p:custDataLst>
              <p:tags r:id="rId3"/>
            </p:custDataLst>
          </p:nvPr>
        </p:nvSpPr>
        <p:spPr bwMode="auto">
          <a:xfrm>
            <a:off x="10761216" y="4168149"/>
            <a:ext cx="762000" cy="182563"/>
          </a:xfrm>
          <a:prstGeom prst="rect">
            <a:avLst/>
          </a:prstGeom>
        </p:spPr>
        <p:txBody>
          <a:bodyPr wrap="none" lIns="0" tIns="0" rIns="0" bIns="0" numCol="1" spcCol="0" anchor="t" anchorCtr="0">
            <a:noAutofit/>
          </a:bodyPr>
          <a:lstStyle>
            <a:lvl1pPr marL="271463" indent="-271463" algn="l" rtl="0" eaLnBrk="0" fontAlgn="base" hangingPunct="0">
              <a:lnSpc>
                <a:spcPct val="90000"/>
              </a:lnSpc>
              <a:spcBef>
                <a:spcPct val="50000"/>
              </a:spcBef>
              <a:spcAft>
                <a:spcPct val="0"/>
              </a:spcAft>
              <a:buClr>
                <a:srgbClr val="003399"/>
              </a:buClr>
              <a:buFont typeface="Wingdings"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2pPr>
            <a:lvl3pPr marL="814388" indent="-27305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3pPr>
            <a:lvl4pPr marL="1074738" indent="-258763"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a:lstStyle>
          <a:p>
            <a:pPr marL="0" indent="0">
              <a:lnSpc>
                <a:spcPct val="100000"/>
              </a:lnSpc>
              <a:spcBef>
                <a:spcPct val="0"/>
              </a:spcBef>
              <a:buFont typeface="Wingdings" pitchFamily="2" charset="2"/>
              <a:buNone/>
            </a:pPr>
            <a:r>
              <a:rPr lang="en-US" altLang="zh-CN" sz="1200" i="1" dirty="0">
                <a:solidFill>
                  <a:srgbClr val="000000"/>
                </a:solidFill>
                <a:sym typeface="+mn-lt"/>
              </a:rPr>
              <a:t>21 JUN 2020</a:t>
            </a:r>
            <a:endParaRPr lang="en-US" sz="1200" i="1" dirty="0">
              <a:solidFill>
                <a:srgbClr val="000000"/>
              </a:solidFill>
              <a:sym typeface="+mn-lt"/>
            </a:endParaRPr>
          </a:p>
        </p:txBody>
      </p:sp>
      <p:sp>
        <p:nvSpPr>
          <p:cNvPr id="77" name="矩形 76">
            <a:extLst>
              <a:ext uri="{FF2B5EF4-FFF2-40B4-BE49-F238E27FC236}">
                <a16:creationId xmlns:a16="http://schemas.microsoft.com/office/drawing/2014/main" id="{BA96061D-11D1-47B2-9970-6A5FED803C29}"/>
              </a:ext>
            </a:extLst>
          </p:cNvPr>
          <p:cNvSpPr/>
          <p:nvPr/>
        </p:nvSpPr>
        <p:spPr>
          <a:xfrm>
            <a:off x="8780860" y="5463641"/>
            <a:ext cx="1458515"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78" name="矩形 77">
            <a:extLst>
              <a:ext uri="{FF2B5EF4-FFF2-40B4-BE49-F238E27FC236}">
                <a16:creationId xmlns:a16="http://schemas.microsoft.com/office/drawing/2014/main" id="{ED69AB30-8F60-45BB-9ECA-D81A99ABC576}"/>
              </a:ext>
            </a:extLst>
          </p:cNvPr>
          <p:cNvSpPr/>
          <p:nvPr/>
        </p:nvSpPr>
        <p:spPr>
          <a:xfrm>
            <a:off x="8780861" y="5695221"/>
            <a:ext cx="2384444"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79" name="矩形 78">
            <a:extLst>
              <a:ext uri="{FF2B5EF4-FFF2-40B4-BE49-F238E27FC236}">
                <a16:creationId xmlns:a16="http://schemas.microsoft.com/office/drawing/2014/main" id="{DE995A97-CB14-41F9-9DA7-73740932F068}"/>
              </a:ext>
            </a:extLst>
          </p:cNvPr>
          <p:cNvSpPr/>
          <p:nvPr/>
        </p:nvSpPr>
        <p:spPr>
          <a:xfrm>
            <a:off x="2912071" y="3326865"/>
            <a:ext cx="8243710" cy="406298"/>
          </a:xfrm>
          <a:prstGeom prst="rect">
            <a:avLst/>
          </a:prstGeom>
          <a:noFill/>
          <a:ln w="19050">
            <a:solidFill>
              <a:srgbClr val="A9D6E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cxnSp>
        <p:nvCxnSpPr>
          <p:cNvPr id="80" name="Straight Connector 75">
            <a:extLst>
              <a:ext uri="{FF2B5EF4-FFF2-40B4-BE49-F238E27FC236}">
                <a16:creationId xmlns:a16="http://schemas.microsoft.com/office/drawing/2014/main" id="{E19F93B0-2F47-4B70-9791-437E90C9522E}"/>
              </a:ext>
            </a:extLst>
          </p:cNvPr>
          <p:cNvCxnSpPr>
            <a:cxnSpLocks/>
            <a:stCxn id="20" idx="1"/>
          </p:cNvCxnSpPr>
          <p:nvPr/>
        </p:nvCxnSpPr>
        <p:spPr>
          <a:xfrm flipV="1">
            <a:off x="6391694" y="3536302"/>
            <a:ext cx="2982306" cy="2924"/>
          </a:xfrm>
          <a:prstGeom prst="line">
            <a:avLst/>
          </a:prstGeom>
          <a:noFill/>
          <a:ln w="76200" cap="rnd" cmpd="sng" algn="ctr">
            <a:solidFill>
              <a:schemeClr val="accent2"/>
            </a:solidFill>
            <a:prstDash val="solid"/>
          </a:ln>
          <a:effectLst/>
        </p:spPr>
      </p:cxnSp>
      <p:sp>
        <p:nvSpPr>
          <p:cNvPr id="81" name="矩形 80">
            <a:extLst>
              <a:ext uri="{FF2B5EF4-FFF2-40B4-BE49-F238E27FC236}">
                <a16:creationId xmlns:a16="http://schemas.microsoft.com/office/drawing/2014/main" id="{A92FFB6F-D0B4-4EFD-A502-9C79AAC757B6}"/>
              </a:ext>
            </a:extLst>
          </p:cNvPr>
          <p:cNvSpPr/>
          <p:nvPr/>
        </p:nvSpPr>
        <p:spPr>
          <a:xfrm>
            <a:off x="2921596" y="1836530"/>
            <a:ext cx="8243710" cy="406298"/>
          </a:xfrm>
          <a:prstGeom prst="rect">
            <a:avLst/>
          </a:prstGeom>
          <a:noFill/>
          <a:ln w="19050">
            <a:solidFill>
              <a:srgbClr val="A9D6E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82" name="Oval 122">
            <a:extLst>
              <a:ext uri="{FF2B5EF4-FFF2-40B4-BE49-F238E27FC236}">
                <a16:creationId xmlns:a16="http://schemas.microsoft.com/office/drawing/2014/main" id="{F199DB23-7FE7-49C7-B516-7E0721ADB214}"/>
              </a:ext>
            </a:extLst>
          </p:cNvPr>
          <p:cNvSpPr/>
          <p:nvPr/>
        </p:nvSpPr>
        <p:spPr>
          <a:xfrm>
            <a:off x="9205023" y="3342585"/>
            <a:ext cx="360000" cy="360000"/>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dirty="0">
              <a:solidFill>
                <a:srgbClr val="FFFFFF"/>
              </a:solidFill>
              <a:latin typeface="Arial" panose="020B0604020202020204" pitchFamily="34" charset="0"/>
              <a:ea typeface="微软雅黑" panose="020B0503020204020204" pitchFamily="34" charset="-122"/>
            </a:endParaRPr>
          </a:p>
        </p:txBody>
      </p:sp>
      <p:sp>
        <p:nvSpPr>
          <p:cNvPr id="83" name="Oval 122">
            <a:extLst>
              <a:ext uri="{FF2B5EF4-FFF2-40B4-BE49-F238E27FC236}">
                <a16:creationId xmlns:a16="http://schemas.microsoft.com/office/drawing/2014/main" id="{EFD17BE6-69A8-4450-8376-8A9882F1CA25}"/>
              </a:ext>
            </a:extLst>
          </p:cNvPr>
          <p:cNvSpPr/>
          <p:nvPr/>
        </p:nvSpPr>
        <p:spPr>
          <a:xfrm>
            <a:off x="10981888" y="4826150"/>
            <a:ext cx="360000" cy="360000"/>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dirty="0">
              <a:solidFill>
                <a:srgbClr val="FFFFFF"/>
              </a:solidFill>
              <a:latin typeface="Arial" panose="020B0604020202020204" pitchFamily="34" charset="0"/>
              <a:ea typeface="微软雅黑" panose="020B0503020204020204" pitchFamily="34" charset="-122"/>
            </a:endParaRPr>
          </a:p>
        </p:txBody>
      </p:sp>
      <p:sp>
        <p:nvSpPr>
          <p:cNvPr id="84" name="TextBox 76">
            <a:extLst>
              <a:ext uri="{FF2B5EF4-FFF2-40B4-BE49-F238E27FC236}">
                <a16:creationId xmlns:a16="http://schemas.microsoft.com/office/drawing/2014/main" id="{B73E6A24-4EFB-494E-894C-4254001959B3}"/>
              </a:ext>
            </a:extLst>
          </p:cNvPr>
          <p:cNvSpPr txBox="1"/>
          <p:nvPr/>
        </p:nvSpPr>
        <p:spPr>
          <a:xfrm>
            <a:off x="5470181" y="1524562"/>
            <a:ext cx="2696577" cy="338532"/>
          </a:xfrm>
          <a:prstGeom prst="rect">
            <a:avLst/>
          </a:prstGeom>
          <a:noFill/>
        </p:spPr>
        <p:txBody>
          <a:bodyPr wrap="square" lIns="121899" tIns="60949" rIns="121899" bIns="60949" rtlCol="0">
            <a:spAutoFit/>
          </a:bodyPr>
          <a:lstStyle/>
          <a:p>
            <a:pPr algn="ctr" defTabSz="1218620"/>
            <a:r>
              <a:rPr lang="zh-CN" alt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rPr>
              <a:t>品牌定位工作坊</a:t>
            </a:r>
          </a:p>
        </p:txBody>
      </p:sp>
      <p:sp>
        <p:nvSpPr>
          <p:cNvPr id="85" name="Text Placeholder 21">
            <a:extLst>
              <a:ext uri="{FF2B5EF4-FFF2-40B4-BE49-F238E27FC236}">
                <a16:creationId xmlns:a16="http://schemas.microsoft.com/office/drawing/2014/main" id="{A7C87DCB-4859-4669-9DDB-D94B27681FB8}"/>
              </a:ext>
            </a:extLst>
          </p:cNvPr>
          <p:cNvSpPr>
            <a:spLocks noGrp="1"/>
          </p:cNvSpPr>
          <p:nvPr>
            <p:custDataLst>
              <p:tags r:id="rId4"/>
            </p:custDataLst>
          </p:nvPr>
        </p:nvSpPr>
        <p:spPr bwMode="auto">
          <a:xfrm>
            <a:off x="5470181" y="1391726"/>
            <a:ext cx="2696577" cy="182563"/>
          </a:xfrm>
          <a:prstGeom prst="rect">
            <a:avLst/>
          </a:prstGeom>
          <a:noFill/>
        </p:spPr>
        <p:txBody>
          <a:bodyPr wrap="none" lIns="0" tIns="0" rIns="0" bIns="0" numCol="1" spcCol="0" anchor="t" anchorCtr="0">
            <a:noAutofit/>
          </a:bodyPr>
          <a:lstStyle>
            <a:lvl1pPr marL="271463" indent="-271463" algn="l" rtl="0" eaLnBrk="0" fontAlgn="base" hangingPunct="0">
              <a:lnSpc>
                <a:spcPct val="90000"/>
              </a:lnSpc>
              <a:spcBef>
                <a:spcPct val="50000"/>
              </a:spcBef>
              <a:spcAft>
                <a:spcPct val="0"/>
              </a:spcAft>
              <a:buClr>
                <a:srgbClr val="003399"/>
              </a:buClr>
              <a:buFont typeface="Wingdings"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2pPr>
            <a:lvl3pPr marL="814388" indent="-27305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3pPr>
            <a:lvl4pPr marL="1074738" indent="-258763"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a:lstStyle>
          <a:p>
            <a:pPr marL="0" indent="0" algn="ctr">
              <a:lnSpc>
                <a:spcPct val="100000"/>
              </a:lnSpc>
              <a:spcBef>
                <a:spcPct val="0"/>
              </a:spcBef>
              <a:buFont typeface="Wingdings" pitchFamily="2" charset="2"/>
              <a:buNone/>
            </a:pPr>
            <a:r>
              <a:rPr lang="en-US" altLang="zh-CN" sz="1200" i="1" dirty="0">
                <a:solidFill>
                  <a:srgbClr val="000000"/>
                </a:solidFill>
                <a:sym typeface="+mn-lt"/>
              </a:rPr>
              <a:t>3 May 2020</a:t>
            </a:r>
            <a:r>
              <a:rPr lang="zh-CN" altLang="en-US" sz="1200" i="1" dirty="0">
                <a:solidFill>
                  <a:srgbClr val="000000"/>
                </a:solidFill>
                <a:sym typeface="+mn-lt"/>
              </a:rPr>
              <a:t>*</a:t>
            </a:r>
            <a:endParaRPr lang="en-US" sz="1200" i="1" dirty="0">
              <a:solidFill>
                <a:srgbClr val="000000"/>
              </a:solidFill>
              <a:sym typeface="+mn-lt"/>
            </a:endParaRPr>
          </a:p>
        </p:txBody>
      </p:sp>
      <p:sp>
        <p:nvSpPr>
          <p:cNvPr id="86" name="TextBox 2">
            <a:extLst>
              <a:ext uri="{FF2B5EF4-FFF2-40B4-BE49-F238E27FC236}">
                <a16:creationId xmlns:a16="http://schemas.microsoft.com/office/drawing/2014/main" id="{27A70674-BC02-4AC9-9FAD-131709036F98}"/>
              </a:ext>
            </a:extLst>
          </p:cNvPr>
          <p:cNvSpPr txBox="1"/>
          <p:nvPr/>
        </p:nvSpPr>
        <p:spPr>
          <a:xfrm>
            <a:off x="9129851" y="6180878"/>
            <a:ext cx="2460930" cy="246221"/>
          </a:xfrm>
          <a:prstGeom prst="rect">
            <a:avLst/>
          </a:prstGeom>
          <a:noFill/>
        </p:spPr>
        <p:txBody>
          <a:bodyPr wrap="none" rtlCol="0">
            <a:spAutoFit/>
          </a:bodyPr>
          <a:lstStyle/>
          <a:p>
            <a:pPr>
              <a:buClr>
                <a:srgbClr val="2D97C8"/>
              </a:buClr>
            </a:pPr>
            <a:r>
              <a:rPr lang="zh-CN" altLang="en-US" sz="1000" dirty="0">
                <a:latin typeface="+mn-ea"/>
                <a:cs typeface="Heiti SC Light" charset="-122"/>
              </a:rPr>
              <a:t>* 工作坊时间因遇到假期，时间可能延后</a:t>
            </a:r>
            <a:endParaRPr lang="ca-ES" sz="1000" dirty="0">
              <a:latin typeface="+mn-ea"/>
              <a:cs typeface="Heiti SC Light" charset="-122"/>
            </a:endParaRPr>
          </a:p>
        </p:txBody>
      </p:sp>
      <p:sp>
        <p:nvSpPr>
          <p:cNvPr id="87" name="矩形 86">
            <a:extLst>
              <a:ext uri="{FF2B5EF4-FFF2-40B4-BE49-F238E27FC236}">
                <a16:creationId xmlns:a16="http://schemas.microsoft.com/office/drawing/2014/main" id="{AB58B493-FF9D-4A25-8750-F1802882D776}"/>
              </a:ext>
            </a:extLst>
          </p:cNvPr>
          <p:cNvSpPr/>
          <p:nvPr/>
        </p:nvSpPr>
        <p:spPr>
          <a:xfrm>
            <a:off x="175143" y="3286095"/>
            <a:ext cx="11493719" cy="2928607"/>
          </a:xfrm>
          <a:prstGeom prst="rect">
            <a:avLst/>
          </a:prstGeom>
          <a:solidFill>
            <a:srgbClr val="FFFFF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88" name="直接连接符 87">
            <a:extLst>
              <a:ext uri="{FF2B5EF4-FFF2-40B4-BE49-F238E27FC236}">
                <a16:creationId xmlns:a16="http://schemas.microsoft.com/office/drawing/2014/main" id="{71E0DE22-A808-4B46-A7DE-E8099B40E1FB}"/>
              </a:ext>
            </a:extLst>
          </p:cNvPr>
          <p:cNvCxnSpPr/>
          <p:nvPr/>
        </p:nvCxnSpPr>
        <p:spPr>
          <a:xfrm>
            <a:off x="5800305" y="1159085"/>
            <a:ext cx="0" cy="5331969"/>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9" name="星形: 五角 88">
            <a:extLst>
              <a:ext uri="{FF2B5EF4-FFF2-40B4-BE49-F238E27FC236}">
                <a16:creationId xmlns:a16="http://schemas.microsoft.com/office/drawing/2014/main" id="{CA165B4C-5539-4F48-BB76-6174A66B0582}"/>
              </a:ext>
            </a:extLst>
          </p:cNvPr>
          <p:cNvSpPr/>
          <p:nvPr/>
        </p:nvSpPr>
        <p:spPr>
          <a:xfrm>
            <a:off x="5687810" y="924892"/>
            <a:ext cx="234193" cy="234193"/>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2004681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a:xfrm>
            <a:off x="601434" y="438604"/>
            <a:ext cx="10931754" cy="460800"/>
          </a:xfrm>
        </p:spPr>
        <p:txBody>
          <a:bodyPr>
            <a:noAutofit/>
          </a:bodyPr>
          <a:lstStyle/>
          <a:p>
            <a:r>
              <a:rPr lang="zh-CN" altLang="en-US" dirty="0"/>
              <a:t>对标机构总结</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pPr/>
              <a:t>50</a:t>
            </a:fld>
            <a:endParaRPr lang="en-US" dirty="0"/>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pic>
        <p:nvPicPr>
          <p:cNvPr id="40" name="图片 39">
            <a:extLst>
              <a:ext uri="{FF2B5EF4-FFF2-40B4-BE49-F238E27FC236}">
                <a16:creationId xmlns:a16="http://schemas.microsoft.com/office/drawing/2014/main" id="{21D077D8-A81E-4A90-BD65-C4F7782DC694}"/>
              </a:ext>
            </a:extLst>
          </p:cNvPr>
          <p:cNvPicPr>
            <a:picLocks noChangeAspect="1"/>
          </p:cNvPicPr>
          <p:nvPr/>
        </p:nvPicPr>
        <p:blipFill>
          <a:blip r:embed="rId3"/>
          <a:stretch>
            <a:fillRect/>
          </a:stretch>
        </p:blipFill>
        <p:spPr>
          <a:xfrm>
            <a:off x="8741840" y="1805573"/>
            <a:ext cx="2051999" cy="859170"/>
          </a:xfrm>
          <a:prstGeom prst="rect">
            <a:avLst/>
          </a:prstGeom>
          <a:effectLst>
            <a:outerShdw blurRad="50800" dist="38100" dir="2700000" algn="tl" rotWithShape="0">
              <a:prstClr val="black">
                <a:alpha val="40000"/>
              </a:prstClr>
            </a:outerShdw>
          </a:effectLst>
        </p:spPr>
      </p:pic>
      <p:sp>
        <p:nvSpPr>
          <p:cNvPr id="41" name="文本框 40">
            <a:extLst>
              <a:ext uri="{FF2B5EF4-FFF2-40B4-BE49-F238E27FC236}">
                <a16:creationId xmlns:a16="http://schemas.microsoft.com/office/drawing/2014/main" id="{9CAA1A3D-68D1-47A9-B1D2-33C189691359}"/>
              </a:ext>
            </a:extLst>
          </p:cNvPr>
          <p:cNvSpPr txBox="1"/>
          <p:nvPr/>
        </p:nvSpPr>
        <p:spPr>
          <a:xfrm>
            <a:off x="8902439" y="1054874"/>
            <a:ext cx="1730799" cy="584775"/>
          </a:xfrm>
          <a:prstGeom prst="rect">
            <a:avLst/>
          </a:prstGeom>
          <a:noFill/>
        </p:spPr>
        <p:txBody>
          <a:bodyPr wrap="square" rtlCol="0">
            <a:spAutoFit/>
          </a:bodyPr>
          <a:lstStyle/>
          <a:p>
            <a:pPr algn="ctr">
              <a:buClr>
                <a:srgbClr val="2D97C8"/>
              </a:buClr>
            </a:pPr>
            <a:r>
              <a:rPr lang="zh-CN" altLang="en-US" sz="1600" b="1" dirty="0">
                <a:latin typeface="+mn-ea"/>
                <a:cs typeface="Heiti SC Light" charset="-122"/>
              </a:rPr>
              <a:t>桃花源</a:t>
            </a:r>
            <a:endParaRPr lang="en-US" altLang="zh-CN" sz="1600" b="1" dirty="0">
              <a:latin typeface="+mn-ea"/>
              <a:cs typeface="Heiti SC Light" charset="-122"/>
            </a:endParaRPr>
          </a:p>
          <a:p>
            <a:pPr algn="ctr">
              <a:buClr>
                <a:srgbClr val="2D97C8"/>
              </a:buClr>
            </a:pPr>
            <a:r>
              <a:rPr lang="zh-CN" altLang="en-US" sz="1600" b="1" dirty="0">
                <a:latin typeface="+mn-ea"/>
                <a:cs typeface="Heiti SC Light" charset="-122"/>
              </a:rPr>
              <a:t>生态保护基金会</a:t>
            </a:r>
            <a:endParaRPr lang="ca-ES" sz="1600" b="1" dirty="0">
              <a:latin typeface="+mn-ea"/>
              <a:cs typeface="Heiti SC Light" charset="-122"/>
            </a:endParaRPr>
          </a:p>
        </p:txBody>
      </p:sp>
      <p:sp>
        <p:nvSpPr>
          <p:cNvPr id="42" name="矩形 41">
            <a:extLst>
              <a:ext uri="{FF2B5EF4-FFF2-40B4-BE49-F238E27FC236}">
                <a16:creationId xmlns:a16="http://schemas.microsoft.com/office/drawing/2014/main" id="{A2652C9B-8163-4902-9A26-6ABCE1A4847C}"/>
              </a:ext>
            </a:extLst>
          </p:cNvPr>
          <p:cNvSpPr/>
          <p:nvPr/>
        </p:nvSpPr>
        <p:spPr>
          <a:xfrm>
            <a:off x="1701507" y="1054874"/>
            <a:ext cx="1673856" cy="584775"/>
          </a:xfrm>
          <a:prstGeom prst="rect">
            <a:avLst/>
          </a:prstGeom>
          <a:noFill/>
        </p:spPr>
        <p:txBody>
          <a:bodyPr wrap="none" rtlCol="0">
            <a:spAutoFit/>
          </a:bodyPr>
          <a:lstStyle/>
          <a:p>
            <a:pPr algn="ctr">
              <a:buClr>
                <a:srgbClr val="2D97C8"/>
              </a:buClr>
            </a:pPr>
            <a:r>
              <a:rPr lang="ja-JP" altLang="en-GB" sz="1600" b="1">
                <a:solidFill>
                  <a:schemeClr val="tx1"/>
                </a:solidFill>
                <a:latin typeface="+mn-ea"/>
              </a:rPr>
              <a:t>红树林</a:t>
            </a:r>
            <a:endParaRPr lang="en-GB" altLang="ja-JP" sz="1600" b="1" dirty="0">
              <a:solidFill>
                <a:schemeClr val="tx1"/>
              </a:solidFill>
              <a:latin typeface="+mn-ea"/>
            </a:endParaRPr>
          </a:p>
          <a:p>
            <a:pPr algn="ctr">
              <a:buClr>
                <a:srgbClr val="2D97C8"/>
              </a:buClr>
            </a:pPr>
            <a:r>
              <a:rPr lang="ja-JP" altLang="en-US" sz="1600" b="1">
                <a:solidFill>
                  <a:schemeClr val="tx1"/>
                </a:solidFill>
                <a:latin typeface="+mn-ea"/>
              </a:rPr>
              <a:t>基金会</a:t>
            </a:r>
            <a:r>
              <a:rPr lang="zh-CN" altLang="en-US" sz="1600" b="1" dirty="0">
                <a:latin typeface="+mn-ea"/>
              </a:rPr>
              <a:t>（</a:t>
            </a:r>
            <a:r>
              <a:rPr lang="en-GB" altLang="ja-JP" sz="1600" b="1" dirty="0">
                <a:solidFill>
                  <a:schemeClr val="tx1"/>
                </a:solidFill>
                <a:latin typeface="+mn-ea"/>
              </a:rPr>
              <a:t>MCF</a:t>
            </a:r>
            <a:r>
              <a:rPr lang="zh-CN" altLang="en-US" sz="1600" b="1" dirty="0">
                <a:solidFill>
                  <a:schemeClr val="tx1"/>
                </a:solidFill>
                <a:latin typeface="+mn-ea"/>
              </a:rPr>
              <a:t>）</a:t>
            </a:r>
            <a:endParaRPr lang="ca-ES" sz="1600" b="1" dirty="0">
              <a:solidFill>
                <a:schemeClr val="tx1"/>
              </a:solidFill>
              <a:latin typeface="+mn-ea"/>
            </a:endParaRPr>
          </a:p>
        </p:txBody>
      </p:sp>
      <p:pic>
        <p:nvPicPr>
          <p:cNvPr id="43" name="Picture 3" descr="A picture containing drawing&#10;&#10;Description automatically generated">
            <a:extLst>
              <a:ext uri="{FF2B5EF4-FFF2-40B4-BE49-F238E27FC236}">
                <a16:creationId xmlns:a16="http://schemas.microsoft.com/office/drawing/2014/main" id="{97E42D4B-D73B-486E-94CE-92141A45A9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43588" y="1839768"/>
            <a:ext cx="2082712" cy="790780"/>
          </a:xfrm>
          <a:prstGeom prst="rect">
            <a:avLst/>
          </a:prstGeom>
          <a:effectLst>
            <a:outerShdw blurRad="50800" dist="38100" dir="2700000" algn="tl" rotWithShape="0">
              <a:prstClr val="black">
                <a:alpha val="40000"/>
              </a:prstClr>
            </a:outerShdw>
          </a:effectLst>
        </p:spPr>
      </p:pic>
      <p:sp>
        <p:nvSpPr>
          <p:cNvPr id="44" name="矩形 43">
            <a:extLst>
              <a:ext uri="{FF2B5EF4-FFF2-40B4-BE49-F238E27FC236}">
                <a16:creationId xmlns:a16="http://schemas.microsoft.com/office/drawing/2014/main" id="{C56B1804-9A10-4347-848E-64AD17FFB631}"/>
              </a:ext>
            </a:extLst>
          </p:cNvPr>
          <p:cNvSpPr/>
          <p:nvPr/>
        </p:nvSpPr>
        <p:spPr>
          <a:xfrm>
            <a:off x="5235299" y="1054874"/>
            <a:ext cx="1766830" cy="584775"/>
          </a:xfrm>
          <a:prstGeom prst="rect">
            <a:avLst/>
          </a:prstGeom>
          <a:noFill/>
        </p:spPr>
        <p:txBody>
          <a:bodyPr wrap="none" rtlCol="0">
            <a:spAutoFit/>
          </a:bodyPr>
          <a:lstStyle/>
          <a:p>
            <a:pPr algn="ctr">
              <a:buClr>
                <a:srgbClr val="2D97C8"/>
              </a:buClr>
            </a:pPr>
            <a:r>
              <a:rPr lang="ja-JP" altLang="en-US" sz="1600" b="1">
                <a:solidFill>
                  <a:schemeClr val="tx1"/>
                </a:solidFill>
                <a:latin typeface="+mn-ea"/>
              </a:rPr>
              <a:t>世界自然</a:t>
            </a:r>
            <a:endParaRPr lang="en-GB" altLang="ja-JP" sz="1600" b="1" dirty="0">
              <a:solidFill>
                <a:schemeClr val="tx1"/>
              </a:solidFill>
              <a:latin typeface="+mn-ea"/>
            </a:endParaRPr>
          </a:p>
          <a:p>
            <a:pPr algn="ctr">
              <a:buClr>
                <a:srgbClr val="2D97C8"/>
              </a:buClr>
            </a:pPr>
            <a:r>
              <a:rPr lang="ja-JP" altLang="en-US" sz="1600" b="1">
                <a:solidFill>
                  <a:schemeClr val="tx1"/>
                </a:solidFill>
                <a:latin typeface="+mn-ea"/>
              </a:rPr>
              <a:t>基金会</a:t>
            </a:r>
            <a:r>
              <a:rPr lang="zh-CN" altLang="en-US" sz="1600" b="1" dirty="0">
                <a:solidFill>
                  <a:schemeClr val="tx1"/>
                </a:solidFill>
                <a:latin typeface="+mn-ea"/>
              </a:rPr>
              <a:t>（</a:t>
            </a:r>
            <a:r>
              <a:rPr lang="en-US" altLang="zh-CN" sz="1600" b="1" dirty="0">
                <a:solidFill>
                  <a:schemeClr val="tx1"/>
                </a:solidFill>
                <a:latin typeface="+mn-ea"/>
              </a:rPr>
              <a:t>WWF</a:t>
            </a:r>
            <a:r>
              <a:rPr lang="zh-CN" altLang="en-US" sz="1600" b="1" dirty="0">
                <a:solidFill>
                  <a:schemeClr val="tx1"/>
                </a:solidFill>
                <a:latin typeface="+mn-ea"/>
              </a:rPr>
              <a:t>）</a:t>
            </a:r>
            <a:endParaRPr lang="ca-ES" sz="1600" b="1" dirty="0">
              <a:solidFill>
                <a:schemeClr val="tx1"/>
              </a:solidFill>
              <a:latin typeface="+mn-ea"/>
            </a:endParaRPr>
          </a:p>
        </p:txBody>
      </p:sp>
      <p:pic>
        <p:nvPicPr>
          <p:cNvPr id="45" name="Picture 7" descr="A picture containing drawing&#10;&#10;Description automatically generated">
            <a:extLst>
              <a:ext uri="{FF2B5EF4-FFF2-40B4-BE49-F238E27FC236}">
                <a16:creationId xmlns:a16="http://schemas.microsoft.com/office/drawing/2014/main" id="{6F698A0F-0F0F-438A-B950-12CE5C75B5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53158" y="1769603"/>
            <a:ext cx="931111" cy="931111"/>
          </a:xfrm>
          <a:prstGeom prst="rect">
            <a:avLst/>
          </a:prstGeom>
          <a:effectLst>
            <a:outerShdw blurRad="50800" dist="38100" dir="2700000" algn="tl" rotWithShape="0">
              <a:prstClr val="black">
                <a:alpha val="40000"/>
              </a:prstClr>
            </a:outerShdw>
          </a:effectLst>
        </p:spPr>
      </p:pic>
      <p:sp>
        <p:nvSpPr>
          <p:cNvPr id="11" name="矩形: 圆角 10">
            <a:extLst>
              <a:ext uri="{FF2B5EF4-FFF2-40B4-BE49-F238E27FC236}">
                <a16:creationId xmlns:a16="http://schemas.microsoft.com/office/drawing/2014/main" id="{04D03971-CBE6-4F50-A4D4-9364AF81183D}"/>
              </a:ext>
            </a:extLst>
          </p:cNvPr>
          <p:cNvSpPr/>
          <p:nvPr/>
        </p:nvSpPr>
        <p:spPr>
          <a:xfrm>
            <a:off x="829749" y="3088264"/>
            <a:ext cx="936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绿色</a:t>
            </a:r>
            <a:endParaRPr lang="ca-ES" sz="1400" b="1" dirty="0">
              <a:solidFill>
                <a:srgbClr val="2898D8"/>
              </a:solidFill>
            </a:endParaRPr>
          </a:p>
        </p:txBody>
      </p:sp>
      <p:sp>
        <p:nvSpPr>
          <p:cNvPr id="12" name="矩形: 圆角 11">
            <a:extLst>
              <a:ext uri="{FF2B5EF4-FFF2-40B4-BE49-F238E27FC236}">
                <a16:creationId xmlns:a16="http://schemas.microsoft.com/office/drawing/2014/main" id="{1B8A5D01-28D6-4BFD-8A95-82824E38EE4E}"/>
              </a:ext>
            </a:extLst>
          </p:cNvPr>
          <p:cNvSpPr/>
          <p:nvPr/>
        </p:nvSpPr>
        <p:spPr>
          <a:xfrm>
            <a:off x="2031586" y="3088264"/>
            <a:ext cx="936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亲切</a:t>
            </a:r>
            <a:endParaRPr lang="ca-ES" sz="1400" b="1" dirty="0">
              <a:solidFill>
                <a:srgbClr val="2898D8"/>
              </a:solidFill>
            </a:endParaRPr>
          </a:p>
        </p:txBody>
      </p:sp>
      <p:sp>
        <p:nvSpPr>
          <p:cNvPr id="13" name="矩形: 圆角 12">
            <a:extLst>
              <a:ext uri="{FF2B5EF4-FFF2-40B4-BE49-F238E27FC236}">
                <a16:creationId xmlns:a16="http://schemas.microsoft.com/office/drawing/2014/main" id="{61A7CB6C-8DB5-40E2-B073-07DD60624F2A}"/>
              </a:ext>
            </a:extLst>
          </p:cNvPr>
          <p:cNvSpPr/>
          <p:nvPr/>
        </p:nvSpPr>
        <p:spPr>
          <a:xfrm>
            <a:off x="3233423" y="3088264"/>
            <a:ext cx="936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2898D8"/>
                </a:solidFill>
              </a:rPr>
              <a:t>透明</a:t>
            </a:r>
            <a:endParaRPr lang="ca-ES" sz="1400" b="1" dirty="0">
              <a:solidFill>
                <a:srgbClr val="2898D8"/>
              </a:solidFill>
            </a:endParaRPr>
          </a:p>
        </p:txBody>
      </p:sp>
      <p:sp>
        <p:nvSpPr>
          <p:cNvPr id="14" name="矩形: 圆角 39">
            <a:extLst>
              <a:ext uri="{FF2B5EF4-FFF2-40B4-BE49-F238E27FC236}">
                <a16:creationId xmlns:a16="http://schemas.microsoft.com/office/drawing/2014/main" id="{9F6AAB07-40B9-4536-898F-19A1EEC000C6}"/>
              </a:ext>
            </a:extLst>
          </p:cNvPr>
          <p:cNvSpPr/>
          <p:nvPr/>
        </p:nvSpPr>
        <p:spPr>
          <a:xfrm>
            <a:off x="4643132" y="3088264"/>
            <a:ext cx="936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权威</a:t>
            </a:r>
            <a:endParaRPr lang="ca-ES" sz="1400" b="1" dirty="0">
              <a:solidFill>
                <a:srgbClr val="2898D8"/>
              </a:solidFill>
            </a:endParaRPr>
          </a:p>
        </p:txBody>
      </p:sp>
      <p:sp>
        <p:nvSpPr>
          <p:cNvPr id="15" name="矩形: 圆角 39">
            <a:extLst>
              <a:ext uri="{FF2B5EF4-FFF2-40B4-BE49-F238E27FC236}">
                <a16:creationId xmlns:a16="http://schemas.microsoft.com/office/drawing/2014/main" id="{F122F1E7-FC09-4CE1-B8FE-E7D4AC4E6FF6}"/>
              </a:ext>
            </a:extLst>
          </p:cNvPr>
          <p:cNvSpPr/>
          <p:nvPr/>
        </p:nvSpPr>
        <p:spPr>
          <a:xfrm>
            <a:off x="5754734" y="3088264"/>
            <a:ext cx="936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亲民</a:t>
            </a:r>
            <a:endParaRPr lang="ca-ES" sz="1400" b="1" dirty="0">
              <a:solidFill>
                <a:srgbClr val="2898D8"/>
              </a:solidFill>
            </a:endParaRPr>
          </a:p>
        </p:txBody>
      </p:sp>
      <p:sp>
        <p:nvSpPr>
          <p:cNvPr id="16" name="矩形: 圆角 39">
            <a:extLst>
              <a:ext uri="{FF2B5EF4-FFF2-40B4-BE49-F238E27FC236}">
                <a16:creationId xmlns:a16="http://schemas.microsoft.com/office/drawing/2014/main" id="{4AA35494-B083-478E-96D7-CB061EF5E12C}"/>
              </a:ext>
            </a:extLst>
          </p:cNvPr>
          <p:cNvSpPr/>
          <p:nvPr/>
        </p:nvSpPr>
        <p:spPr>
          <a:xfrm>
            <a:off x="6866335" y="3088264"/>
            <a:ext cx="936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可靠</a:t>
            </a:r>
            <a:endParaRPr lang="ca-ES" sz="1400" b="1" dirty="0">
              <a:solidFill>
                <a:srgbClr val="2898D8"/>
              </a:solidFill>
            </a:endParaRPr>
          </a:p>
        </p:txBody>
      </p:sp>
      <p:sp>
        <p:nvSpPr>
          <p:cNvPr id="17" name="矩形: 圆角 40">
            <a:extLst>
              <a:ext uri="{FF2B5EF4-FFF2-40B4-BE49-F238E27FC236}">
                <a16:creationId xmlns:a16="http://schemas.microsoft.com/office/drawing/2014/main" id="{A563650D-1FC7-438C-8801-069D5EC330E8}"/>
              </a:ext>
            </a:extLst>
          </p:cNvPr>
          <p:cNvSpPr/>
          <p:nvPr/>
        </p:nvSpPr>
        <p:spPr>
          <a:xfrm>
            <a:off x="8260264" y="3088264"/>
            <a:ext cx="936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领先</a:t>
            </a:r>
            <a:endParaRPr lang="ca-ES" sz="1400" b="1" dirty="0">
              <a:solidFill>
                <a:srgbClr val="2898D8"/>
              </a:solidFill>
            </a:endParaRPr>
          </a:p>
        </p:txBody>
      </p:sp>
      <p:sp>
        <p:nvSpPr>
          <p:cNvPr id="18" name="矩形: 圆角 40">
            <a:extLst>
              <a:ext uri="{FF2B5EF4-FFF2-40B4-BE49-F238E27FC236}">
                <a16:creationId xmlns:a16="http://schemas.microsoft.com/office/drawing/2014/main" id="{D6B978D7-D82D-4FB1-907D-F439CF3E1D69}"/>
              </a:ext>
            </a:extLst>
          </p:cNvPr>
          <p:cNvSpPr/>
          <p:nvPr/>
        </p:nvSpPr>
        <p:spPr>
          <a:xfrm>
            <a:off x="9338214" y="3088264"/>
            <a:ext cx="936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有号召力</a:t>
            </a:r>
            <a:endParaRPr lang="ca-ES" sz="1400" b="1" dirty="0">
              <a:solidFill>
                <a:srgbClr val="2898D8"/>
              </a:solidFill>
            </a:endParaRPr>
          </a:p>
        </p:txBody>
      </p:sp>
      <p:sp>
        <p:nvSpPr>
          <p:cNvPr id="20" name="矩形: 圆角 40">
            <a:extLst>
              <a:ext uri="{FF2B5EF4-FFF2-40B4-BE49-F238E27FC236}">
                <a16:creationId xmlns:a16="http://schemas.microsoft.com/office/drawing/2014/main" id="{5A6B4E9E-DB48-4F10-85D7-C7ABE117E3B4}"/>
              </a:ext>
            </a:extLst>
          </p:cNvPr>
          <p:cNvSpPr/>
          <p:nvPr/>
        </p:nvSpPr>
        <p:spPr>
          <a:xfrm>
            <a:off x="10416164" y="3088264"/>
            <a:ext cx="936000" cy="369332"/>
          </a:xfrm>
          <a:prstGeom prst="roundRect">
            <a:avLst/>
          </a:prstGeom>
          <a:solidFill>
            <a:schemeClr val="bg1"/>
          </a:solidFill>
          <a:ln w="19050">
            <a:solidFill>
              <a:srgbClr val="289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2898D8"/>
                </a:solidFill>
              </a:rPr>
              <a:t>认真</a:t>
            </a:r>
            <a:endParaRPr lang="ca-ES" sz="1400" b="1" dirty="0">
              <a:solidFill>
                <a:srgbClr val="2898D8"/>
              </a:solidFill>
            </a:endParaRPr>
          </a:p>
        </p:txBody>
      </p:sp>
      <p:sp>
        <p:nvSpPr>
          <p:cNvPr id="21" name="矩形 15">
            <a:extLst>
              <a:ext uri="{FF2B5EF4-FFF2-40B4-BE49-F238E27FC236}">
                <a16:creationId xmlns:a16="http://schemas.microsoft.com/office/drawing/2014/main" id="{385B556A-6C46-4DCE-91E7-C701777AA0FF}"/>
              </a:ext>
            </a:extLst>
          </p:cNvPr>
          <p:cNvSpPr/>
          <p:nvPr/>
        </p:nvSpPr>
        <p:spPr>
          <a:xfrm>
            <a:off x="4643132" y="3634462"/>
            <a:ext cx="6890056" cy="536885"/>
          </a:xfrm>
          <a:prstGeom prst="rect">
            <a:avLst/>
          </a:prstGeom>
          <a:solidFill>
            <a:srgbClr val="C0C0C0">
              <a:lumMod val="20000"/>
              <a:lumOff val="80000"/>
            </a:srgbClr>
          </a:solidFill>
          <a:ln w="9525" cap="flat" cmpd="sng" algn="ctr">
            <a:noFill/>
            <a:prstDash val="solid"/>
          </a:ln>
          <a:effectLst/>
        </p:spPr>
        <p:txBody>
          <a:bodyPr rtlCol="0" anchor="ctr" anchorCtr="0"/>
          <a:lstStyle/>
          <a:p>
            <a:pPr lvl="0" algn="ctr" defTabSz="934107">
              <a:defRPr/>
            </a:pPr>
            <a:r>
              <a:rPr lang="ja-JP" altLang="en-US" sz="1270" b="1" kern="0" dirty="0">
                <a:solidFill>
                  <a:srgbClr val="808080">
                    <a:lumMod val="75000"/>
                  </a:srgbClr>
                </a:solidFill>
                <a:latin typeface="+mn-ea"/>
              </a:rPr>
              <a:t>多讲故事</a:t>
            </a:r>
            <a:r>
              <a:rPr lang="zh-CN" altLang="en-US" sz="1270" b="1" kern="0" dirty="0">
                <a:solidFill>
                  <a:srgbClr val="808080">
                    <a:lumMod val="75000"/>
                  </a:srgbClr>
                </a:solidFill>
                <a:latin typeface="+mn-ea"/>
              </a:rPr>
              <a:t>，讲好故事，通过情绪</a:t>
            </a:r>
            <a:r>
              <a:rPr lang="ja-JP" altLang="en-US" sz="1270" b="1" kern="0" dirty="0">
                <a:solidFill>
                  <a:srgbClr val="808080">
                    <a:lumMod val="75000"/>
                  </a:srgbClr>
                </a:solidFill>
                <a:latin typeface="+mn-ea"/>
              </a:rPr>
              <a:t>使读者产生共鸣</a:t>
            </a:r>
            <a:endParaRPr lang="en-US" altLang="ja-JP" sz="1270" b="1" kern="0" dirty="0">
              <a:solidFill>
                <a:srgbClr val="808080">
                  <a:lumMod val="75000"/>
                </a:srgbClr>
              </a:solidFill>
              <a:latin typeface="+mn-ea"/>
            </a:endParaRPr>
          </a:p>
          <a:p>
            <a:pPr lvl="0" algn="ctr" defTabSz="934107">
              <a:defRPr/>
            </a:pPr>
            <a:r>
              <a:rPr lang="zh-CN" altLang="en-US" sz="1270" kern="0" dirty="0">
                <a:solidFill>
                  <a:srgbClr val="808080">
                    <a:lumMod val="75000"/>
                  </a:srgbClr>
                </a:solidFill>
                <a:latin typeface="+mn-ea"/>
              </a:rPr>
              <a:t>选定保护相关角色为主要宣传对象，依托故事和情绪，并借助热点进行传播</a:t>
            </a:r>
            <a:endParaRPr kumimoji="0" lang="en-US" altLang="zh-CN" sz="1270" b="0" i="0" u="none" strike="noStrike" kern="0" cap="none" spc="0" normalizeH="0" baseline="0" noProof="0" dirty="0">
              <a:ln>
                <a:noFill/>
              </a:ln>
              <a:solidFill>
                <a:srgbClr val="808080">
                  <a:lumMod val="75000"/>
                </a:srgbClr>
              </a:solidFill>
              <a:effectLst/>
              <a:uLnTx/>
              <a:uFillTx/>
              <a:latin typeface="+mn-ea"/>
              <a:cs typeface="+mn-cs"/>
            </a:endParaRPr>
          </a:p>
        </p:txBody>
      </p:sp>
      <p:sp>
        <p:nvSpPr>
          <p:cNvPr id="22" name="矩形 15">
            <a:extLst>
              <a:ext uri="{FF2B5EF4-FFF2-40B4-BE49-F238E27FC236}">
                <a16:creationId xmlns:a16="http://schemas.microsoft.com/office/drawing/2014/main" id="{5CD98E9F-E2A0-4AAC-A625-72D469F501CB}"/>
              </a:ext>
            </a:extLst>
          </p:cNvPr>
          <p:cNvSpPr/>
          <p:nvPr/>
        </p:nvSpPr>
        <p:spPr>
          <a:xfrm>
            <a:off x="829749" y="4326195"/>
            <a:ext cx="6890056" cy="460801"/>
          </a:xfrm>
          <a:prstGeom prst="rect">
            <a:avLst/>
          </a:prstGeom>
          <a:solidFill>
            <a:srgbClr val="C0C0C0">
              <a:lumMod val="20000"/>
              <a:lumOff val="80000"/>
            </a:srgbClr>
          </a:solidFill>
          <a:ln w="9525" cap="flat" cmpd="sng" algn="ctr">
            <a:noFill/>
            <a:prstDash val="solid"/>
          </a:ln>
          <a:effectLst/>
        </p:spPr>
        <p:txBody>
          <a:bodyPr rtlCol="0" anchor="ctr" anchorCtr="0"/>
          <a:lstStyle/>
          <a:p>
            <a:pPr lvl="0" algn="ctr" defTabSz="934107">
              <a:defRPr/>
            </a:pPr>
            <a:r>
              <a:rPr lang="zh-CN" altLang="en-US" sz="1270" b="1" kern="0" dirty="0">
                <a:solidFill>
                  <a:srgbClr val="808080">
                    <a:lumMod val="75000"/>
                  </a:srgbClr>
                </a:solidFill>
                <a:latin typeface="+mn-ea"/>
              </a:rPr>
              <a:t>反复强调品牌形象和关键词，加强记忆</a:t>
            </a:r>
            <a:endParaRPr lang="en-US" altLang="ja-JP" sz="1270" b="1" kern="0" dirty="0">
              <a:solidFill>
                <a:srgbClr val="808080">
                  <a:lumMod val="75000"/>
                </a:srgbClr>
              </a:solidFill>
              <a:latin typeface="+mn-ea"/>
            </a:endParaRPr>
          </a:p>
          <a:p>
            <a:pPr lvl="0" algn="ctr" defTabSz="934107">
              <a:defRPr/>
            </a:pPr>
            <a:r>
              <a:rPr lang="zh-CN" altLang="en-US" sz="1270" kern="0" dirty="0">
                <a:solidFill>
                  <a:srgbClr val="808080">
                    <a:lumMod val="75000"/>
                  </a:srgbClr>
                </a:solidFill>
                <a:latin typeface="+mn-ea"/>
              </a:rPr>
              <a:t>所有渠道统一色调，反复提及关键词，加强品牌记忆</a:t>
            </a:r>
            <a:endParaRPr kumimoji="0" lang="en-US" altLang="zh-CN" sz="1270" b="0" i="0" u="none" strike="noStrike" kern="0" cap="none" spc="0" normalizeH="0" baseline="0" noProof="0" dirty="0">
              <a:ln>
                <a:noFill/>
              </a:ln>
              <a:solidFill>
                <a:srgbClr val="808080">
                  <a:lumMod val="75000"/>
                </a:srgbClr>
              </a:solidFill>
              <a:effectLst/>
              <a:uLnTx/>
              <a:uFillTx/>
              <a:latin typeface="+mn-ea"/>
              <a:cs typeface="+mn-cs"/>
            </a:endParaRPr>
          </a:p>
        </p:txBody>
      </p:sp>
      <p:sp>
        <p:nvSpPr>
          <p:cNvPr id="23" name="矩形 15">
            <a:extLst>
              <a:ext uri="{FF2B5EF4-FFF2-40B4-BE49-F238E27FC236}">
                <a16:creationId xmlns:a16="http://schemas.microsoft.com/office/drawing/2014/main" id="{D0B6186D-AC16-468B-8AAB-6A84DBA99074}"/>
              </a:ext>
            </a:extLst>
          </p:cNvPr>
          <p:cNvSpPr/>
          <p:nvPr/>
        </p:nvSpPr>
        <p:spPr>
          <a:xfrm>
            <a:off x="829748" y="5040588"/>
            <a:ext cx="10703440" cy="460801"/>
          </a:xfrm>
          <a:prstGeom prst="rect">
            <a:avLst/>
          </a:prstGeom>
          <a:solidFill>
            <a:srgbClr val="C0C0C0">
              <a:lumMod val="20000"/>
              <a:lumOff val="80000"/>
            </a:srgbClr>
          </a:solidFill>
          <a:ln w="9525" cap="flat" cmpd="sng" algn="ctr">
            <a:noFill/>
            <a:prstDash val="solid"/>
          </a:ln>
          <a:effectLst/>
        </p:spPr>
        <p:txBody>
          <a:bodyPr rtlCol="0" anchor="ctr" anchorCtr="0"/>
          <a:lstStyle/>
          <a:p>
            <a:pPr lvl="0" algn="ctr" defTabSz="934107">
              <a:defRPr/>
            </a:pPr>
            <a:r>
              <a:rPr lang="zh-CN" altLang="en-US" sz="1270" b="1" kern="0" dirty="0">
                <a:solidFill>
                  <a:srgbClr val="808080">
                    <a:lumMod val="75000"/>
                  </a:srgbClr>
                </a:solidFill>
                <a:latin typeface="+mn-ea"/>
              </a:rPr>
              <a:t>参与形式多样，强调参与感、社交感</a:t>
            </a:r>
            <a:endParaRPr lang="en-US" altLang="ja-JP" sz="1270" b="1" kern="0" dirty="0">
              <a:solidFill>
                <a:srgbClr val="808080">
                  <a:lumMod val="75000"/>
                </a:srgbClr>
              </a:solidFill>
              <a:latin typeface="+mn-ea"/>
            </a:endParaRPr>
          </a:p>
          <a:p>
            <a:pPr lvl="0" algn="ctr" defTabSz="934107">
              <a:defRPr/>
            </a:pPr>
            <a:r>
              <a:rPr lang="zh-CN" altLang="en-US" sz="1270" kern="0" dirty="0">
                <a:solidFill>
                  <a:srgbClr val="808080">
                    <a:lumMod val="75000"/>
                  </a:srgbClr>
                </a:solidFill>
                <a:latin typeface="+mn-ea"/>
              </a:rPr>
              <a:t>留言互动 </a:t>
            </a:r>
            <a:r>
              <a:rPr lang="en-US" altLang="zh-CN" sz="1270" kern="0" dirty="0">
                <a:solidFill>
                  <a:srgbClr val="808080">
                    <a:lumMod val="75000"/>
                  </a:srgbClr>
                </a:solidFill>
                <a:latin typeface="+mn-ea"/>
              </a:rPr>
              <a:t>| </a:t>
            </a:r>
            <a:r>
              <a:rPr lang="zh-CN" altLang="en-US" sz="1270" kern="0" dirty="0">
                <a:solidFill>
                  <a:srgbClr val="808080">
                    <a:lumMod val="75000"/>
                  </a:srgbClr>
                </a:solidFill>
                <a:latin typeface="+mn-ea"/>
              </a:rPr>
              <a:t>针对不同受众群体举办不同层次的活动 </a:t>
            </a:r>
            <a:r>
              <a:rPr lang="en-US" altLang="zh-CN" sz="1270" kern="0" dirty="0">
                <a:solidFill>
                  <a:srgbClr val="808080">
                    <a:lumMod val="75000"/>
                  </a:srgbClr>
                </a:solidFill>
                <a:latin typeface="+mn-ea"/>
              </a:rPr>
              <a:t>| </a:t>
            </a:r>
            <a:r>
              <a:rPr lang="zh-CN" altLang="en-US" sz="1270" kern="0" dirty="0">
                <a:solidFill>
                  <a:srgbClr val="808080">
                    <a:lumMod val="75000"/>
                  </a:srgbClr>
                </a:solidFill>
                <a:latin typeface="+mn-ea"/>
              </a:rPr>
              <a:t>面对大众举办低门槛活动</a:t>
            </a:r>
          </a:p>
        </p:txBody>
      </p:sp>
      <p:sp>
        <p:nvSpPr>
          <p:cNvPr id="24" name="矩形 15">
            <a:extLst>
              <a:ext uri="{FF2B5EF4-FFF2-40B4-BE49-F238E27FC236}">
                <a16:creationId xmlns:a16="http://schemas.microsoft.com/office/drawing/2014/main" id="{47843AE5-F482-4DA2-B358-9C932243FE42}"/>
              </a:ext>
            </a:extLst>
          </p:cNvPr>
          <p:cNvSpPr/>
          <p:nvPr/>
        </p:nvSpPr>
        <p:spPr>
          <a:xfrm>
            <a:off x="829748" y="5602420"/>
            <a:ext cx="10703440" cy="460801"/>
          </a:xfrm>
          <a:prstGeom prst="rect">
            <a:avLst/>
          </a:prstGeom>
          <a:solidFill>
            <a:srgbClr val="C0C0C0">
              <a:lumMod val="20000"/>
              <a:lumOff val="80000"/>
            </a:srgbClr>
          </a:solidFill>
          <a:ln w="9525" cap="flat" cmpd="sng" algn="ctr">
            <a:noFill/>
            <a:prstDash val="solid"/>
          </a:ln>
          <a:effectLst/>
        </p:spPr>
        <p:txBody>
          <a:bodyPr rtlCol="0" anchor="ctr" anchorCtr="0"/>
          <a:lstStyle/>
          <a:p>
            <a:pPr lvl="0" algn="ctr" defTabSz="934107">
              <a:defRPr/>
            </a:pPr>
            <a:r>
              <a:rPr lang="zh-CN" altLang="en-US" sz="1270" b="1" kern="0" dirty="0">
                <a:solidFill>
                  <a:srgbClr val="808080">
                    <a:lumMod val="75000"/>
                  </a:srgbClr>
                </a:solidFill>
                <a:latin typeface="+mn-ea"/>
              </a:rPr>
              <a:t>多方位提高信任感和权威性</a:t>
            </a:r>
            <a:endParaRPr lang="en-US" altLang="ja-JP" sz="1270" b="1" kern="0" dirty="0">
              <a:solidFill>
                <a:srgbClr val="808080">
                  <a:lumMod val="75000"/>
                </a:srgbClr>
              </a:solidFill>
              <a:latin typeface="+mn-ea"/>
            </a:endParaRPr>
          </a:p>
          <a:p>
            <a:pPr lvl="0" algn="ctr" defTabSz="934107">
              <a:defRPr/>
            </a:pPr>
            <a:r>
              <a:rPr lang="zh-CN" altLang="en-US" sz="1270" kern="0" dirty="0">
                <a:solidFill>
                  <a:srgbClr val="808080">
                    <a:lumMod val="75000"/>
                  </a:srgbClr>
                </a:solidFill>
                <a:latin typeface="+mn-ea"/>
              </a:rPr>
              <a:t>与研究机构、政府合作，参与相关奖项的评选，发表专业研究 </a:t>
            </a:r>
            <a:r>
              <a:rPr lang="en-US" altLang="zh-CN" sz="1270" kern="0" dirty="0">
                <a:solidFill>
                  <a:srgbClr val="808080">
                    <a:lumMod val="75000"/>
                  </a:srgbClr>
                </a:solidFill>
                <a:latin typeface="+mn-ea"/>
              </a:rPr>
              <a:t>| </a:t>
            </a:r>
            <a:r>
              <a:rPr lang="zh-CN" altLang="en-US" sz="1270" kern="0" dirty="0">
                <a:solidFill>
                  <a:srgbClr val="808080">
                    <a:lumMod val="75000"/>
                  </a:srgbClr>
                </a:solidFill>
                <a:latin typeface="+mn-ea"/>
              </a:rPr>
              <a:t>建立产品标准，通过直播等方式展现生产过程</a:t>
            </a:r>
          </a:p>
        </p:txBody>
      </p:sp>
    </p:spTree>
    <p:extLst>
      <p:ext uri="{BB962C8B-B14F-4D97-AF65-F5344CB8AC3E}">
        <p14:creationId xmlns:p14="http://schemas.microsoft.com/office/powerpoint/2010/main" val="4598344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C63441-F4C0-41EF-B5A4-A064AB013ACB}"/>
              </a:ext>
            </a:extLst>
          </p:cNvPr>
          <p:cNvSpPr>
            <a:spLocks noGrp="1"/>
          </p:cNvSpPr>
          <p:nvPr>
            <p:ph type="title"/>
          </p:nvPr>
        </p:nvSpPr>
        <p:spPr>
          <a:xfrm>
            <a:off x="601433" y="438604"/>
            <a:ext cx="10959872" cy="460800"/>
          </a:xfrm>
        </p:spPr>
        <p:txBody>
          <a:bodyPr>
            <a:normAutofit/>
          </a:bodyPr>
          <a:lstStyle/>
          <a:p>
            <a:r>
              <a:rPr lang="zh-CN" altLang="en-US" dirty="0"/>
              <a:t>结合以上三个角度的分析，我们将尝试回答以下问题，从而探寻合适的品牌定位</a:t>
            </a:r>
            <a:endParaRPr lang="en-US" dirty="0"/>
          </a:p>
        </p:txBody>
      </p:sp>
      <p:sp>
        <p:nvSpPr>
          <p:cNvPr id="3" name="灯片编号占位符 2">
            <a:extLst>
              <a:ext uri="{FF2B5EF4-FFF2-40B4-BE49-F238E27FC236}">
                <a16:creationId xmlns:a16="http://schemas.microsoft.com/office/drawing/2014/main" id="{594E6FFE-A8DA-4CB1-80B1-E5B212B4191E}"/>
              </a:ext>
            </a:extLst>
          </p:cNvPr>
          <p:cNvSpPr>
            <a:spLocks noGrp="1"/>
          </p:cNvSpPr>
          <p:nvPr>
            <p:ph type="sldNum" sz="quarter" idx="14"/>
          </p:nvPr>
        </p:nvSpPr>
        <p:spPr/>
        <p:txBody>
          <a:bodyPr/>
          <a:lstStyle/>
          <a:p>
            <a:fld id="{E6049C3D-CCF1-41B9-A681-D61E0CAE4A17}" type="slidenum">
              <a:rPr lang="en-US" altLang="zh-CN" smtClean="0"/>
              <a:pPr/>
              <a:t>51</a:t>
            </a:fld>
            <a:endParaRPr lang="en-US" dirty="0"/>
          </a:p>
        </p:txBody>
      </p:sp>
      <p:sp>
        <p:nvSpPr>
          <p:cNvPr id="4" name="文本占位符 3">
            <a:extLst>
              <a:ext uri="{FF2B5EF4-FFF2-40B4-BE49-F238E27FC236}">
                <a16:creationId xmlns:a16="http://schemas.microsoft.com/office/drawing/2014/main" id="{3EFDD663-9454-4A04-998F-61B59D1DB509}"/>
              </a:ext>
            </a:extLst>
          </p:cNvPr>
          <p:cNvSpPr>
            <a:spLocks noGrp="1"/>
          </p:cNvSpPr>
          <p:nvPr>
            <p:ph type="body" sz="quarter" idx="15"/>
          </p:nvPr>
        </p:nvSpPr>
        <p:spPr/>
        <p:txBody>
          <a:bodyPr/>
          <a:lstStyle/>
          <a:p>
            <a:endParaRPr lang="en-US"/>
          </a:p>
        </p:txBody>
      </p:sp>
      <p:sp>
        <p:nvSpPr>
          <p:cNvPr id="63" name="Freeform 11">
            <a:extLst>
              <a:ext uri="{FF2B5EF4-FFF2-40B4-BE49-F238E27FC236}">
                <a16:creationId xmlns:a16="http://schemas.microsoft.com/office/drawing/2014/main" id="{5D9F914C-BE23-405D-8FDA-20318DE45AF5}"/>
              </a:ext>
            </a:extLst>
          </p:cNvPr>
          <p:cNvSpPr/>
          <p:nvPr/>
        </p:nvSpPr>
        <p:spPr>
          <a:xfrm rot="5400000" flipV="1">
            <a:off x="4388276" y="2169036"/>
            <a:ext cx="1514058" cy="1514057"/>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chemeClr val="tx1">
              <a:lumMod val="20000"/>
              <a:lumOff val="80000"/>
            </a:schemeClr>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685783">
              <a:defRPr/>
            </a:pPr>
            <a:endParaRPr lang="en-NZ" kern="0" dirty="0" err="1">
              <a:solidFill>
                <a:srgbClr val="000000">
                  <a:lumMod val="75000"/>
                  <a:lumOff val="25000"/>
                </a:srgbClr>
              </a:solidFill>
            </a:endParaRPr>
          </a:p>
        </p:txBody>
      </p:sp>
      <p:cxnSp>
        <p:nvCxnSpPr>
          <p:cNvPr id="64" name="Straight Connector 12">
            <a:extLst>
              <a:ext uri="{FF2B5EF4-FFF2-40B4-BE49-F238E27FC236}">
                <a16:creationId xmlns:a16="http://schemas.microsoft.com/office/drawing/2014/main" id="{D88FB9A9-1EFE-4D10-9A62-D9FF97BCDEC5}"/>
              </a:ext>
            </a:extLst>
          </p:cNvPr>
          <p:cNvCxnSpPr/>
          <p:nvPr/>
        </p:nvCxnSpPr>
        <p:spPr>
          <a:xfrm flipH="1">
            <a:off x="3713283" y="3693458"/>
            <a:ext cx="4290935" cy="1"/>
          </a:xfrm>
          <a:prstGeom prst="line">
            <a:avLst/>
          </a:prstGeom>
          <a:noFill/>
          <a:ln w="76200" cap="flat" cmpd="sng" algn="ctr">
            <a:solidFill>
              <a:schemeClr val="bg1"/>
            </a:solidFill>
            <a:prstDash val="solid"/>
            <a:miter lim="800000"/>
          </a:ln>
          <a:effectLst/>
        </p:spPr>
      </p:cxnSp>
      <p:sp>
        <p:nvSpPr>
          <p:cNvPr id="65" name="TextBox 13">
            <a:extLst>
              <a:ext uri="{FF2B5EF4-FFF2-40B4-BE49-F238E27FC236}">
                <a16:creationId xmlns:a16="http://schemas.microsoft.com/office/drawing/2014/main" id="{C7D17F50-C653-4FB6-8A0A-27C445D555D9}"/>
              </a:ext>
            </a:extLst>
          </p:cNvPr>
          <p:cNvSpPr txBox="1"/>
          <p:nvPr/>
        </p:nvSpPr>
        <p:spPr>
          <a:xfrm rot="18740480">
            <a:off x="4249873" y="2802861"/>
            <a:ext cx="1985854" cy="558194"/>
          </a:xfrm>
          <a:prstGeom prst="rect">
            <a:avLst/>
          </a:prstGeom>
          <a:noFill/>
        </p:spPr>
        <p:txBody>
          <a:bodyPr wrap="square" rtlCol="0">
            <a:prstTxWarp prst="textArchUp">
              <a:avLst>
                <a:gd name="adj" fmla="val 11069913"/>
              </a:avLst>
            </a:prstTxWarp>
            <a:noAutofit/>
          </a:bodyPr>
          <a:lstStyle/>
          <a:p>
            <a:pPr algn="ctr"/>
            <a:r>
              <a:rPr lang="zh-CN" altLang="en-US" sz="1400" spc="300" dirty="0">
                <a:solidFill>
                  <a:srgbClr val="000000">
                    <a:lumMod val="75000"/>
                    <a:lumOff val="25000"/>
                  </a:srgbClr>
                </a:solidFill>
                <a:latin typeface="微软雅黑" panose="020B0503020204020204" pitchFamily="34" charset="-122"/>
                <a:ea typeface="微软雅黑" panose="020B0503020204020204" pitchFamily="34" charset="-122"/>
              </a:rPr>
              <a:t>品牌信仰</a:t>
            </a:r>
            <a:endParaRPr lang="en-US" altLang="zh-CN" sz="1400" spc="30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66" name="Freeform 14">
            <a:extLst>
              <a:ext uri="{FF2B5EF4-FFF2-40B4-BE49-F238E27FC236}">
                <a16:creationId xmlns:a16="http://schemas.microsoft.com/office/drawing/2014/main" id="{FC1B0856-783A-45FE-B751-A8BE46963953}"/>
              </a:ext>
            </a:extLst>
          </p:cNvPr>
          <p:cNvSpPr/>
          <p:nvPr/>
        </p:nvSpPr>
        <p:spPr>
          <a:xfrm rot="5400000">
            <a:off x="5967242" y="2166279"/>
            <a:ext cx="1515711" cy="1515711"/>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chemeClr val="accent6">
              <a:lumMod val="85000"/>
            </a:schemeClr>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685783">
              <a:defRPr/>
            </a:pPr>
            <a:endParaRPr lang="en-NZ" kern="0" dirty="0" err="1">
              <a:solidFill>
                <a:srgbClr val="000000">
                  <a:lumMod val="75000"/>
                  <a:lumOff val="25000"/>
                </a:srgbClr>
              </a:solidFill>
            </a:endParaRPr>
          </a:p>
        </p:txBody>
      </p:sp>
      <p:sp>
        <p:nvSpPr>
          <p:cNvPr id="67" name="TextBox 15">
            <a:extLst>
              <a:ext uri="{FF2B5EF4-FFF2-40B4-BE49-F238E27FC236}">
                <a16:creationId xmlns:a16="http://schemas.microsoft.com/office/drawing/2014/main" id="{9320025B-20F0-4899-8F0C-1CA5A2E6077F}"/>
              </a:ext>
            </a:extLst>
          </p:cNvPr>
          <p:cNvSpPr txBox="1"/>
          <p:nvPr/>
        </p:nvSpPr>
        <p:spPr>
          <a:xfrm rot="2858132">
            <a:off x="5893592" y="2814436"/>
            <a:ext cx="1481036" cy="573821"/>
          </a:xfrm>
          <a:prstGeom prst="rect">
            <a:avLst/>
          </a:prstGeom>
          <a:noFill/>
        </p:spPr>
        <p:txBody>
          <a:bodyPr wrap="square" rtlCol="0">
            <a:prstTxWarp prst="textArchUp">
              <a:avLst>
                <a:gd name="adj" fmla="val 12128170"/>
              </a:avLst>
            </a:prstTxWarp>
            <a:noAutofit/>
          </a:bodyPr>
          <a:lstStyle/>
          <a:p>
            <a:pPr algn="ctr"/>
            <a:r>
              <a:rPr lang="zh-CN" altLang="en-US" sz="1400" spc="300" dirty="0">
                <a:solidFill>
                  <a:srgbClr val="000000">
                    <a:lumMod val="75000"/>
                    <a:lumOff val="25000"/>
                  </a:srgbClr>
                </a:solidFill>
                <a:latin typeface="微软雅黑" panose="020B0503020204020204" pitchFamily="34" charset="-122"/>
                <a:ea typeface="微软雅黑" panose="020B0503020204020204" pitchFamily="34" charset="-122"/>
              </a:rPr>
              <a:t>品牌形象</a:t>
            </a:r>
            <a:endParaRPr lang="en-US" altLang="zh-CN" sz="1400" spc="30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68" name="TextBox 20">
            <a:extLst>
              <a:ext uri="{FF2B5EF4-FFF2-40B4-BE49-F238E27FC236}">
                <a16:creationId xmlns:a16="http://schemas.microsoft.com/office/drawing/2014/main" id="{9A501D92-EE80-44CF-A499-7F9AB24C6626}"/>
              </a:ext>
            </a:extLst>
          </p:cNvPr>
          <p:cNvSpPr txBox="1"/>
          <p:nvPr/>
        </p:nvSpPr>
        <p:spPr>
          <a:xfrm>
            <a:off x="8034935" y="2560543"/>
            <a:ext cx="3473213" cy="523220"/>
          </a:xfrm>
          <a:prstGeom prst="rect">
            <a:avLst/>
          </a:prstGeom>
          <a:noFill/>
        </p:spPr>
        <p:txBody>
          <a:bodyPr wrap="square" rtlCol="0">
            <a:spAutoFit/>
          </a:bodyPr>
          <a:lstStyle/>
          <a:p>
            <a:pPr algn="r" defTabSz="685783">
              <a:spcAft>
                <a:spcPts val="600"/>
              </a:spcAft>
            </a:pPr>
            <a:r>
              <a:rPr lang="zh-CN" altLang="en-US" sz="1400" dirty="0">
                <a:solidFill>
                  <a:srgbClr val="000000">
                    <a:lumMod val="75000"/>
                    <a:lumOff val="25000"/>
                  </a:srgbClr>
                </a:solidFill>
                <a:ea typeface="微软雅黑" panose="020B0503020204020204" pitchFamily="34" charset="-122"/>
              </a:rPr>
              <a:t>受众渴望用什么样的方式填补生活？我们怎样的特质可以满足他们的需求？</a:t>
            </a:r>
          </a:p>
        </p:txBody>
      </p:sp>
      <p:cxnSp>
        <p:nvCxnSpPr>
          <p:cNvPr id="69" name="Straight Connector 24">
            <a:extLst>
              <a:ext uri="{FF2B5EF4-FFF2-40B4-BE49-F238E27FC236}">
                <a16:creationId xmlns:a16="http://schemas.microsoft.com/office/drawing/2014/main" id="{C547BFBD-6B9C-46F0-AAF7-7D37095A850A}"/>
              </a:ext>
            </a:extLst>
          </p:cNvPr>
          <p:cNvCxnSpPr>
            <a:cxnSpLocks/>
          </p:cNvCxnSpPr>
          <p:nvPr/>
        </p:nvCxnSpPr>
        <p:spPr>
          <a:xfrm>
            <a:off x="11533188" y="2560543"/>
            <a:ext cx="0" cy="500617"/>
          </a:xfrm>
          <a:prstGeom prst="line">
            <a:avLst/>
          </a:prstGeom>
          <a:noFill/>
          <a:ln w="38100" cap="flat" cmpd="sng" algn="ctr">
            <a:solidFill>
              <a:schemeClr val="accent1"/>
            </a:solidFill>
            <a:prstDash val="solid"/>
            <a:miter lim="800000"/>
          </a:ln>
          <a:effectLst/>
        </p:spPr>
      </p:cxnSp>
      <p:sp>
        <p:nvSpPr>
          <p:cNvPr id="70" name="TextBox 26">
            <a:extLst>
              <a:ext uri="{FF2B5EF4-FFF2-40B4-BE49-F238E27FC236}">
                <a16:creationId xmlns:a16="http://schemas.microsoft.com/office/drawing/2014/main" id="{EAC31198-8656-4AA1-AB79-F7C65F89634B}"/>
              </a:ext>
            </a:extLst>
          </p:cNvPr>
          <p:cNvSpPr txBox="1"/>
          <p:nvPr/>
        </p:nvSpPr>
        <p:spPr>
          <a:xfrm>
            <a:off x="717276" y="2560543"/>
            <a:ext cx="3520894" cy="1107996"/>
          </a:xfrm>
          <a:prstGeom prst="rect">
            <a:avLst/>
          </a:prstGeom>
          <a:noFill/>
        </p:spPr>
        <p:txBody>
          <a:bodyPr wrap="square" rtlCol="0">
            <a:spAutoFit/>
          </a:bodyPr>
          <a:lstStyle/>
          <a:p>
            <a:pPr defTabSz="685783">
              <a:spcAft>
                <a:spcPts val="600"/>
              </a:spcAft>
            </a:pPr>
            <a:r>
              <a:rPr lang="zh-CN" altLang="en-US" sz="1400" dirty="0">
                <a:solidFill>
                  <a:srgbClr val="000000">
                    <a:lumMod val="75000"/>
                    <a:lumOff val="25000"/>
                  </a:srgbClr>
                </a:solidFill>
                <a:ea typeface="微软雅黑" panose="020B0503020204020204" pitchFamily="34" charset="-122"/>
              </a:rPr>
              <a:t>我们希望实现什么？</a:t>
            </a:r>
            <a:endParaRPr lang="en-US" altLang="zh-CN" sz="1400" dirty="0">
              <a:solidFill>
                <a:srgbClr val="000000">
                  <a:lumMod val="75000"/>
                  <a:lumOff val="25000"/>
                </a:srgbClr>
              </a:solidFill>
              <a:ea typeface="微软雅黑" panose="020B0503020204020204" pitchFamily="34" charset="-122"/>
            </a:endParaRPr>
          </a:p>
          <a:p>
            <a:pPr defTabSz="685783">
              <a:spcAft>
                <a:spcPts val="600"/>
              </a:spcAft>
            </a:pPr>
            <a:r>
              <a:rPr lang="zh-CN" altLang="en-US" sz="1400" dirty="0">
                <a:solidFill>
                  <a:srgbClr val="000000">
                    <a:lumMod val="75000"/>
                    <a:lumOff val="25000"/>
                  </a:srgbClr>
                </a:solidFill>
                <a:ea typeface="微软雅黑" panose="020B0503020204020204" pitchFamily="34" charset="-122"/>
              </a:rPr>
              <a:t>如何让受众认同我们正在努力的事情？</a:t>
            </a:r>
            <a:endParaRPr lang="en-US" altLang="zh-CN" sz="1400" dirty="0">
              <a:solidFill>
                <a:srgbClr val="000000">
                  <a:lumMod val="75000"/>
                  <a:lumOff val="25000"/>
                </a:srgbClr>
              </a:solidFill>
              <a:ea typeface="微软雅黑" panose="020B0503020204020204" pitchFamily="34" charset="-122"/>
            </a:endParaRPr>
          </a:p>
          <a:p>
            <a:pPr defTabSz="685783">
              <a:spcAft>
                <a:spcPts val="600"/>
              </a:spcAft>
            </a:pPr>
            <a:r>
              <a:rPr lang="zh-CN" altLang="en-US" sz="1400" dirty="0">
                <a:solidFill>
                  <a:srgbClr val="000000">
                    <a:lumMod val="75000"/>
                    <a:lumOff val="25000"/>
                  </a:srgbClr>
                </a:solidFill>
                <a:ea typeface="微软雅黑" panose="020B0503020204020204" pitchFamily="34" charset="-122"/>
              </a:rPr>
              <a:t>如何让用户产生信仰，并参与到我们所做的事情中？</a:t>
            </a:r>
            <a:endParaRPr lang="en-US" altLang="zh-CN" sz="1400" dirty="0">
              <a:solidFill>
                <a:srgbClr val="000000">
                  <a:lumMod val="75000"/>
                  <a:lumOff val="25000"/>
                </a:srgbClr>
              </a:solidFill>
              <a:ea typeface="微软雅黑" panose="020B0503020204020204" pitchFamily="34" charset="-122"/>
            </a:endParaRPr>
          </a:p>
        </p:txBody>
      </p:sp>
      <p:cxnSp>
        <p:nvCxnSpPr>
          <p:cNvPr id="71" name="Straight Connector 27">
            <a:extLst>
              <a:ext uri="{FF2B5EF4-FFF2-40B4-BE49-F238E27FC236}">
                <a16:creationId xmlns:a16="http://schemas.microsoft.com/office/drawing/2014/main" id="{2BA779B5-EB77-44F5-BD83-FFBAA2FE3CE1}"/>
              </a:ext>
            </a:extLst>
          </p:cNvPr>
          <p:cNvCxnSpPr>
            <a:cxnSpLocks/>
          </p:cNvCxnSpPr>
          <p:nvPr/>
        </p:nvCxnSpPr>
        <p:spPr>
          <a:xfrm>
            <a:off x="614953" y="2560543"/>
            <a:ext cx="0" cy="500617"/>
          </a:xfrm>
          <a:prstGeom prst="line">
            <a:avLst/>
          </a:prstGeom>
          <a:noFill/>
          <a:ln w="38100" cap="flat" cmpd="sng" algn="ctr">
            <a:solidFill>
              <a:schemeClr val="accent1"/>
            </a:solidFill>
            <a:prstDash val="solid"/>
            <a:miter lim="800000"/>
          </a:ln>
          <a:effectLst/>
        </p:spPr>
      </p:cxnSp>
      <p:sp>
        <p:nvSpPr>
          <p:cNvPr id="57" name="Freeform 7">
            <a:extLst>
              <a:ext uri="{FF2B5EF4-FFF2-40B4-BE49-F238E27FC236}">
                <a16:creationId xmlns:a16="http://schemas.microsoft.com/office/drawing/2014/main" id="{73DF251C-1CB1-42CB-A8E8-2055DEC53169}"/>
              </a:ext>
            </a:extLst>
          </p:cNvPr>
          <p:cNvSpPr/>
          <p:nvPr/>
        </p:nvSpPr>
        <p:spPr>
          <a:xfrm rot="5400000" flipH="1" flipV="1">
            <a:off x="4400666" y="3705262"/>
            <a:ext cx="1515712" cy="1515711"/>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rgbClr val="C1C2C3"/>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685783">
              <a:defRPr/>
            </a:pPr>
            <a:endParaRPr lang="en-NZ" kern="0" dirty="0" err="1">
              <a:solidFill>
                <a:srgbClr val="000000">
                  <a:lumMod val="75000"/>
                  <a:lumOff val="25000"/>
                </a:srgbClr>
              </a:solidFill>
            </a:endParaRPr>
          </a:p>
        </p:txBody>
      </p:sp>
      <p:sp>
        <p:nvSpPr>
          <p:cNvPr id="58" name="Freeform 9">
            <a:extLst>
              <a:ext uri="{FF2B5EF4-FFF2-40B4-BE49-F238E27FC236}">
                <a16:creationId xmlns:a16="http://schemas.microsoft.com/office/drawing/2014/main" id="{F2DE1B81-C8DD-4D2E-8BD5-EEF3F4511555}"/>
              </a:ext>
            </a:extLst>
          </p:cNvPr>
          <p:cNvSpPr/>
          <p:nvPr/>
        </p:nvSpPr>
        <p:spPr>
          <a:xfrm rot="5400000" flipH="1">
            <a:off x="5982232" y="3706602"/>
            <a:ext cx="1515712" cy="1515711"/>
          </a:xfrm>
          <a:custGeom>
            <a:avLst/>
            <a:gdLst>
              <a:gd name="connsiteX0" fmla="*/ 2190750 w 2200275"/>
              <a:gd name="connsiteY0" fmla="*/ 0 h 2200275"/>
              <a:gd name="connsiteX1" fmla="*/ 2200275 w 2200275"/>
              <a:gd name="connsiteY1" fmla="*/ 481 h 2200275"/>
              <a:gd name="connsiteX2" fmla="*/ 2200275 w 2200275"/>
              <a:gd name="connsiteY2" fmla="*/ 2200275 h 2200275"/>
              <a:gd name="connsiteX3" fmla="*/ 481 w 2200275"/>
              <a:gd name="connsiteY3" fmla="*/ 2200275 h 2200275"/>
              <a:gd name="connsiteX4" fmla="*/ 0 w 2200275"/>
              <a:gd name="connsiteY4" fmla="*/ 2190750 h 2200275"/>
              <a:gd name="connsiteX5" fmla="*/ 2190750 w 2200275"/>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5" h="2200275">
                <a:moveTo>
                  <a:pt x="2190750" y="0"/>
                </a:moveTo>
                <a:lnTo>
                  <a:pt x="2200275" y="481"/>
                </a:lnTo>
                <a:lnTo>
                  <a:pt x="2200275" y="2200275"/>
                </a:lnTo>
                <a:lnTo>
                  <a:pt x="481" y="2200275"/>
                </a:lnTo>
                <a:lnTo>
                  <a:pt x="0" y="2190750"/>
                </a:lnTo>
                <a:cubicBezTo>
                  <a:pt x="0" y="980832"/>
                  <a:pt x="980832" y="0"/>
                  <a:pt x="2190750" y="0"/>
                </a:cubicBezTo>
                <a:close/>
              </a:path>
            </a:pathLst>
          </a:custGeom>
          <a:solidFill>
            <a:srgbClr val="E3E3E3"/>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685783">
              <a:defRPr/>
            </a:pPr>
            <a:endParaRPr lang="en-NZ" kern="0" dirty="0" err="1">
              <a:solidFill>
                <a:srgbClr val="000000">
                  <a:lumMod val="75000"/>
                  <a:lumOff val="25000"/>
                </a:srgbClr>
              </a:solidFill>
            </a:endParaRPr>
          </a:p>
        </p:txBody>
      </p:sp>
      <p:sp>
        <p:nvSpPr>
          <p:cNvPr id="59" name="TextBox 21">
            <a:extLst>
              <a:ext uri="{FF2B5EF4-FFF2-40B4-BE49-F238E27FC236}">
                <a16:creationId xmlns:a16="http://schemas.microsoft.com/office/drawing/2014/main" id="{7704F3D3-FE64-499C-B89F-6B928F578E87}"/>
              </a:ext>
            </a:extLst>
          </p:cNvPr>
          <p:cNvSpPr txBox="1"/>
          <p:nvPr/>
        </p:nvSpPr>
        <p:spPr>
          <a:xfrm>
            <a:off x="687178" y="4567229"/>
            <a:ext cx="3675852" cy="1031051"/>
          </a:xfrm>
          <a:prstGeom prst="rect">
            <a:avLst/>
          </a:prstGeom>
          <a:noFill/>
        </p:spPr>
        <p:txBody>
          <a:bodyPr wrap="square" rtlCol="0">
            <a:spAutoFit/>
          </a:bodyPr>
          <a:lstStyle/>
          <a:p>
            <a:pPr defTabSz="685783">
              <a:spcAft>
                <a:spcPts val="600"/>
              </a:spcAft>
            </a:pPr>
            <a:r>
              <a:rPr lang="zh-CN" altLang="en-US" sz="1400" dirty="0">
                <a:solidFill>
                  <a:srgbClr val="000000">
                    <a:lumMod val="75000"/>
                    <a:lumOff val="25000"/>
                  </a:srgbClr>
                </a:solidFill>
                <a:ea typeface="微软雅黑" panose="020B0503020204020204" pitchFamily="34" charset="-122"/>
              </a:rPr>
              <a:t>功能利益：我们提供的产品</a:t>
            </a:r>
            <a:r>
              <a:rPr lang="en-US" altLang="zh-CN" sz="1400" dirty="0">
                <a:solidFill>
                  <a:srgbClr val="000000">
                    <a:lumMod val="75000"/>
                    <a:lumOff val="25000"/>
                  </a:srgbClr>
                </a:solidFill>
                <a:ea typeface="微软雅黑" panose="020B0503020204020204" pitchFamily="34" charset="-122"/>
              </a:rPr>
              <a:t>/</a:t>
            </a:r>
            <a:r>
              <a:rPr lang="zh-CN" altLang="en-US" sz="1400" dirty="0">
                <a:solidFill>
                  <a:srgbClr val="000000">
                    <a:lumMod val="75000"/>
                    <a:lumOff val="25000"/>
                  </a:srgbClr>
                </a:solidFill>
                <a:ea typeface="微软雅黑" panose="020B0503020204020204" pitchFamily="34" charset="-122"/>
              </a:rPr>
              <a:t>服务满足受众什么样的功能需求？</a:t>
            </a:r>
            <a:endParaRPr lang="en-US" altLang="zh-CN" sz="1400" dirty="0">
              <a:solidFill>
                <a:srgbClr val="000000">
                  <a:lumMod val="75000"/>
                  <a:lumOff val="25000"/>
                </a:srgbClr>
              </a:solidFill>
              <a:ea typeface="微软雅黑" panose="020B0503020204020204" pitchFamily="34" charset="-122"/>
            </a:endParaRPr>
          </a:p>
          <a:p>
            <a:pPr defTabSz="685783">
              <a:spcAft>
                <a:spcPts val="600"/>
              </a:spcAft>
            </a:pPr>
            <a:r>
              <a:rPr lang="zh-CN" altLang="en-US" sz="1400" dirty="0">
                <a:solidFill>
                  <a:srgbClr val="000000">
                    <a:lumMod val="75000"/>
                    <a:lumOff val="25000"/>
                  </a:srgbClr>
                </a:solidFill>
                <a:ea typeface="微软雅黑" panose="020B0503020204020204" pitchFamily="34" charset="-122"/>
              </a:rPr>
              <a:t>情感利益：参与到我们在做的事情能让受众产生什么样的情绪？</a:t>
            </a:r>
          </a:p>
        </p:txBody>
      </p:sp>
      <p:sp>
        <p:nvSpPr>
          <p:cNvPr id="60" name="TextBox 22">
            <a:extLst>
              <a:ext uri="{FF2B5EF4-FFF2-40B4-BE49-F238E27FC236}">
                <a16:creationId xmlns:a16="http://schemas.microsoft.com/office/drawing/2014/main" id="{A02FFA46-069C-4ED9-B617-D34227AF5C0E}"/>
              </a:ext>
            </a:extLst>
          </p:cNvPr>
          <p:cNvSpPr txBox="1"/>
          <p:nvPr/>
        </p:nvSpPr>
        <p:spPr>
          <a:xfrm>
            <a:off x="8310634" y="4654323"/>
            <a:ext cx="3144733" cy="815608"/>
          </a:xfrm>
          <a:prstGeom prst="rect">
            <a:avLst/>
          </a:prstGeom>
          <a:noFill/>
        </p:spPr>
        <p:txBody>
          <a:bodyPr wrap="square" rtlCol="0">
            <a:spAutoFit/>
          </a:bodyPr>
          <a:lstStyle/>
          <a:p>
            <a:pPr algn="r" defTabSz="685783">
              <a:spcAft>
                <a:spcPts val="600"/>
              </a:spcAft>
            </a:pPr>
            <a:r>
              <a:rPr lang="zh-CN" altLang="en-US" sz="1400" dirty="0">
                <a:solidFill>
                  <a:srgbClr val="000000">
                    <a:lumMod val="75000"/>
                    <a:lumOff val="25000"/>
                  </a:srgbClr>
                </a:solidFill>
                <a:ea typeface="微软雅黑" panose="020B0503020204020204" pitchFamily="34" charset="-122"/>
              </a:rPr>
              <a:t>我们的核心竞争力是什么？</a:t>
            </a:r>
            <a:endParaRPr lang="en-US" altLang="zh-CN" sz="1400" dirty="0">
              <a:solidFill>
                <a:srgbClr val="000000">
                  <a:lumMod val="75000"/>
                  <a:lumOff val="25000"/>
                </a:srgbClr>
              </a:solidFill>
              <a:ea typeface="微软雅黑" panose="020B0503020204020204" pitchFamily="34" charset="-122"/>
            </a:endParaRPr>
          </a:p>
          <a:p>
            <a:pPr algn="r" defTabSz="685783">
              <a:spcAft>
                <a:spcPts val="600"/>
              </a:spcAft>
            </a:pPr>
            <a:r>
              <a:rPr lang="zh-CN" altLang="en-US" sz="1400" dirty="0">
                <a:solidFill>
                  <a:srgbClr val="000000">
                    <a:lumMod val="75000"/>
                    <a:lumOff val="25000"/>
                  </a:srgbClr>
                </a:solidFill>
                <a:ea typeface="微软雅黑" panose="020B0503020204020204" pitchFamily="34" charset="-122"/>
              </a:rPr>
              <a:t>如何与受众形成长期的共创关系，让客户持续地与我们碰撞火花？</a:t>
            </a:r>
          </a:p>
        </p:txBody>
      </p:sp>
      <p:cxnSp>
        <p:nvCxnSpPr>
          <p:cNvPr id="61" name="Straight Connector 23">
            <a:extLst>
              <a:ext uri="{FF2B5EF4-FFF2-40B4-BE49-F238E27FC236}">
                <a16:creationId xmlns:a16="http://schemas.microsoft.com/office/drawing/2014/main" id="{2F264B4F-9C58-4768-B7AB-24F85D08B9A7}"/>
              </a:ext>
            </a:extLst>
          </p:cNvPr>
          <p:cNvCxnSpPr/>
          <p:nvPr/>
        </p:nvCxnSpPr>
        <p:spPr>
          <a:xfrm>
            <a:off x="614953" y="4615782"/>
            <a:ext cx="0" cy="500617"/>
          </a:xfrm>
          <a:prstGeom prst="line">
            <a:avLst/>
          </a:prstGeom>
          <a:noFill/>
          <a:ln w="38100" cap="flat" cmpd="sng" algn="ctr">
            <a:solidFill>
              <a:schemeClr val="accent1"/>
            </a:solidFill>
            <a:prstDash val="solid"/>
            <a:miter lim="800000"/>
          </a:ln>
          <a:effectLst/>
        </p:spPr>
      </p:cxnSp>
      <p:cxnSp>
        <p:nvCxnSpPr>
          <p:cNvPr id="62" name="Straight Connector 25">
            <a:extLst>
              <a:ext uri="{FF2B5EF4-FFF2-40B4-BE49-F238E27FC236}">
                <a16:creationId xmlns:a16="http://schemas.microsoft.com/office/drawing/2014/main" id="{FEA90340-932F-448E-BF54-841262F44041}"/>
              </a:ext>
            </a:extLst>
          </p:cNvPr>
          <p:cNvCxnSpPr/>
          <p:nvPr/>
        </p:nvCxnSpPr>
        <p:spPr>
          <a:xfrm>
            <a:off x="11533188" y="4645111"/>
            <a:ext cx="0" cy="500617"/>
          </a:xfrm>
          <a:prstGeom prst="line">
            <a:avLst/>
          </a:prstGeom>
          <a:noFill/>
          <a:ln w="38100" cap="flat" cmpd="sng" algn="ctr">
            <a:solidFill>
              <a:schemeClr val="accent1"/>
            </a:solidFill>
            <a:prstDash val="solid"/>
            <a:miter lim="800000"/>
          </a:ln>
          <a:effectLst/>
        </p:spPr>
      </p:cxnSp>
      <p:sp>
        <p:nvSpPr>
          <p:cNvPr id="55" name="TextBox 8">
            <a:extLst>
              <a:ext uri="{FF2B5EF4-FFF2-40B4-BE49-F238E27FC236}">
                <a16:creationId xmlns:a16="http://schemas.microsoft.com/office/drawing/2014/main" id="{3290D96B-57BB-4108-8C53-EEDA1F329658}"/>
              </a:ext>
            </a:extLst>
          </p:cNvPr>
          <p:cNvSpPr txBox="1"/>
          <p:nvPr/>
        </p:nvSpPr>
        <p:spPr>
          <a:xfrm rot="2815648">
            <a:off x="4512297" y="3482695"/>
            <a:ext cx="2183877" cy="1265464"/>
          </a:xfrm>
          <a:prstGeom prst="rect">
            <a:avLst/>
          </a:prstGeom>
          <a:noFill/>
        </p:spPr>
        <p:txBody>
          <a:bodyPr wrap="square" rtlCol="0">
            <a:prstTxWarp prst="textArchDown">
              <a:avLst>
                <a:gd name="adj" fmla="val 3019548"/>
              </a:avLst>
            </a:prstTxWarp>
            <a:spAutoFit/>
          </a:bodyPr>
          <a:lstStyle/>
          <a:p>
            <a:pPr algn="ctr"/>
            <a:r>
              <a:rPr lang="zh-CN" altLang="en-US" sz="1400" spc="300" dirty="0">
                <a:solidFill>
                  <a:srgbClr val="000000">
                    <a:lumMod val="75000"/>
                    <a:lumOff val="25000"/>
                  </a:srgbClr>
                </a:solidFill>
                <a:latin typeface="微软雅黑" panose="020B0503020204020204" pitchFamily="34" charset="-122"/>
                <a:ea typeface="微软雅黑" panose="020B0503020204020204" pitchFamily="34" charset="-122"/>
              </a:rPr>
              <a:t>品牌利益点</a:t>
            </a:r>
            <a:endParaRPr lang="en-US" altLang="zh-CN" sz="1400" spc="30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56" name="TextBox 10">
            <a:extLst>
              <a:ext uri="{FF2B5EF4-FFF2-40B4-BE49-F238E27FC236}">
                <a16:creationId xmlns:a16="http://schemas.microsoft.com/office/drawing/2014/main" id="{5280D0A8-6EA5-4B3B-8D64-E78A2374B913}"/>
              </a:ext>
            </a:extLst>
          </p:cNvPr>
          <p:cNvSpPr txBox="1"/>
          <p:nvPr/>
        </p:nvSpPr>
        <p:spPr>
          <a:xfrm rot="18561819">
            <a:off x="5547153" y="3766802"/>
            <a:ext cx="1894700" cy="835523"/>
          </a:xfrm>
          <a:prstGeom prst="rect">
            <a:avLst/>
          </a:prstGeom>
          <a:noFill/>
        </p:spPr>
        <p:txBody>
          <a:bodyPr wrap="square" rtlCol="0">
            <a:prstTxWarp prst="textArchDown">
              <a:avLst>
                <a:gd name="adj" fmla="val 3019548"/>
              </a:avLst>
            </a:prstTxWarp>
            <a:spAutoFit/>
          </a:bodyPr>
          <a:lstStyle/>
          <a:p>
            <a:pPr algn="ctr"/>
            <a:r>
              <a:rPr lang="zh-CN" altLang="en-US" sz="1400" spc="300" dirty="0">
                <a:solidFill>
                  <a:srgbClr val="000000">
                    <a:lumMod val="75000"/>
                    <a:lumOff val="25000"/>
                  </a:srgbClr>
                </a:solidFill>
                <a:latin typeface="微软雅黑" panose="020B0503020204020204" pitchFamily="34" charset="-122"/>
                <a:ea typeface="微软雅黑" panose="020B0503020204020204" pitchFamily="34" charset="-122"/>
              </a:rPr>
              <a:t>核心竞争力</a:t>
            </a:r>
            <a:endParaRPr lang="en-US" altLang="zh-CN" sz="1400" spc="30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50" name="TextBox 38">
            <a:extLst>
              <a:ext uri="{FF2B5EF4-FFF2-40B4-BE49-F238E27FC236}">
                <a16:creationId xmlns:a16="http://schemas.microsoft.com/office/drawing/2014/main" id="{86B904F0-C9DA-4868-A736-1A21C65F1A13}"/>
              </a:ext>
            </a:extLst>
          </p:cNvPr>
          <p:cNvSpPr txBox="1"/>
          <p:nvPr/>
        </p:nvSpPr>
        <p:spPr>
          <a:xfrm>
            <a:off x="4363030" y="1438595"/>
            <a:ext cx="3457881" cy="584775"/>
          </a:xfrm>
          <a:prstGeom prst="rect">
            <a:avLst/>
          </a:prstGeom>
          <a:noFill/>
        </p:spPr>
        <p:txBody>
          <a:bodyPr wrap="square" rtlCol="0">
            <a:spAutoFit/>
          </a:bodyPr>
          <a:lstStyle/>
          <a:p>
            <a:pPr algn="ctr" defTabSz="685783">
              <a:defRPr/>
            </a:pPr>
            <a:r>
              <a:rPr lang="zh-CN" altLang="en-US" sz="1600" b="1" kern="0" dirty="0">
                <a:solidFill>
                  <a:schemeClr val="accent6">
                    <a:lumMod val="75000"/>
                  </a:schemeClr>
                </a:solidFill>
                <a:latin typeface="微软雅黑" panose="020B0503020204020204" pitchFamily="34" charset="-122"/>
                <a:ea typeface="微软雅黑" panose="020B0503020204020204" pitchFamily="34" charset="-122"/>
              </a:rPr>
              <a:t>受众洞察</a:t>
            </a:r>
          </a:p>
          <a:p>
            <a:pPr algn="ctr" defTabSz="685783">
              <a:defRPr/>
            </a:pPr>
            <a:endParaRPr lang="zh-CN" altLang="en-US" sz="1600" b="1" kern="0"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51" name="Rectangle 39">
            <a:extLst>
              <a:ext uri="{FF2B5EF4-FFF2-40B4-BE49-F238E27FC236}">
                <a16:creationId xmlns:a16="http://schemas.microsoft.com/office/drawing/2014/main" id="{785D3DF1-3AF9-4F69-B3CB-3C42A997688B}"/>
              </a:ext>
            </a:extLst>
          </p:cNvPr>
          <p:cNvSpPr/>
          <p:nvPr/>
        </p:nvSpPr>
        <p:spPr>
          <a:xfrm>
            <a:off x="587375" y="1751194"/>
            <a:ext cx="10945813" cy="295320"/>
          </a:xfrm>
          <a:prstGeom prst="rect">
            <a:avLst/>
          </a:prstGeom>
          <a:solidFill>
            <a:srgbClr val="E3E3E3"/>
          </a:solidFill>
        </p:spPr>
        <p:txBody>
          <a:bodyPr wrap="square" anchor="ctr">
            <a:noAutofit/>
          </a:bodyPr>
          <a:lstStyle/>
          <a:p>
            <a:pPr algn="ctr"/>
            <a:r>
              <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rPr>
              <a:t>目标受众的核心诉求或痛点是什么？</a:t>
            </a:r>
          </a:p>
        </p:txBody>
      </p:sp>
      <p:sp>
        <p:nvSpPr>
          <p:cNvPr id="52" name="TextBox 40">
            <a:extLst>
              <a:ext uri="{FF2B5EF4-FFF2-40B4-BE49-F238E27FC236}">
                <a16:creationId xmlns:a16="http://schemas.microsoft.com/office/drawing/2014/main" id="{C7638D18-AABE-45C1-8FC9-67D51557CCC4}"/>
              </a:ext>
            </a:extLst>
          </p:cNvPr>
          <p:cNvSpPr txBox="1"/>
          <p:nvPr/>
        </p:nvSpPr>
        <p:spPr>
          <a:xfrm>
            <a:off x="4363030" y="827106"/>
            <a:ext cx="3457881" cy="338554"/>
          </a:xfrm>
          <a:prstGeom prst="rect">
            <a:avLst/>
          </a:prstGeom>
          <a:noFill/>
        </p:spPr>
        <p:txBody>
          <a:bodyPr wrap="square" rtlCol="0">
            <a:spAutoFit/>
          </a:bodyPr>
          <a:lstStyle/>
          <a:p>
            <a:pPr algn="ctr" defTabSz="685783">
              <a:defRPr/>
            </a:pPr>
            <a:r>
              <a:rPr lang="zh-CN" altLang="en-US" sz="1600" b="1" kern="0" dirty="0">
                <a:solidFill>
                  <a:schemeClr val="accent6">
                    <a:lumMod val="75000"/>
                  </a:schemeClr>
                </a:solidFill>
                <a:latin typeface="微软雅黑" panose="020B0503020204020204" pitchFamily="34" charset="-122"/>
                <a:ea typeface="微软雅黑" panose="020B0503020204020204" pitchFamily="34" charset="-122"/>
              </a:rPr>
              <a:t>核心受众</a:t>
            </a:r>
          </a:p>
        </p:txBody>
      </p:sp>
      <p:sp>
        <p:nvSpPr>
          <p:cNvPr id="53" name="Rectangle 41">
            <a:extLst>
              <a:ext uri="{FF2B5EF4-FFF2-40B4-BE49-F238E27FC236}">
                <a16:creationId xmlns:a16="http://schemas.microsoft.com/office/drawing/2014/main" id="{D19F2526-04D6-4203-8B02-CD54DF936896}"/>
              </a:ext>
            </a:extLst>
          </p:cNvPr>
          <p:cNvSpPr/>
          <p:nvPr/>
        </p:nvSpPr>
        <p:spPr>
          <a:xfrm>
            <a:off x="587376" y="1138625"/>
            <a:ext cx="10959872" cy="295320"/>
          </a:xfrm>
          <a:prstGeom prst="rect">
            <a:avLst/>
          </a:prstGeom>
          <a:solidFill>
            <a:srgbClr val="E3E3E3"/>
          </a:solidFill>
        </p:spPr>
        <p:txBody>
          <a:bodyPr wrap="square" anchor="ctr">
            <a:noAutofit/>
          </a:bodyPr>
          <a:lstStyle/>
          <a:p>
            <a:pPr algn="ctr"/>
            <a:r>
              <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rPr>
              <a:t>我们为谁提供服务？</a:t>
            </a:r>
          </a:p>
        </p:txBody>
      </p:sp>
      <p:sp>
        <p:nvSpPr>
          <p:cNvPr id="44" name="Oval 16">
            <a:extLst>
              <a:ext uri="{FF2B5EF4-FFF2-40B4-BE49-F238E27FC236}">
                <a16:creationId xmlns:a16="http://schemas.microsoft.com/office/drawing/2014/main" id="{58C1F4AE-DD7B-4B1B-B014-CBB178FCCCA4}"/>
              </a:ext>
            </a:extLst>
          </p:cNvPr>
          <p:cNvSpPr/>
          <p:nvPr/>
        </p:nvSpPr>
        <p:spPr>
          <a:xfrm flipH="1" flipV="1">
            <a:off x="5037383" y="2728683"/>
            <a:ext cx="1848428" cy="1848428"/>
          </a:xfrm>
          <a:prstGeom prst="ellipse">
            <a:avLst/>
          </a:prstGeom>
          <a:solidFill>
            <a:schemeClr val="accent1"/>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685783">
              <a:defRPr/>
            </a:pPr>
            <a:endParaRPr lang="en-NZ" kern="0" dirty="0" err="1">
              <a:solidFill>
                <a:srgbClr val="000000">
                  <a:lumMod val="75000"/>
                  <a:lumOff val="25000"/>
                </a:srgbClr>
              </a:solidFill>
            </a:endParaRPr>
          </a:p>
        </p:txBody>
      </p:sp>
      <p:sp>
        <p:nvSpPr>
          <p:cNvPr id="45" name="Oval 17">
            <a:extLst>
              <a:ext uri="{FF2B5EF4-FFF2-40B4-BE49-F238E27FC236}">
                <a16:creationId xmlns:a16="http://schemas.microsoft.com/office/drawing/2014/main" id="{DFF1B887-15FE-4560-8223-D10CA3BCFEF2}"/>
              </a:ext>
            </a:extLst>
          </p:cNvPr>
          <p:cNvSpPr/>
          <p:nvPr/>
        </p:nvSpPr>
        <p:spPr>
          <a:xfrm flipH="1" flipV="1">
            <a:off x="5287637" y="2987995"/>
            <a:ext cx="1344311" cy="1344311"/>
          </a:xfrm>
          <a:prstGeom prst="ellipse">
            <a:avLst/>
          </a:prstGeom>
          <a:solidFill>
            <a:sysClr val="window" lastClr="FFFFFF"/>
          </a:solidFill>
          <a:ln w="9525"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685783">
              <a:defRPr/>
            </a:pPr>
            <a:endParaRPr lang="en-NZ" kern="0" dirty="0" err="1">
              <a:solidFill>
                <a:prstClr val="white"/>
              </a:solidFill>
            </a:endParaRPr>
          </a:p>
        </p:txBody>
      </p:sp>
      <p:sp>
        <p:nvSpPr>
          <p:cNvPr id="46" name="TextBox 18">
            <a:extLst>
              <a:ext uri="{FF2B5EF4-FFF2-40B4-BE49-F238E27FC236}">
                <a16:creationId xmlns:a16="http://schemas.microsoft.com/office/drawing/2014/main" id="{C2071D12-A108-46CB-A836-86A9DE27ACD9}"/>
              </a:ext>
            </a:extLst>
          </p:cNvPr>
          <p:cNvSpPr txBox="1"/>
          <p:nvPr/>
        </p:nvSpPr>
        <p:spPr>
          <a:xfrm>
            <a:off x="5468658" y="3205798"/>
            <a:ext cx="921868" cy="954107"/>
          </a:xfrm>
          <a:prstGeom prst="rect">
            <a:avLst/>
          </a:prstGeom>
          <a:noFill/>
        </p:spPr>
        <p:txBody>
          <a:bodyPr wrap="square" rtlCol="0">
            <a:spAutoFit/>
          </a:bodyPr>
          <a:lstStyle/>
          <a:p>
            <a:pPr algn="ctr" defTabSz="685800"/>
            <a:r>
              <a:rPr lang="zh-CN" altLang="en-US" sz="2800" b="1" dirty="0">
                <a:solidFill>
                  <a:srgbClr val="2898D8"/>
                </a:solidFill>
                <a:ea typeface="微软雅黑" panose="020B0503020204020204" pitchFamily="34" charset="-122"/>
              </a:rPr>
              <a:t>品牌定位</a:t>
            </a:r>
          </a:p>
        </p:txBody>
      </p:sp>
      <p:sp>
        <p:nvSpPr>
          <p:cNvPr id="47" name="TextBox 34">
            <a:extLst>
              <a:ext uri="{FF2B5EF4-FFF2-40B4-BE49-F238E27FC236}">
                <a16:creationId xmlns:a16="http://schemas.microsoft.com/office/drawing/2014/main" id="{CB0CA733-91DE-4DA6-BF84-849D577A8949}"/>
              </a:ext>
            </a:extLst>
          </p:cNvPr>
          <p:cNvSpPr txBox="1"/>
          <p:nvPr/>
        </p:nvSpPr>
        <p:spPr>
          <a:xfrm>
            <a:off x="4339978" y="5444380"/>
            <a:ext cx="3478356" cy="338554"/>
          </a:xfrm>
          <a:prstGeom prst="rect">
            <a:avLst/>
          </a:prstGeom>
          <a:noFill/>
        </p:spPr>
        <p:txBody>
          <a:bodyPr wrap="square" rtlCol="0">
            <a:spAutoFit/>
          </a:bodyPr>
          <a:lstStyle/>
          <a:p>
            <a:pPr algn="ctr" defTabSz="685783">
              <a:defRPr/>
            </a:pPr>
            <a:r>
              <a:rPr lang="en-US" altLang="zh-CN" sz="1600" b="1" kern="0" dirty="0">
                <a:solidFill>
                  <a:schemeClr val="accent6">
                    <a:lumMod val="75000"/>
                  </a:schemeClr>
                </a:solidFill>
                <a:ea typeface="微软雅黑" panose="020B0503020204020204" pitchFamily="34" charset="-122"/>
              </a:rPr>
              <a:t>Big idea</a:t>
            </a:r>
            <a:endParaRPr lang="zh-CN" altLang="en-US" sz="1600" b="1" kern="0" dirty="0">
              <a:solidFill>
                <a:schemeClr val="accent6">
                  <a:lumMod val="75000"/>
                </a:schemeClr>
              </a:solidFill>
              <a:ea typeface="微软雅黑" panose="020B0503020204020204" pitchFamily="34" charset="-122"/>
            </a:endParaRPr>
          </a:p>
        </p:txBody>
      </p:sp>
      <p:sp>
        <p:nvSpPr>
          <p:cNvPr id="48" name="Rectangle 36">
            <a:extLst>
              <a:ext uri="{FF2B5EF4-FFF2-40B4-BE49-F238E27FC236}">
                <a16:creationId xmlns:a16="http://schemas.microsoft.com/office/drawing/2014/main" id="{6C97018F-730B-4C04-97A7-EA87AB9B6364}"/>
              </a:ext>
            </a:extLst>
          </p:cNvPr>
          <p:cNvSpPr/>
          <p:nvPr/>
        </p:nvSpPr>
        <p:spPr>
          <a:xfrm>
            <a:off x="587375" y="5784656"/>
            <a:ext cx="10945813" cy="322583"/>
          </a:xfrm>
          <a:prstGeom prst="rect">
            <a:avLst/>
          </a:prstGeom>
          <a:solidFill>
            <a:srgbClr val="E3E3E3"/>
          </a:solidFill>
        </p:spPr>
        <p:txBody>
          <a:bodyPr wrap="square" anchor="ctr">
            <a:noAutofit/>
          </a:bodyPr>
          <a:lstStyle/>
          <a:p>
            <a:pPr algn="ctr" defTabSz="685783">
              <a:defRPr/>
            </a:pPr>
            <a:r>
              <a:rPr lang="zh-CN" altLang="en-US" sz="1400" kern="0" dirty="0">
                <a:solidFill>
                  <a:srgbClr val="000000">
                    <a:lumMod val="75000"/>
                    <a:lumOff val="25000"/>
                  </a:srgbClr>
                </a:solidFill>
                <a:ea typeface="微软雅黑" panose="020B0503020204020204" pitchFamily="34" charset="-122"/>
              </a:rPr>
              <a:t>核心传播主题</a:t>
            </a:r>
          </a:p>
        </p:txBody>
      </p:sp>
    </p:spTree>
    <p:extLst>
      <p:ext uri="{BB962C8B-B14F-4D97-AF65-F5344CB8AC3E}">
        <p14:creationId xmlns:p14="http://schemas.microsoft.com/office/powerpoint/2010/main" val="17253022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54558C5-AA8F-4E5C-90B5-D9ACF7B48C1B}"/>
              </a:ext>
            </a:extLst>
          </p:cNvPr>
          <p:cNvSpPr>
            <a:spLocks noGrp="1"/>
          </p:cNvSpPr>
          <p:nvPr>
            <p:ph sz="quarter" idx="13"/>
          </p:nvPr>
        </p:nvSpPr>
        <p:spPr/>
        <p:txBody>
          <a:bodyPr/>
          <a:lstStyle/>
          <a:p>
            <a:r>
              <a:rPr lang="en-US" altLang="zh-CN" dirty="0"/>
              <a:t>3</a:t>
            </a:r>
            <a:endParaRPr lang="zh-CN" altLang="en-US" dirty="0"/>
          </a:p>
        </p:txBody>
      </p:sp>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p:txBody>
          <a:bodyPr>
            <a:normAutofit/>
          </a:bodyPr>
          <a:lstStyle/>
          <a:p>
            <a:pPr lvl="0">
              <a:spcAft>
                <a:spcPts val="1200"/>
              </a:spcAft>
            </a:pPr>
            <a:r>
              <a:rPr lang="zh-CN" altLang="en-US" sz="2600" dirty="0">
                <a:solidFill>
                  <a:schemeClr val="accent3">
                    <a:lumMod val="40000"/>
                    <a:lumOff val="60000"/>
                  </a:schemeClr>
                </a:solidFill>
              </a:rPr>
              <a:t>工作方法及目前进展</a:t>
            </a:r>
            <a:endParaRPr lang="en-US" altLang="zh-CN" sz="2600" dirty="0">
              <a:solidFill>
                <a:schemeClr val="accent3">
                  <a:lumMod val="40000"/>
                  <a:lumOff val="60000"/>
                </a:schemeClr>
              </a:solidFill>
            </a:endParaRPr>
          </a:p>
          <a:p>
            <a:pPr lvl="0">
              <a:spcAft>
                <a:spcPts val="1200"/>
              </a:spcAft>
            </a:pPr>
            <a:r>
              <a:rPr lang="zh-CN" altLang="en-US" sz="2600" dirty="0">
                <a:solidFill>
                  <a:schemeClr val="accent3">
                    <a:lumMod val="40000"/>
                    <a:lumOff val="60000"/>
                  </a:schemeClr>
                </a:solidFill>
              </a:rPr>
              <a:t>主要观点</a:t>
            </a:r>
            <a:endParaRPr lang="en-US" altLang="zh-CN" sz="2600" dirty="0">
              <a:solidFill>
                <a:schemeClr val="accent3">
                  <a:lumMod val="40000"/>
                  <a:lumOff val="60000"/>
                </a:schemeClr>
              </a:solidFill>
            </a:endParaRPr>
          </a:p>
          <a:p>
            <a:pPr lvl="0">
              <a:spcAft>
                <a:spcPts val="1200"/>
              </a:spcAft>
            </a:pPr>
            <a:r>
              <a:rPr lang="zh-CN" altLang="en-US" sz="3000" dirty="0"/>
              <a:t>下一步计划</a:t>
            </a:r>
            <a:endParaRPr lang="en-US" altLang="zh-CN" sz="3000" dirty="0"/>
          </a:p>
        </p:txBody>
      </p:sp>
    </p:spTree>
    <p:extLst>
      <p:ext uri="{BB962C8B-B14F-4D97-AF65-F5344CB8AC3E}">
        <p14:creationId xmlns:p14="http://schemas.microsoft.com/office/powerpoint/2010/main" val="2068523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p:txBody>
          <a:bodyPr/>
          <a:lstStyle/>
          <a:p>
            <a:r>
              <a:rPr lang="zh-CN" altLang="en-US" dirty="0"/>
              <a:t>下一步工作</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latin typeface="+mn-ea"/>
                <a:ea typeface="+mn-ea"/>
              </a:rPr>
              <a:pPr/>
              <a:t>53</a:t>
            </a:fld>
            <a:endParaRPr lang="en-US" dirty="0">
              <a:latin typeface="+mn-ea"/>
              <a:ea typeface="+mn-ea"/>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18" name="矩形 17">
            <a:extLst>
              <a:ext uri="{FF2B5EF4-FFF2-40B4-BE49-F238E27FC236}">
                <a16:creationId xmlns:a16="http://schemas.microsoft.com/office/drawing/2014/main" id="{AC6CBC1E-B229-452E-8B21-1024C44D1542}"/>
              </a:ext>
            </a:extLst>
          </p:cNvPr>
          <p:cNvSpPr/>
          <p:nvPr/>
        </p:nvSpPr>
        <p:spPr>
          <a:xfrm>
            <a:off x="2921595" y="4813683"/>
            <a:ext cx="8243710" cy="400095"/>
          </a:xfrm>
          <a:prstGeom prst="rect">
            <a:avLst/>
          </a:prstGeom>
          <a:noFill/>
          <a:ln w="19050">
            <a:solidFill>
              <a:srgbClr val="A9D6E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20" name="矩形 19">
            <a:extLst>
              <a:ext uri="{FF2B5EF4-FFF2-40B4-BE49-F238E27FC236}">
                <a16:creationId xmlns:a16="http://schemas.microsoft.com/office/drawing/2014/main" id="{D0E7C05E-389D-4E2B-BF7D-A884F7C242A3}"/>
              </a:ext>
            </a:extLst>
          </p:cNvPr>
          <p:cNvSpPr/>
          <p:nvPr/>
        </p:nvSpPr>
        <p:spPr>
          <a:xfrm>
            <a:off x="6391694" y="3331641"/>
            <a:ext cx="2991829" cy="41516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21" name="TextBox 81">
            <a:extLst>
              <a:ext uri="{FF2B5EF4-FFF2-40B4-BE49-F238E27FC236}">
                <a16:creationId xmlns:a16="http://schemas.microsoft.com/office/drawing/2014/main" id="{FCF1B5B4-50E0-4429-B4F5-7A1B6A665AA5}"/>
              </a:ext>
            </a:extLst>
          </p:cNvPr>
          <p:cNvSpPr txBox="1"/>
          <p:nvPr/>
        </p:nvSpPr>
        <p:spPr>
          <a:xfrm>
            <a:off x="2226574" y="1095130"/>
            <a:ext cx="824586" cy="307777"/>
          </a:xfrm>
          <a:prstGeom prst="rect">
            <a:avLst/>
          </a:prstGeom>
          <a:noFill/>
        </p:spPr>
        <p:txBody>
          <a:bodyPr wrap="square" rtlCol="0">
            <a:spAutoFit/>
          </a:bodyPr>
          <a:lstStyle/>
          <a:p>
            <a:r>
              <a:rPr lang="zh-CN" altLang="en-US" sz="1400" b="1" dirty="0">
                <a:solidFill>
                  <a:srgbClr val="717171">
                    <a:lumMod val="75000"/>
                  </a:srgbClr>
                </a:solidFill>
                <a:latin typeface="+mn-ea"/>
              </a:rPr>
              <a:t>周</a:t>
            </a:r>
            <a:endParaRPr lang="en-US" altLang="zh-CN" sz="1400" b="1" dirty="0">
              <a:solidFill>
                <a:srgbClr val="717171">
                  <a:lumMod val="75000"/>
                </a:srgbClr>
              </a:solidFill>
              <a:latin typeface="+mn-ea"/>
            </a:endParaRPr>
          </a:p>
        </p:txBody>
      </p:sp>
      <p:cxnSp>
        <p:nvCxnSpPr>
          <p:cNvPr id="22" name="Straight Connector 185">
            <a:extLst>
              <a:ext uri="{FF2B5EF4-FFF2-40B4-BE49-F238E27FC236}">
                <a16:creationId xmlns:a16="http://schemas.microsoft.com/office/drawing/2014/main" id="{D88F392E-1551-420E-857D-7D1C667A2485}"/>
              </a:ext>
            </a:extLst>
          </p:cNvPr>
          <p:cNvCxnSpPr/>
          <p:nvPr/>
        </p:nvCxnSpPr>
        <p:spPr>
          <a:xfrm>
            <a:off x="11165305" y="1226836"/>
            <a:ext cx="0" cy="4950400"/>
          </a:xfrm>
          <a:prstGeom prst="line">
            <a:avLst/>
          </a:prstGeom>
          <a:noFill/>
          <a:ln w="9525" cap="flat" cmpd="sng" algn="ctr">
            <a:solidFill>
              <a:sysClr val="window" lastClr="FFFFFF">
                <a:lumMod val="85000"/>
              </a:sysClr>
            </a:solidFill>
            <a:prstDash val="dash"/>
          </a:ln>
          <a:effectLst/>
        </p:spPr>
      </p:cxnSp>
      <p:sp>
        <p:nvSpPr>
          <p:cNvPr id="23" name="TextBox 95">
            <a:extLst>
              <a:ext uri="{FF2B5EF4-FFF2-40B4-BE49-F238E27FC236}">
                <a16:creationId xmlns:a16="http://schemas.microsoft.com/office/drawing/2014/main" id="{9EC4B23E-90E2-4D1D-B168-B1DC4560C5E5}"/>
              </a:ext>
            </a:extLst>
          </p:cNvPr>
          <p:cNvSpPr txBox="1"/>
          <p:nvPr/>
        </p:nvSpPr>
        <p:spPr>
          <a:xfrm>
            <a:off x="10621007"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13</a:t>
            </a:r>
          </a:p>
        </p:txBody>
      </p:sp>
      <p:cxnSp>
        <p:nvCxnSpPr>
          <p:cNvPr id="24" name="Straight Connector 57">
            <a:extLst>
              <a:ext uri="{FF2B5EF4-FFF2-40B4-BE49-F238E27FC236}">
                <a16:creationId xmlns:a16="http://schemas.microsoft.com/office/drawing/2014/main" id="{C11B6727-A43D-495F-B900-3FED6551486F}"/>
              </a:ext>
            </a:extLst>
          </p:cNvPr>
          <p:cNvCxnSpPr/>
          <p:nvPr/>
        </p:nvCxnSpPr>
        <p:spPr>
          <a:xfrm>
            <a:off x="9973083" y="1226836"/>
            <a:ext cx="0" cy="4950400"/>
          </a:xfrm>
          <a:prstGeom prst="line">
            <a:avLst/>
          </a:prstGeom>
          <a:noFill/>
          <a:ln w="9525" cap="flat" cmpd="sng" algn="ctr">
            <a:solidFill>
              <a:sysClr val="window" lastClr="FFFFFF">
                <a:lumMod val="85000"/>
              </a:sysClr>
            </a:solidFill>
            <a:prstDash val="dash"/>
          </a:ln>
          <a:effectLst/>
        </p:spPr>
      </p:cxnSp>
      <p:cxnSp>
        <p:nvCxnSpPr>
          <p:cNvPr id="25" name="Straight Connector 146">
            <a:extLst>
              <a:ext uri="{FF2B5EF4-FFF2-40B4-BE49-F238E27FC236}">
                <a16:creationId xmlns:a16="http://schemas.microsoft.com/office/drawing/2014/main" id="{7D7F54A7-241C-4A54-AA42-6B4D0688F6F5}"/>
              </a:ext>
            </a:extLst>
          </p:cNvPr>
          <p:cNvCxnSpPr/>
          <p:nvPr/>
        </p:nvCxnSpPr>
        <p:spPr>
          <a:xfrm>
            <a:off x="4011973" y="1249019"/>
            <a:ext cx="0" cy="4928217"/>
          </a:xfrm>
          <a:prstGeom prst="line">
            <a:avLst/>
          </a:prstGeom>
          <a:noFill/>
          <a:ln w="9525" cap="flat" cmpd="sng" algn="ctr">
            <a:solidFill>
              <a:sysClr val="window" lastClr="FFFFFF">
                <a:lumMod val="85000"/>
              </a:sysClr>
            </a:solidFill>
            <a:prstDash val="dash"/>
          </a:ln>
          <a:effectLst/>
        </p:spPr>
      </p:cxnSp>
      <p:cxnSp>
        <p:nvCxnSpPr>
          <p:cNvPr id="26" name="Straight Connector 186">
            <a:extLst>
              <a:ext uri="{FF2B5EF4-FFF2-40B4-BE49-F238E27FC236}">
                <a16:creationId xmlns:a16="http://schemas.microsoft.com/office/drawing/2014/main" id="{F2FE1D81-2FEC-4FB4-87A3-02EBB7E19082}"/>
              </a:ext>
            </a:extLst>
          </p:cNvPr>
          <p:cNvCxnSpPr/>
          <p:nvPr/>
        </p:nvCxnSpPr>
        <p:spPr>
          <a:xfrm>
            <a:off x="9376972" y="1226836"/>
            <a:ext cx="0" cy="4950400"/>
          </a:xfrm>
          <a:prstGeom prst="line">
            <a:avLst/>
          </a:prstGeom>
          <a:noFill/>
          <a:ln w="9525" cap="flat" cmpd="sng" algn="ctr">
            <a:solidFill>
              <a:sysClr val="window" lastClr="FFFFFF">
                <a:lumMod val="85000"/>
              </a:sysClr>
            </a:solidFill>
            <a:prstDash val="dash"/>
          </a:ln>
          <a:effectLst/>
        </p:spPr>
      </p:cxnSp>
      <p:cxnSp>
        <p:nvCxnSpPr>
          <p:cNvPr id="27" name="Straight Connector 187">
            <a:extLst>
              <a:ext uri="{FF2B5EF4-FFF2-40B4-BE49-F238E27FC236}">
                <a16:creationId xmlns:a16="http://schemas.microsoft.com/office/drawing/2014/main" id="{E843E98C-1F76-4268-9848-6D4D7D818DEF}"/>
              </a:ext>
            </a:extLst>
          </p:cNvPr>
          <p:cNvCxnSpPr/>
          <p:nvPr/>
        </p:nvCxnSpPr>
        <p:spPr>
          <a:xfrm>
            <a:off x="8780861" y="1226836"/>
            <a:ext cx="0" cy="4950400"/>
          </a:xfrm>
          <a:prstGeom prst="line">
            <a:avLst/>
          </a:prstGeom>
          <a:noFill/>
          <a:ln w="9525" cap="flat" cmpd="sng" algn="ctr">
            <a:solidFill>
              <a:sysClr val="window" lastClr="FFFFFF">
                <a:lumMod val="85000"/>
              </a:sysClr>
            </a:solidFill>
            <a:prstDash val="dash"/>
          </a:ln>
          <a:effectLst/>
        </p:spPr>
      </p:cxnSp>
      <p:cxnSp>
        <p:nvCxnSpPr>
          <p:cNvPr id="28" name="Straight Connector 188">
            <a:extLst>
              <a:ext uri="{FF2B5EF4-FFF2-40B4-BE49-F238E27FC236}">
                <a16:creationId xmlns:a16="http://schemas.microsoft.com/office/drawing/2014/main" id="{411975BE-AA37-40EC-B9B1-EEC8B78887E7}"/>
              </a:ext>
            </a:extLst>
          </p:cNvPr>
          <p:cNvCxnSpPr/>
          <p:nvPr/>
        </p:nvCxnSpPr>
        <p:spPr>
          <a:xfrm>
            <a:off x="7588639" y="1226836"/>
            <a:ext cx="0" cy="4874393"/>
          </a:xfrm>
          <a:prstGeom prst="line">
            <a:avLst/>
          </a:prstGeom>
          <a:noFill/>
          <a:ln w="9525" cap="flat" cmpd="sng" algn="ctr">
            <a:solidFill>
              <a:sysClr val="window" lastClr="FFFFFF">
                <a:lumMod val="85000"/>
              </a:sysClr>
            </a:solidFill>
            <a:prstDash val="dash"/>
          </a:ln>
          <a:effectLst/>
        </p:spPr>
      </p:cxnSp>
      <p:cxnSp>
        <p:nvCxnSpPr>
          <p:cNvPr id="29" name="Straight Connector 189">
            <a:extLst>
              <a:ext uri="{FF2B5EF4-FFF2-40B4-BE49-F238E27FC236}">
                <a16:creationId xmlns:a16="http://schemas.microsoft.com/office/drawing/2014/main" id="{8D15D8EE-E2E8-4165-8330-151009C4E2B9}"/>
              </a:ext>
            </a:extLst>
          </p:cNvPr>
          <p:cNvCxnSpPr/>
          <p:nvPr/>
        </p:nvCxnSpPr>
        <p:spPr>
          <a:xfrm>
            <a:off x="5204195" y="1226836"/>
            <a:ext cx="0" cy="4950400"/>
          </a:xfrm>
          <a:prstGeom prst="line">
            <a:avLst/>
          </a:prstGeom>
          <a:noFill/>
          <a:ln w="9525" cap="flat" cmpd="sng" algn="ctr">
            <a:solidFill>
              <a:sysClr val="window" lastClr="FFFFFF">
                <a:lumMod val="85000"/>
              </a:sysClr>
            </a:solidFill>
            <a:prstDash val="dash"/>
          </a:ln>
          <a:effectLst/>
        </p:spPr>
      </p:cxnSp>
      <p:cxnSp>
        <p:nvCxnSpPr>
          <p:cNvPr id="30" name="Straight Connector 39">
            <a:extLst>
              <a:ext uri="{FF2B5EF4-FFF2-40B4-BE49-F238E27FC236}">
                <a16:creationId xmlns:a16="http://schemas.microsoft.com/office/drawing/2014/main" id="{741C8F91-99CE-4197-9E70-120EA801C399}"/>
              </a:ext>
            </a:extLst>
          </p:cNvPr>
          <p:cNvCxnSpPr/>
          <p:nvPr/>
        </p:nvCxnSpPr>
        <p:spPr>
          <a:xfrm>
            <a:off x="3415862" y="1226836"/>
            <a:ext cx="0" cy="4950400"/>
          </a:xfrm>
          <a:prstGeom prst="line">
            <a:avLst/>
          </a:prstGeom>
          <a:noFill/>
          <a:ln w="9525" cap="flat" cmpd="sng" algn="ctr">
            <a:solidFill>
              <a:sysClr val="window" lastClr="FFFFFF">
                <a:lumMod val="85000"/>
              </a:sysClr>
            </a:solidFill>
            <a:prstDash val="dash"/>
          </a:ln>
          <a:effectLst/>
        </p:spPr>
      </p:cxnSp>
      <p:cxnSp>
        <p:nvCxnSpPr>
          <p:cNvPr id="31" name="Straight Connector 52">
            <a:extLst>
              <a:ext uri="{FF2B5EF4-FFF2-40B4-BE49-F238E27FC236}">
                <a16:creationId xmlns:a16="http://schemas.microsoft.com/office/drawing/2014/main" id="{4C54DBF4-5104-4244-AC6D-3BB06602B3FE}"/>
              </a:ext>
            </a:extLst>
          </p:cNvPr>
          <p:cNvCxnSpPr/>
          <p:nvPr/>
        </p:nvCxnSpPr>
        <p:spPr>
          <a:xfrm>
            <a:off x="8184751" y="1226836"/>
            <a:ext cx="0" cy="4950400"/>
          </a:xfrm>
          <a:prstGeom prst="line">
            <a:avLst/>
          </a:prstGeom>
          <a:noFill/>
          <a:ln w="9525" cap="flat" cmpd="sng" algn="ctr">
            <a:solidFill>
              <a:sysClr val="window" lastClr="FFFFFF">
                <a:lumMod val="85000"/>
              </a:sysClr>
            </a:solidFill>
            <a:prstDash val="dash"/>
          </a:ln>
          <a:effectLst/>
        </p:spPr>
      </p:cxnSp>
      <p:cxnSp>
        <p:nvCxnSpPr>
          <p:cNvPr id="32" name="Straight Connector 53">
            <a:extLst>
              <a:ext uri="{FF2B5EF4-FFF2-40B4-BE49-F238E27FC236}">
                <a16:creationId xmlns:a16="http://schemas.microsoft.com/office/drawing/2014/main" id="{F2355633-B80D-4177-B81C-63F6737BAF5B}"/>
              </a:ext>
            </a:extLst>
          </p:cNvPr>
          <p:cNvCxnSpPr/>
          <p:nvPr/>
        </p:nvCxnSpPr>
        <p:spPr>
          <a:xfrm>
            <a:off x="5800306" y="1226836"/>
            <a:ext cx="0" cy="4950400"/>
          </a:xfrm>
          <a:prstGeom prst="line">
            <a:avLst/>
          </a:prstGeom>
          <a:noFill/>
          <a:ln w="9525" cap="flat" cmpd="sng" algn="ctr">
            <a:solidFill>
              <a:sysClr val="window" lastClr="FFFFFF">
                <a:lumMod val="85000"/>
              </a:sysClr>
            </a:solidFill>
            <a:prstDash val="dash"/>
          </a:ln>
          <a:effectLst/>
        </p:spPr>
      </p:cxnSp>
      <p:cxnSp>
        <p:nvCxnSpPr>
          <p:cNvPr id="33" name="Straight Connector 55">
            <a:extLst>
              <a:ext uri="{FF2B5EF4-FFF2-40B4-BE49-F238E27FC236}">
                <a16:creationId xmlns:a16="http://schemas.microsoft.com/office/drawing/2014/main" id="{6FFD333F-54D0-4F0E-B7E6-A76E8C8CA9CB}"/>
              </a:ext>
            </a:extLst>
          </p:cNvPr>
          <p:cNvCxnSpPr/>
          <p:nvPr/>
        </p:nvCxnSpPr>
        <p:spPr>
          <a:xfrm>
            <a:off x="7105661" y="1226836"/>
            <a:ext cx="0" cy="4950400"/>
          </a:xfrm>
          <a:prstGeom prst="line">
            <a:avLst/>
          </a:prstGeom>
          <a:noFill/>
          <a:ln w="9525" cap="flat" cmpd="sng" algn="ctr">
            <a:solidFill>
              <a:sysClr val="window" lastClr="FFFFFF">
                <a:lumMod val="85000"/>
              </a:sysClr>
            </a:solidFill>
            <a:prstDash val="dash"/>
          </a:ln>
          <a:effectLst/>
        </p:spPr>
      </p:cxnSp>
      <p:cxnSp>
        <p:nvCxnSpPr>
          <p:cNvPr id="34" name="Straight Connector 56">
            <a:extLst>
              <a:ext uri="{FF2B5EF4-FFF2-40B4-BE49-F238E27FC236}">
                <a16:creationId xmlns:a16="http://schemas.microsoft.com/office/drawing/2014/main" id="{2A3F9E8D-7B9A-4546-815B-3440AEF32888}"/>
              </a:ext>
            </a:extLst>
          </p:cNvPr>
          <p:cNvCxnSpPr/>
          <p:nvPr/>
        </p:nvCxnSpPr>
        <p:spPr>
          <a:xfrm>
            <a:off x="6992528" y="1226836"/>
            <a:ext cx="0" cy="4950400"/>
          </a:xfrm>
          <a:prstGeom prst="line">
            <a:avLst/>
          </a:prstGeom>
          <a:noFill/>
          <a:ln w="9525" cap="flat" cmpd="sng" algn="ctr">
            <a:solidFill>
              <a:sysClr val="window" lastClr="FFFFFF">
                <a:lumMod val="85000"/>
              </a:sysClr>
            </a:solidFill>
            <a:prstDash val="dash"/>
          </a:ln>
          <a:effectLst/>
        </p:spPr>
      </p:cxnSp>
      <p:cxnSp>
        <p:nvCxnSpPr>
          <p:cNvPr id="35" name="Straight Connector 74">
            <a:extLst>
              <a:ext uri="{FF2B5EF4-FFF2-40B4-BE49-F238E27FC236}">
                <a16:creationId xmlns:a16="http://schemas.microsoft.com/office/drawing/2014/main" id="{45DE3B75-432B-4B0A-B721-CBFB1CF9F5FA}"/>
              </a:ext>
            </a:extLst>
          </p:cNvPr>
          <p:cNvCxnSpPr/>
          <p:nvPr/>
        </p:nvCxnSpPr>
        <p:spPr>
          <a:xfrm>
            <a:off x="4608084" y="1249019"/>
            <a:ext cx="0" cy="4928217"/>
          </a:xfrm>
          <a:prstGeom prst="line">
            <a:avLst/>
          </a:prstGeom>
          <a:noFill/>
          <a:ln w="9525" cap="flat" cmpd="sng" algn="ctr">
            <a:solidFill>
              <a:sysClr val="window" lastClr="FFFFFF">
                <a:lumMod val="85000"/>
              </a:sysClr>
            </a:solidFill>
            <a:prstDash val="dash"/>
          </a:ln>
          <a:effectLst/>
        </p:spPr>
      </p:cxnSp>
      <p:sp>
        <p:nvSpPr>
          <p:cNvPr id="36" name="TextBox 82">
            <a:extLst>
              <a:ext uri="{FF2B5EF4-FFF2-40B4-BE49-F238E27FC236}">
                <a16:creationId xmlns:a16="http://schemas.microsoft.com/office/drawing/2014/main" id="{794E4A54-2EE3-402B-9679-E548C780C893}"/>
              </a:ext>
            </a:extLst>
          </p:cNvPr>
          <p:cNvSpPr txBox="1"/>
          <p:nvPr/>
        </p:nvSpPr>
        <p:spPr>
          <a:xfrm>
            <a:off x="3468372"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1</a:t>
            </a:r>
          </a:p>
        </p:txBody>
      </p:sp>
      <p:sp>
        <p:nvSpPr>
          <p:cNvPr id="37" name="TextBox 83">
            <a:extLst>
              <a:ext uri="{FF2B5EF4-FFF2-40B4-BE49-F238E27FC236}">
                <a16:creationId xmlns:a16="http://schemas.microsoft.com/office/drawing/2014/main" id="{07C3AD38-3FDE-4917-AD09-919D8E0ECA79}"/>
              </a:ext>
            </a:extLst>
          </p:cNvPr>
          <p:cNvSpPr txBox="1"/>
          <p:nvPr/>
        </p:nvSpPr>
        <p:spPr>
          <a:xfrm>
            <a:off x="4064425"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2</a:t>
            </a:r>
          </a:p>
        </p:txBody>
      </p:sp>
      <p:sp>
        <p:nvSpPr>
          <p:cNvPr id="38" name="TextBox 84">
            <a:extLst>
              <a:ext uri="{FF2B5EF4-FFF2-40B4-BE49-F238E27FC236}">
                <a16:creationId xmlns:a16="http://schemas.microsoft.com/office/drawing/2014/main" id="{C008874B-FE0E-431E-BC10-0C23CCBE5C7B}"/>
              </a:ext>
            </a:extLst>
          </p:cNvPr>
          <p:cNvSpPr txBox="1"/>
          <p:nvPr/>
        </p:nvSpPr>
        <p:spPr>
          <a:xfrm>
            <a:off x="4660478"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3</a:t>
            </a:r>
          </a:p>
        </p:txBody>
      </p:sp>
      <p:sp>
        <p:nvSpPr>
          <p:cNvPr id="39" name="TextBox 85">
            <a:extLst>
              <a:ext uri="{FF2B5EF4-FFF2-40B4-BE49-F238E27FC236}">
                <a16:creationId xmlns:a16="http://schemas.microsoft.com/office/drawing/2014/main" id="{DF510C24-A974-4072-8090-E5CB4BFF57D4}"/>
              </a:ext>
            </a:extLst>
          </p:cNvPr>
          <p:cNvSpPr txBox="1"/>
          <p:nvPr/>
        </p:nvSpPr>
        <p:spPr>
          <a:xfrm>
            <a:off x="5256531"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4</a:t>
            </a:r>
          </a:p>
        </p:txBody>
      </p:sp>
      <p:sp>
        <p:nvSpPr>
          <p:cNvPr id="40" name="TextBox 86">
            <a:extLst>
              <a:ext uri="{FF2B5EF4-FFF2-40B4-BE49-F238E27FC236}">
                <a16:creationId xmlns:a16="http://schemas.microsoft.com/office/drawing/2014/main" id="{D2774771-F5FC-411D-B0EC-C02A205F8D29}"/>
              </a:ext>
            </a:extLst>
          </p:cNvPr>
          <p:cNvSpPr txBox="1"/>
          <p:nvPr/>
        </p:nvSpPr>
        <p:spPr>
          <a:xfrm>
            <a:off x="5852584"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5</a:t>
            </a:r>
          </a:p>
        </p:txBody>
      </p:sp>
      <p:sp>
        <p:nvSpPr>
          <p:cNvPr id="41" name="TextBox 87">
            <a:extLst>
              <a:ext uri="{FF2B5EF4-FFF2-40B4-BE49-F238E27FC236}">
                <a16:creationId xmlns:a16="http://schemas.microsoft.com/office/drawing/2014/main" id="{DC55B836-67C6-49D4-914A-9A18F5F64C1A}"/>
              </a:ext>
            </a:extLst>
          </p:cNvPr>
          <p:cNvSpPr txBox="1"/>
          <p:nvPr/>
        </p:nvSpPr>
        <p:spPr>
          <a:xfrm>
            <a:off x="6448636"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6</a:t>
            </a:r>
          </a:p>
        </p:txBody>
      </p:sp>
      <p:sp>
        <p:nvSpPr>
          <p:cNvPr id="42" name="TextBox 88">
            <a:extLst>
              <a:ext uri="{FF2B5EF4-FFF2-40B4-BE49-F238E27FC236}">
                <a16:creationId xmlns:a16="http://schemas.microsoft.com/office/drawing/2014/main" id="{BBCD5947-E4BD-45C0-B77E-E06F3BC88272}"/>
              </a:ext>
            </a:extLst>
          </p:cNvPr>
          <p:cNvSpPr txBox="1"/>
          <p:nvPr/>
        </p:nvSpPr>
        <p:spPr>
          <a:xfrm>
            <a:off x="7044689"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7</a:t>
            </a:r>
          </a:p>
        </p:txBody>
      </p:sp>
      <p:sp>
        <p:nvSpPr>
          <p:cNvPr id="43" name="TextBox 89">
            <a:extLst>
              <a:ext uri="{FF2B5EF4-FFF2-40B4-BE49-F238E27FC236}">
                <a16:creationId xmlns:a16="http://schemas.microsoft.com/office/drawing/2014/main" id="{E0252851-5AD0-4EEF-8B38-A99D786DEF28}"/>
              </a:ext>
            </a:extLst>
          </p:cNvPr>
          <p:cNvSpPr txBox="1"/>
          <p:nvPr/>
        </p:nvSpPr>
        <p:spPr>
          <a:xfrm>
            <a:off x="7640743"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8</a:t>
            </a:r>
          </a:p>
        </p:txBody>
      </p:sp>
      <p:sp>
        <p:nvSpPr>
          <p:cNvPr id="44" name="TextBox 90">
            <a:extLst>
              <a:ext uri="{FF2B5EF4-FFF2-40B4-BE49-F238E27FC236}">
                <a16:creationId xmlns:a16="http://schemas.microsoft.com/office/drawing/2014/main" id="{AB1E4E9B-8FD1-43D2-8B00-595705687D3E}"/>
              </a:ext>
            </a:extLst>
          </p:cNvPr>
          <p:cNvSpPr txBox="1"/>
          <p:nvPr/>
        </p:nvSpPr>
        <p:spPr>
          <a:xfrm>
            <a:off x="8236795"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9</a:t>
            </a:r>
          </a:p>
        </p:txBody>
      </p:sp>
      <p:sp>
        <p:nvSpPr>
          <p:cNvPr id="45" name="TextBox 91">
            <a:extLst>
              <a:ext uri="{FF2B5EF4-FFF2-40B4-BE49-F238E27FC236}">
                <a16:creationId xmlns:a16="http://schemas.microsoft.com/office/drawing/2014/main" id="{2731E762-6540-453A-9BE7-7AEF9F7AD46C}"/>
              </a:ext>
            </a:extLst>
          </p:cNvPr>
          <p:cNvSpPr txBox="1"/>
          <p:nvPr/>
        </p:nvSpPr>
        <p:spPr>
          <a:xfrm>
            <a:off x="8832848"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10</a:t>
            </a:r>
          </a:p>
        </p:txBody>
      </p:sp>
      <p:sp>
        <p:nvSpPr>
          <p:cNvPr id="46" name="TextBox 93">
            <a:extLst>
              <a:ext uri="{FF2B5EF4-FFF2-40B4-BE49-F238E27FC236}">
                <a16:creationId xmlns:a16="http://schemas.microsoft.com/office/drawing/2014/main" id="{407F1ACB-73F7-4113-95FA-BE30730D541C}"/>
              </a:ext>
            </a:extLst>
          </p:cNvPr>
          <p:cNvSpPr txBox="1"/>
          <p:nvPr/>
        </p:nvSpPr>
        <p:spPr>
          <a:xfrm>
            <a:off x="9428900"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11</a:t>
            </a:r>
          </a:p>
        </p:txBody>
      </p:sp>
      <p:sp>
        <p:nvSpPr>
          <p:cNvPr id="47" name="TextBox 94">
            <a:extLst>
              <a:ext uri="{FF2B5EF4-FFF2-40B4-BE49-F238E27FC236}">
                <a16:creationId xmlns:a16="http://schemas.microsoft.com/office/drawing/2014/main" id="{035BD5D5-EA41-47CF-98C3-5031D4D9D131}"/>
              </a:ext>
            </a:extLst>
          </p:cNvPr>
          <p:cNvSpPr txBox="1"/>
          <p:nvPr/>
        </p:nvSpPr>
        <p:spPr>
          <a:xfrm>
            <a:off x="10024953" y="106151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12</a:t>
            </a:r>
          </a:p>
        </p:txBody>
      </p:sp>
      <p:sp>
        <p:nvSpPr>
          <p:cNvPr id="48" name="TextBox 97">
            <a:extLst>
              <a:ext uri="{FF2B5EF4-FFF2-40B4-BE49-F238E27FC236}">
                <a16:creationId xmlns:a16="http://schemas.microsoft.com/office/drawing/2014/main" id="{6FD42892-4783-44E1-B496-9340CBB0B042}"/>
              </a:ext>
            </a:extLst>
          </p:cNvPr>
          <p:cNvSpPr txBox="1"/>
          <p:nvPr/>
        </p:nvSpPr>
        <p:spPr>
          <a:xfrm>
            <a:off x="2921185" y="1060383"/>
            <a:ext cx="493056" cy="307777"/>
          </a:xfrm>
          <a:prstGeom prst="rect">
            <a:avLst/>
          </a:prstGeom>
          <a:noFill/>
        </p:spPr>
        <p:txBody>
          <a:bodyPr wrap="square" rtlCol="0">
            <a:spAutoFit/>
          </a:bodyPr>
          <a:lstStyle/>
          <a:p>
            <a:pPr algn="ctr"/>
            <a:r>
              <a:rPr lang="en-US" altLang="zh-CN" sz="1400" b="1" dirty="0">
                <a:solidFill>
                  <a:srgbClr val="717171">
                    <a:lumMod val="75000"/>
                  </a:srgbClr>
                </a:solidFill>
                <a:latin typeface="+mn-ea"/>
              </a:rPr>
              <a:t>0</a:t>
            </a:r>
          </a:p>
        </p:txBody>
      </p:sp>
      <p:cxnSp>
        <p:nvCxnSpPr>
          <p:cNvPr id="49" name="Straight Connector 117">
            <a:extLst>
              <a:ext uri="{FF2B5EF4-FFF2-40B4-BE49-F238E27FC236}">
                <a16:creationId xmlns:a16="http://schemas.microsoft.com/office/drawing/2014/main" id="{A9E33539-95CE-4B21-BC73-791DC4CFCA29}"/>
              </a:ext>
            </a:extLst>
          </p:cNvPr>
          <p:cNvCxnSpPr>
            <a:cxnSpLocks/>
          </p:cNvCxnSpPr>
          <p:nvPr/>
        </p:nvCxnSpPr>
        <p:spPr>
          <a:xfrm>
            <a:off x="10569194" y="1018290"/>
            <a:ext cx="0" cy="5162588"/>
          </a:xfrm>
          <a:prstGeom prst="line">
            <a:avLst/>
          </a:prstGeom>
          <a:noFill/>
          <a:ln w="9525" cap="flat" cmpd="sng" algn="ctr">
            <a:solidFill>
              <a:sysClr val="window" lastClr="FFFFFF">
                <a:lumMod val="85000"/>
              </a:sysClr>
            </a:solidFill>
            <a:prstDash val="dash"/>
          </a:ln>
          <a:effectLst/>
        </p:spPr>
      </p:cxnSp>
      <p:sp>
        <p:nvSpPr>
          <p:cNvPr id="50" name="TextBox 103">
            <a:extLst>
              <a:ext uri="{FF2B5EF4-FFF2-40B4-BE49-F238E27FC236}">
                <a16:creationId xmlns:a16="http://schemas.microsoft.com/office/drawing/2014/main" id="{53760E90-46CD-4DDD-B60A-4BE550048F9D}"/>
              </a:ext>
            </a:extLst>
          </p:cNvPr>
          <p:cNvSpPr txBox="1"/>
          <p:nvPr/>
        </p:nvSpPr>
        <p:spPr>
          <a:xfrm>
            <a:off x="8574685" y="2929940"/>
            <a:ext cx="1851380" cy="338532"/>
          </a:xfrm>
          <a:prstGeom prst="rect">
            <a:avLst/>
          </a:prstGeom>
          <a:noFill/>
        </p:spPr>
        <p:txBody>
          <a:bodyPr wrap="square" lIns="121899" tIns="60949" rIns="121899" bIns="60949" rtlCol="0">
            <a:spAutoFit/>
          </a:bodyPr>
          <a:lstStyle/>
          <a:p>
            <a:pPr algn="ctr" defTabSz="1218620"/>
            <a:r>
              <a:rPr lang="zh-CN" alt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rPr>
              <a:t>传播策略制定</a:t>
            </a:r>
            <a:endParaRPr 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Rectangle 72">
            <a:extLst>
              <a:ext uri="{FF2B5EF4-FFF2-40B4-BE49-F238E27FC236}">
                <a16:creationId xmlns:a16="http://schemas.microsoft.com/office/drawing/2014/main" id="{6EBC21C8-FB72-497E-96A4-7BC8CA03852A}"/>
              </a:ext>
            </a:extLst>
          </p:cNvPr>
          <p:cNvSpPr/>
          <p:nvPr/>
        </p:nvSpPr>
        <p:spPr>
          <a:xfrm>
            <a:off x="643829" y="1828761"/>
            <a:ext cx="2277356" cy="4206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white"/>
                </a:solidFill>
                <a:latin typeface="+mn-ea"/>
                <a:cs typeface="Arial" panose="020B0604020202020204" pitchFamily="34" charset="0"/>
              </a:rPr>
              <a:t>内外分析与品牌定位</a:t>
            </a:r>
            <a:endParaRPr lang="en-GB" altLang="zh-CN" sz="1400" b="1" dirty="0">
              <a:solidFill>
                <a:prstClr val="white"/>
              </a:solidFill>
              <a:latin typeface="+mn-ea"/>
              <a:cs typeface="Arial" panose="020B0604020202020204" pitchFamily="34" charset="0"/>
            </a:endParaRPr>
          </a:p>
        </p:txBody>
      </p:sp>
      <p:sp>
        <p:nvSpPr>
          <p:cNvPr id="52" name="Rectangle 73">
            <a:extLst>
              <a:ext uri="{FF2B5EF4-FFF2-40B4-BE49-F238E27FC236}">
                <a16:creationId xmlns:a16="http://schemas.microsoft.com/office/drawing/2014/main" id="{4441F402-F322-4163-8176-EC8A843F2FEE}"/>
              </a:ext>
            </a:extLst>
          </p:cNvPr>
          <p:cNvSpPr/>
          <p:nvPr/>
        </p:nvSpPr>
        <p:spPr>
          <a:xfrm>
            <a:off x="338704" y="1828761"/>
            <a:ext cx="305125" cy="42069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prstClr val="white"/>
                </a:solidFill>
                <a:latin typeface="+mn-ea"/>
                <a:cs typeface="Arial" panose="020B0604020202020204" pitchFamily="34" charset="0"/>
              </a:rPr>
              <a:t>1</a:t>
            </a:r>
            <a:endParaRPr lang="zh-CN" altLang="en-US" sz="1400" b="1" dirty="0">
              <a:solidFill>
                <a:prstClr val="white"/>
              </a:solidFill>
              <a:latin typeface="+mn-ea"/>
              <a:cs typeface="Arial" panose="020B0604020202020204" pitchFamily="34" charset="0"/>
            </a:endParaRPr>
          </a:p>
        </p:txBody>
      </p:sp>
      <p:sp useBgFill="1">
        <p:nvSpPr>
          <p:cNvPr id="53" name="Text Placeholder 21">
            <a:extLst>
              <a:ext uri="{FF2B5EF4-FFF2-40B4-BE49-F238E27FC236}">
                <a16:creationId xmlns:a16="http://schemas.microsoft.com/office/drawing/2014/main" id="{BAA561D7-6A62-4AD5-9B23-5E6909D34663}"/>
              </a:ext>
            </a:extLst>
          </p:cNvPr>
          <p:cNvSpPr>
            <a:spLocks noGrp="1"/>
          </p:cNvSpPr>
          <p:nvPr>
            <p:custDataLst>
              <p:tags r:id="rId1"/>
            </p:custDataLst>
          </p:nvPr>
        </p:nvSpPr>
        <p:spPr bwMode="auto">
          <a:xfrm>
            <a:off x="9090876" y="2763756"/>
            <a:ext cx="762000" cy="132360"/>
          </a:xfrm>
          <a:prstGeom prst="rect">
            <a:avLst/>
          </a:prstGeom>
        </p:spPr>
        <p:txBody>
          <a:bodyPr wrap="none" lIns="0" tIns="0" rIns="0" bIns="0" numCol="1" spcCol="0" anchor="t" anchorCtr="0">
            <a:noAutofit/>
          </a:bodyPr>
          <a:lstStyle>
            <a:lvl1pPr marL="271463" indent="-271463" algn="l" rtl="0" eaLnBrk="0" fontAlgn="base" hangingPunct="0">
              <a:lnSpc>
                <a:spcPct val="90000"/>
              </a:lnSpc>
              <a:spcBef>
                <a:spcPct val="50000"/>
              </a:spcBef>
              <a:spcAft>
                <a:spcPct val="0"/>
              </a:spcAft>
              <a:buClr>
                <a:srgbClr val="003399"/>
              </a:buClr>
              <a:buFont typeface="Wingdings"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2pPr>
            <a:lvl3pPr marL="814388" indent="-27305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3pPr>
            <a:lvl4pPr marL="1074738" indent="-258763"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a:lstStyle>
          <a:p>
            <a:pPr marL="0" indent="0">
              <a:lnSpc>
                <a:spcPct val="100000"/>
              </a:lnSpc>
              <a:spcBef>
                <a:spcPct val="0"/>
              </a:spcBef>
              <a:buFont typeface="Wingdings" pitchFamily="2" charset="2"/>
              <a:buNone/>
            </a:pPr>
            <a:r>
              <a:rPr lang="en-US" altLang="zh-CN" sz="1200" i="1" dirty="0">
                <a:solidFill>
                  <a:srgbClr val="000000"/>
                </a:solidFill>
                <a:sym typeface="+mn-lt"/>
              </a:rPr>
              <a:t>31 May 2020</a:t>
            </a:r>
            <a:endParaRPr lang="en-US" sz="1200" i="1" dirty="0">
              <a:solidFill>
                <a:srgbClr val="000000"/>
              </a:solidFill>
              <a:sym typeface="+mn-lt"/>
            </a:endParaRPr>
          </a:p>
        </p:txBody>
      </p:sp>
      <p:sp>
        <p:nvSpPr>
          <p:cNvPr id="54" name="矩形 53">
            <a:extLst>
              <a:ext uri="{FF2B5EF4-FFF2-40B4-BE49-F238E27FC236}">
                <a16:creationId xmlns:a16="http://schemas.microsoft.com/office/drawing/2014/main" id="{D0093378-6A21-4F30-8C0E-FDF063D96B04}"/>
              </a:ext>
            </a:extLst>
          </p:cNvPr>
          <p:cNvSpPr/>
          <p:nvPr/>
        </p:nvSpPr>
        <p:spPr>
          <a:xfrm>
            <a:off x="338704" y="2265165"/>
            <a:ext cx="2582481" cy="9783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400" dirty="0">
                <a:solidFill>
                  <a:schemeClr val="tx1"/>
                </a:solidFill>
              </a:rPr>
              <a:t>机构内部梳理</a:t>
            </a:r>
            <a:endParaRPr lang="en-US" altLang="zh-CN" sz="1400" dirty="0">
              <a:solidFill>
                <a:schemeClr val="tx1"/>
              </a:solidFill>
            </a:endParaRPr>
          </a:p>
          <a:p>
            <a:pPr marL="285750" indent="-285750">
              <a:buFont typeface="Arial" panose="020B0604020202020204" pitchFamily="34" charset="0"/>
              <a:buChar char="•"/>
            </a:pPr>
            <a:r>
              <a:rPr lang="zh-CN" altLang="en-US" sz="1400" dirty="0">
                <a:solidFill>
                  <a:schemeClr val="tx1"/>
                </a:solidFill>
              </a:rPr>
              <a:t>受众分析</a:t>
            </a:r>
            <a:endParaRPr lang="en-US" altLang="zh-CN" sz="1400" dirty="0">
              <a:solidFill>
                <a:schemeClr val="tx1"/>
              </a:solidFill>
            </a:endParaRPr>
          </a:p>
          <a:p>
            <a:pPr marL="285750" indent="-285750">
              <a:buFont typeface="Arial" panose="020B0604020202020204" pitchFamily="34" charset="0"/>
              <a:buChar char="•"/>
            </a:pPr>
            <a:r>
              <a:rPr lang="zh-CN" altLang="en-US" sz="1400" dirty="0">
                <a:solidFill>
                  <a:schemeClr val="tx1"/>
                </a:solidFill>
              </a:rPr>
              <a:t>对标分析</a:t>
            </a:r>
            <a:endParaRPr lang="en-US" altLang="zh-CN" sz="1400" dirty="0">
              <a:solidFill>
                <a:schemeClr val="tx1"/>
              </a:solidFill>
            </a:endParaRPr>
          </a:p>
          <a:p>
            <a:pPr marL="285750" indent="-285750">
              <a:buFont typeface="Arial" panose="020B0604020202020204" pitchFamily="34" charset="0"/>
              <a:buChar char="•"/>
            </a:pPr>
            <a:r>
              <a:rPr lang="zh-CN" altLang="en-US" sz="1400" dirty="0">
                <a:solidFill>
                  <a:schemeClr val="tx1"/>
                </a:solidFill>
              </a:rPr>
              <a:t>品牌定位整合与工作坊</a:t>
            </a:r>
          </a:p>
        </p:txBody>
      </p:sp>
      <p:sp>
        <p:nvSpPr>
          <p:cNvPr id="55" name="矩形 54">
            <a:extLst>
              <a:ext uri="{FF2B5EF4-FFF2-40B4-BE49-F238E27FC236}">
                <a16:creationId xmlns:a16="http://schemas.microsoft.com/office/drawing/2014/main" id="{34D1B676-7B34-4CCE-B165-EDCB8583D4B0}"/>
              </a:ext>
            </a:extLst>
          </p:cNvPr>
          <p:cNvSpPr/>
          <p:nvPr/>
        </p:nvSpPr>
        <p:spPr>
          <a:xfrm>
            <a:off x="338704" y="3761211"/>
            <a:ext cx="2582481" cy="9783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400" dirty="0">
                <a:solidFill>
                  <a:schemeClr val="tx1"/>
                </a:solidFill>
              </a:rPr>
              <a:t>品牌故事完善</a:t>
            </a:r>
            <a:endParaRPr lang="en-US" altLang="zh-CN" sz="1400" dirty="0">
              <a:solidFill>
                <a:schemeClr val="tx1"/>
              </a:solidFill>
            </a:endParaRPr>
          </a:p>
          <a:p>
            <a:pPr marL="285750" indent="-285750">
              <a:buFont typeface="Arial" panose="020B0604020202020204" pitchFamily="34" charset="0"/>
              <a:buChar char="•"/>
            </a:pPr>
            <a:r>
              <a:rPr lang="zh-CN" altLang="en-US" sz="1400" dirty="0">
                <a:solidFill>
                  <a:schemeClr val="tx1"/>
                </a:solidFill>
              </a:rPr>
              <a:t>品牌传播策略制定</a:t>
            </a:r>
          </a:p>
        </p:txBody>
      </p:sp>
      <p:sp>
        <p:nvSpPr>
          <p:cNvPr id="56" name="矩形 55">
            <a:extLst>
              <a:ext uri="{FF2B5EF4-FFF2-40B4-BE49-F238E27FC236}">
                <a16:creationId xmlns:a16="http://schemas.microsoft.com/office/drawing/2014/main" id="{A7362717-B763-4328-9123-412CA5F5C0A2}"/>
              </a:ext>
            </a:extLst>
          </p:cNvPr>
          <p:cNvSpPr/>
          <p:nvPr/>
        </p:nvSpPr>
        <p:spPr>
          <a:xfrm>
            <a:off x="338704" y="5228879"/>
            <a:ext cx="2582481" cy="9783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400" dirty="0">
                <a:solidFill>
                  <a:schemeClr val="tx1"/>
                </a:solidFill>
              </a:rPr>
              <a:t>短期传播策略细化及重点活动建议</a:t>
            </a:r>
          </a:p>
        </p:txBody>
      </p:sp>
      <p:sp>
        <p:nvSpPr>
          <p:cNvPr id="57" name="矩形 56">
            <a:extLst>
              <a:ext uri="{FF2B5EF4-FFF2-40B4-BE49-F238E27FC236}">
                <a16:creationId xmlns:a16="http://schemas.microsoft.com/office/drawing/2014/main" id="{236E83F9-DA9D-4B66-A8CA-326F327F9973}"/>
              </a:ext>
            </a:extLst>
          </p:cNvPr>
          <p:cNvSpPr/>
          <p:nvPr/>
        </p:nvSpPr>
        <p:spPr>
          <a:xfrm>
            <a:off x="2921185" y="1850604"/>
            <a:ext cx="4089334" cy="3996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58" name="TextBox 76">
            <a:extLst>
              <a:ext uri="{FF2B5EF4-FFF2-40B4-BE49-F238E27FC236}">
                <a16:creationId xmlns:a16="http://schemas.microsoft.com/office/drawing/2014/main" id="{50B1287B-6206-4AF9-9D03-2840B18EBD9D}"/>
              </a:ext>
            </a:extLst>
          </p:cNvPr>
          <p:cNvSpPr txBox="1"/>
          <p:nvPr/>
        </p:nvSpPr>
        <p:spPr>
          <a:xfrm>
            <a:off x="2899173" y="1542633"/>
            <a:ext cx="2696577" cy="338532"/>
          </a:xfrm>
          <a:prstGeom prst="rect">
            <a:avLst/>
          </a:prstGeom>
          <a:noFill/>
        </p:spPr>
        <p:txBody>
          <a:bodyPr wrap="square" lIns="121899" tIns="60949" rIns="121899" bIns="60949" rtlCol="0">
            <a:spAutoFit/>
          </a:bodyPr>
          <a:lstStyle/>
          <a:p>
            <a:pPr defTabSz="1218620"/>
            <a:r>
              <a:rPr lang="zh-CN" alt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rPr>
              <a:t>项目启动会</a:t>
            </a:r>
            <a:endParaRPr 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59" name="Straight Connector 78">
            <a:extLst>
              <a:ext uri="{FF2B5EF4-FFF2-40B4-BE49-F238E27FC236}">
                <a16:creationId xmlns:a16="http://schemas.microsoft.com/office/drawing/2014/main" id="{62F3B71E-1655-4567-B962-52D7D709587F}"/>
              </a:ext>
            </a:extLst>
          </p:cNvPr>
          <p:cNvCxnSpPr>
            <a:cxnSpLocks/>
          </p:cNvCxnSpPr>
          <p:nvPr/>
        </p:nvCxnSpPr>
        <p:spPr>
          <a:xfrm>
            <a:off x="3310623" y="2042913"/>
            <a:ext cx="3487266" cy="0"/>
          </a:xfrm>
          <a:prstGeom prst="line">
            <a:avLst/>
          </a:prstGeom>
          <a:noFill/>
          <a:ln w="76200" cap="rnd" cmpd="sng" algn="ctr">
            <a:solidFill>
              <a:schemeClr val="accent1"/>
            </a:solidFill>
            <a:prstDash val="solid"/>
          </a:ln>
          <a:effectLst/>
        </p:spPr>
      </p:cxnSp>
      <p:sp>
        <p:nvSpPr>
          <p:cNvPr id="60" name="Oval 161">
            <a:extLst>
              <a:ext uri="{FF2B5EF4-FFF2-40B4-BE49-F238E27FC236}">
                <a16:creationId xmlns:a16="http://schemas.microsoft.com/office/drawing/2014/main" id="{80E7DDDD-A6B9-44C1-8994-7AB88ACEF69F}"/>
              </a:ext>
            </a:extLst>
          </p:cNvPr>
          <p:cNvSpPr/>
          <p:nvPr/>
        </p:nvSpPr>
        <p:spPr>
          <a:xfrm>
            <a:off x="2938508" y="1862912"/>
            <a:ext cx="360000" cy="3600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600" dirty="0">
              <a:solidFill>
                <a:srgbClr val="FFFFFF"/>
              </a:solidFill>
              <a:latin typeface="Arial" panose="020B0604020202020204" pitchFamily="34" charset="0"/>
              <a:ea typeface="微软雅黑" panose="020B0503020204020204" pitchFamily="34" charset="-122"/>
            </a:endParaRPr>
          </a:p>
        </p:txBody>
      </p:sp>
      <p:sp>
        <p:nvSpPr>
          <p:cNvPr id="61" name="Oval 161">
            <a:extLst>
              <a:ext uri="{FF2B5EF4-FFF2-40B4-BE49-F238E27FC236}">
                <a16:creationId xmlns:a16="http://schemas.microsoft.com/office/drawing/2014/main" id="{50A2DECD-3D40-4390-BAE9-F53F5557D6B5}"/>
              </a:ext>
            </a:extLst>
          </p:cNvPr>
          <p:cNvSpPr/>
          <p:nvPr/>
        </p:nvSpPr>
        <p:spPr>
          <a:xfrm>
            <a:off x="6818469" y="1859297"/>
            <a:ext cx="360000" cy="3600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600" dirty="0">
              <a:solidFill>
                <a:srgbClr val="FFFFFF"/>
              </a:solidFill>
              <a:latin typeface="Arial" panose="020B0604020202020204" pitchFamily="34" charset="0"/>
              <a:ea typeface="微软雅黑" panose="020B0503020204020204" pitchFamily="34" charset="-122"/>
            </a:endParaRPr>
          </a:p>
        </p:txBody>
      </p:sp>
      <p:sp useBgFill="1">
        <p:nvSpPr>
          <p:cNvPr id="62" name="Text Placeholder 21">
            <a:extLst>
              <a:ext uri="{FF2B5EF4-FFF2-40B4-BE49-F238E27FC236}">
                <a16:creationId xmlns:a16="http://schemas.microsoft.com/office/drawing/2014/main" id="{7FE0F22B-3F51-46A7-A3EE-DCA28823F52D}"/>
              </a:ext>
            </a:extLst>
          </p:cNvPr>
          <p:cNvSpPr>
            <a:spLocks noGrp="1"/>
          </p:cNvSpPr>
          <p:nvPr>
            <p:custDataLst>
              <p:tags r:id="rId2"/>
            </p:custDataLst>
          </p:nvPr>
        </p:nvSpPr>
        <p:spPr bwMode="auto">
          <a:xfrm>
            <a:off x="3039519" y="1376074"/>
            <a:ext cx="762000" cy="182563"/>
          </a:xfrm>
          <a:prstGeom prst="rect">
            <a:avLst/>
          </a:prstGeom>
        </p:spPr>
        <p:txBody>
          <a:bodyPr wrap="none" lIns="0" tIns="0" rIns="0" bIns="0" numCol="1" spcCol="0" anchor="t" anchorCtr="0">
            <a:noAutofit/>
          </a:bodyPr>
          <a:lstStyle>
            <a:lvl1pPr marL="271463" indent="-271463" algn="l" rtl="0" eaLnBrk="0" fontAlgn="base" hangingPunct="0">
              <a:lnSpc>
                <a:spcPct val="90000"/>
              </a:lnSpc>
              <a:spcBef>
                <a:spcPct val="50000"/>
              </a:spcBef>
              <a:spcAft>
                <a:spcPct val="0"/>
              </a:spcAft>
              <a:buClr>
                <a:srgbClr val="003399"/>
              </a:buClr>
              <a:buFont typeface="Wingdings"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2pPr>
            <a:lvl3pPr marL="814388" indent="-27305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3pPr>
            <a:lvl4pPr marL="1074738" indent="-258763"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a:lstStyle>
          <a:p>
            <a:pPr marL="0" indent="0" algn="ctr">
              <a:lnSpc>
                <a:spcPct val="100000"/>
              </a:lnSpc>
              <a:spcBef>
                <a:spcPct val="0"/>
              </a:spcBef>
              <a:buNone/>
            </a:pPr>
            <a:r>
              <a:rPr lang="en-US" altLang="zh-CN" sz="1200" i="1" dirty="0">
                <a:solidFill>
                  <a:srgbClr val="000000"/>
                </a:solidFill>
                <a:sym typeface="+mn-lt"/>
              </a:rPr>
              <a:t>22 Mar 2020</a:t>
            </a:r>
          </a:p>
        </p:txBody>
      </p:sp>
      <p:sp>
        <p:nvSpPr>
          <p:cNvPr id="63" name="矩形 62">
            <a:extLst>
              <a:ext uri="{FF2B5EF4-FFF2-40B4-BE49-F238E27FC236}">
                <a16:creationId xmlns:a16="http://schemas.microsoft.com/office/drawing/2014/main" id="{E3095DAE-3DEE-4EF9-A738-9592E29C056D}"/>
              </a:ext>
            </a:extLst>
          </p:cNvPr>
          <p:cNvSpPr/>
          <p:nvPr/>
        </p:nvSpPr>
        <p:spPr>
          <a:xfrm>
            <a:off x="3414240" y="2332499"/>
            <a:ext cx="2986939"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64" name="矩形 63">
            <a:extLst>
              <a:ext uri="{FF2B5EF4-FFF2-40B4-BE49-F238E27FC236}">
                <a16:creationId xmlns:a16="http://schemas.microsoft.com/office/drawing/2014/main" id="{48CE79A2-7FE2-4E3B-89AF-B405C31B4EEF}"/>
              </a:ext>
            </a:extLst>
          </p:cNvPr>
          <p:cNvSpPr/>
          <p:nvPr/>
        </p:nvSpPr>
        <p:spPr>
          <a:xfrm>
            <a:off x="3414240" y="2568775"/>
            <a:ext cx="2988723"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65" name="矩形 64">
            <a:extLst>
              <a:ext uri="{FF2B5EF4-FFF2-40B4-BE49-F238E27FC236}">
                <a16:creationId xmlns:a16="http://schemas.microsoft.com/office/drawing/2014/main" id="{4729B3D2-60BA-44A0-91C0-AE0B81ADECFC}"/>
              </a:ext>
            </a:extLst>
          </p:cNvPr>
          <p:cNvSpPr/>
          <p:nvPr/>
        </p:nvSpPr>
        <p:spPr>
          <a:xfrm>
            <a:off x="3414240" y="2805051"/>
            <a:ext cx="2988723"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66" name="矩形 65">
            <a:extLst>
              <a:ext uri="{FF2B5EF4-FFF2-40B4-BE49-F238E27FC236}">
                <a16:creationId xmlns:a16="http://schemas.microsoft.com/office/drawing/2014/main" id="{775D9DC0-5C39-4624-AC5C-5E39ACA524DA}"/>
              </a:ext>
            </a:extLst>
          </p:cNvPr>
          <p:cNvSpPr/>
          <p:nvPr/>
        </p:nvSpPr>
        <p:spPr>
          <a:xfrm>
            <a:off x="5800305" y="3041328"/>
            <a:ext cx="1198775" cy="1814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67" name="Rectangle 28">
            <a:extLst>
              <a:ext uri="{FF2B5EF4-FFF2-40B4-BE49-F238E27FC236}">
                <a16:creationId xmlns:a16="http://schemas.microsoft.com/office/drawing/2014/main" id="{F530BBF1-6885-44CB-B62A-287F47275D3E}"/>
              </a:ext>
            </a:extLst>
          </p:cNvPr>
          <p:cNvSpPr/>
          <p:nvPr/>
        </p:nvSpPr>
        <p:spPr>
          <a:xfrm>
            <a:off x="643829" y="3321032"/>
            <a:ext cx="2277356" cy="422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white"/>
                </a:solidFill>
                <a:latin typeface="+mn-ea"/>
                <a:cs typeface="Arial" panose="020B0604020202020204" pitchFamily="34" charset="0"/>
              </a:rPr>
              <a:t>品牌传播策略梳理</a:t>
            </a:r>
            <a:endParaRPr lang="en-GB" altLang="zh-CN" sz="1400" b="1" dirty="0">
              <a:solidFill>
                <a:prstClr val="white"/>
              </a:solidFill>
              <a:latin typeface="+mn-ea"/>
              <a:cs typeface="Arial" panose="020B0604020202020204" pitchFamily="34" charset="0"/>
            </a:endParaRPr>
          </a:p>
        </p:txBody>
      </p:sp>
      <p:sp>
        <p:nvSpPr>
          <p:cNvPr id="68" name="Rectangle 29">
            <a:extLst>
              <a:ext uri="{FF2B5EF4-FFF2-40B4-BE49-F238E27FC236}">
                <a16:creationId xmlns:a16="http://schemas.microsoft.com/office/drawing/2014/main" id="{F4BDD95A-EFD4-4471-856E-D8CCB3FE5578}"/>
              </a:ext>
            </a:extLst>
          </p:cNvPr>
          <p:cNvSpPr/>
          <p:nvPr/>
        </p:nvSpPr>
        <p:spPr>
          <a:xfrm>
            <a:off x="338704" y="3321032"/>
            <a:ext cx="305125" cy="42223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prstClr val="white"/>
                </a:solidFill>
                <a:latin typeface="+mn-ea"/>
                <a:cs typeface="Arial" panose="020B0604020202020204" pitchFamily="34" charset="0"/>
              </a:rPr>
              <a:t>2</a:t>
            </a:r>
            <a:endParaRPr lang="zh-CN" altLang="en-US" sz="1400" b="1" dirty="0">
              <a:solidFill>
                <a:prstClr val="white"/>
              </a:solidFill>
              <a:latin typeface="+mn-ea"/>
              <a:cs typeface="Arial" panose="020B0604020202020204" pitchFamily="34" charset="0"/>
            </a:endParaRPr>
          </a:p>
        </p:txBody>
      </p:sp>
      <p:sp>
        <p:nvSpPr>
          <p:cNvPr id="69" name="矩形 68">
            <a:extLst>
              <a:ext uri="{FF2B5EF4-FFF2-40B4-BE49-F238E27FC236}">
                <a16:creationId xmlns:a16="http://schemas.microsoft.com/office/drawing/2014/main" id="{1E5B60A6-2BDE-4AB7-8825-7A9D3E1E967C}"/>
              </a:ext>
            </a:extLst>
          </p:cNvPr>
          <p:cNvSpPr/>
          <p:nvPr/>
        </p:nvSpPr>
        <p:spPr>
          <a:xfrm>
            <a:off x="8780861" y="4797963"/>
            <a:ext cx="2384444" cy="41516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70" name="Rectangle 40">
            <a:extLst>
              <a:ext uri="{FF2B5EF4-FFF2-40B4-BE49-F238E27FC236}">
                <a16:creationId xmlns:a16="http://schemas.microsoft.com/office/drawing/2014/main" id="{43837CAB-8D99-4342-BD0F-C0E3C981D715}"/>
              </a:ext>
            </a:extLst>
          </p:cNvPr>
          <p:cNvSpPr/>
          <p:nvPr/>
        </p:nvSpPr>
        <p:spPr>
          <a:xfrm>
            <a:off x="643829" y="4797963"/>
            <a:ext cx="2277356" cy="4178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white"/>
                </a:solidFill>
                <a:latin typeface="+mn-ea"/>
                <a:cs typeface="Arial" panose="020B0604020202020204" pitchFamily="34" charset="0"/>
              </a:rPr>
              <a:t>短期传播建议</a:t>
            </a:r>
            <a:endParaRPr lang="en-US" altLang="zh-CN" sz="1400" b="1" dirty="0">
              <a:solidFill>
                <a:prstClr val="white"/>
              </a:solidFill>
              <a:latin typeface="+mn-ea"/>
              <a:cs typeface="Arial" panose="020B0604020202020204" pitchFamily="34" charset="0"/>
            </a:endParaRPr>
          </a:p>
        </p:txBody>
      </p:sp>
      <p:sp>
        <p:nvSpPr>
          <p:cNvPr id="71" name="Rectangle 41">
            <a:extLst>
              <a:ext uri="{FF2B5EF4-FFF2-40B4-BE49-F238E27FC236}">
                <a16:creationId xmlns:a16="http://schemas.microsoft.com/office/drawing/2014/main" id="{3CCBF556-1D52-4F28-AD61-7E38215C16FE}"/>
              </a:ext>
            </a:extLst>
          </p:cNvPr>
          <p:cNvSpPr/>
          <p:nvPr/>
        </p:nvSpPr>
        <p:spPr>
          <a:xfrm>
            <a:off x="338704" y="4797963"/>
            <a:ext cx="305125" cy="4178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prstClr val="white"/>
                </a:solidFill>
                <a:latin typeface="+mn-ea"/>
                <a:cs typeface="Arial" panose="020B0604020202020204" pitchFamily="34" charset="0"/>
              </a:rPr>
              <a:t>3</a:t>
            </a:r>
            <a:endParaRPr lang="zh-CN" altLang="en-US" sz="1400" b="1" dirty="0">
              <a:solidFill>
                <a:prstClr val="white"/>
              </a:solidFill>
              <a:latin typeface="+mn-ea"/>
              <a:cs typeface="Arial" panose="020B0604020202020204" pitchFamily="34" charset="0"/>
            </a:endParaRPr>
          </a:p>
        </p:txBody>
      </p:sp>
      <p:sp>
        <p:nvSpPr>
          <p:cNvPr id="72" name="矩形 71">
            <a:extLst>
              <a:ext uri="{FF2B5EF4-FFF2-40B4-BE49-F238E27FC236}">
                <a16:creationId xmlns:a16="http://schemas.microsoft.com/office/drawing/2014/main" id="{F36FC44B-D570-4548-8215-5654E4C82712}"/>
              </a:ext>
            </a:extLst>
          </p:cNvPr>
          <p:cNvSpPr/>
          <p:nvPr/>
        </p:nvSpPr>
        <p:spPr>
          <a:xfrm>
            <a:off x="6396416" y="4065669"/>
            <a:ext cx="1795696"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73" name="矩形 72">
            <a:extLst>
              <a:ext uri="{FF2B5EF4-FFF2-40B4-BE49-F238E27FC236}">
                <a16:creationId xmlns:a16="http://schemas.microsoft.com/office/drawing/2014/main" id="{DE5F3B34-5060-4B99-B836-E709867B71BE}"/>
              </a:ext>
            </a:extLst>
          </p:cNvPr>
          <p:cNvSpPr/>
          <p:nvPr/>
        </p:nvSpPr>
        <p:spPr>
          <a:xfrm>
            <a:off x="6396416" y="4302744"/>
            <a:ext cx="2974004" cy="2102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cxnSp>
        <p:nvCxnSpPr>
          <p:cNvPr id="74" name="Straight Connector 162">
            <a:extLst>
              <a:ext uri="{FF2B5EF4-FFF2-40B4-BE49-F238E27FC236}">
                <a16:creationId xmlns:a16="http://schemas.microsoft.com/office/drawing/2014/main" id="{926130C8-48DB-407E-8181-82819CC94CE1}"/>
              </a:ext>
            </a:extLst>
          </p:cNvPr>
          <p:cNvCxnSpPr>
            <a:cxnSpLocks/>
            <a:stCxn id="69" idx="1"/>
          </p:cNvCxnSpPr>
          <p:nvPr/>
        </p:nvCxnSpPr>
        <p:spPr>
          <a:xfrm>
            <a:off x="8780861" y="5005548"/>
            <a:ext cx="2239828" cy="4166"/>
          </a:xfrm>
          <a:prstGeom prst="line">
            <a:avLst/>
          </a:prstGeom>
          <a:noFill/>
          <a:ln w="76200" cap="rnd" cmpd="sng" algn="ctr">
            <a:solidFill>
              <a:srgbClr val="3E89D8"/>
            </a:solidFill>
            <a:prstDash val="solid"/>
          </a:ln>
          <a:effectLst/>
        </p:spPr>
      </p:cxnSp>
      <p:sp>
        <p:nvSpPr>
          <p:cNvPr id="75" name="TextBox 105">
            <a:extLst>
              <a:ext uri="{FF2B5EF4-FFF2-40B4-BE49-F238E27FC236}">
                <a16:creationId xmlns:a16="http://schemas.microsoft.com/office/drawing/2014/main" id="{9416E05E-B309-48AB-A044-F56ED126E3A8}"/>
              </a:ext>
            </a:extLst>
          </p:cNvPr>
          <p:cNvSpPr txBox="1"/>
          <p:nvPr/>
        </p:nvSpPr>
        <p:spPr>
          <a:xfrm>
            <a:off x="10301809" y="5418869"/>
            <a:ext cx="1624507" cy="338532"/>
          </a:xfrm>
          <a:prstGeom prst="rect">
            <a:avLst/>
          </a:prstGeom>
          <a:noFill/>
        </p:spPr>
        <p:txBody>
          <a:bodyPr wrap="square" lIns="121899" tIns="60949" rIns="121899" bIns="60949" rtlCol="0">
            <a:spAutoFit/>
          </a:bodyPr>
          <a:lstStyle/>
          <a:p>
            <a:pPr algn="ctr" defTabSz="1218620">
              <a:spcAft>
                <a:spcPts val="600"/>
              </a:spcAft>
            </a:pPr>
            <a:r>
              <a:rPr lang="zh-CN" alt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rPr>
              <a:t>最终交付</a:t>
            </a:r>
            <a:endParaRPr lang="en-US" altLang="zh-CN"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endParaRPr>
          </a:p>
        </p:txBody>
      </p:sp>
      <p:sp useBgFill="1">
        <p:nvSpPr>
          <p:cNvPr id="76" name="Text Placeholder 21">
            <a:extLst>
              <a:ext uri="{FF2B5EF4-FFF2-40B4-BE49-F238E27FC236}">
                <a16:creationId xmlns:a16="http://schemas.microsoft.com/office/drawing/2014/main" id="{50AB32DC-41F1-487B-94C0-4EB797E0AB31}"/>
              </a:ext>
            </a:extLst>
          </p:cNvPr>
          <p:cNvSpPr>
            <a:spLocks noGrp="1"/>
          </p:cNvSpPr>
          <p:nvPr>
            <p:custDataLst>
              <p:tags r:id="rId3"/>
            </p:custDataLst>
          </p:nvPr>
        </p:nvSpPr>
        <p:spPr bwMode="auto">
          <a:xfrm>
            <a:off x="10761216" y="5254691"/>
            <a:ext cx="762000" cy="182563"/>
          </a:xfrm>
          <a:prstGeom prst="rect">
            <a:avLst/>
          </a:prstGeom>
        </p:spPr>
        <p:txBody>
          <a:bodyPr wrap="none" lIns="0" tIns="0" rIns="0" bIns="0" numCol="1" spcCol="0" anchor="t" anchorCtr="0">
            <a:noAutofit/>
          </a:bodyPr>
          <a:lstStyle>
            <a:lvl1pPr marL="271463" indent="-271463" algn="l" rtl="0" eaLnBrk="0" fontAlgn="base" hangingPunct="0">
              <a:lnSpc>
                <a:spcPct val="90000"/>
              </a:lnSpc>
              <a:spcBef>
                <a:spcPct val="50000"/>
              </a:spcBef>
              <a:spcAft>
                <a:spcPct val="0"/>
              </a:spcAft>
              <a:buClr>
                <a:srgbClr val="003399"/>
              </a:buClr>
              <a:buFont typeface="Wingdings"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2pPr>
            <a:lvl3pPr marL="814388" indent="-27305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3pPr>
            <a:lvl4pPr marL="1074738" indent="-258763"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a:lstStyle>
          <a:p>
            <a:pPr marL="0" indent="0">
              <a:lnSpc>
                <a:spcPct val="100000"/>
              </a:lnSpc>
              <a:spcBef>
                <a:spcPct val="0"/>
              </a:spcBef>
              <a:buFont typeface="Wingdings" pitchFamily="2" charset="2"/>
              <a:buNone/>
            </a:pPr>
            <a:r>
              <a:rPr lang="en-US" altLang="zh-CN" sz="1200" i="1" dirty="0">
                <a:solidFill>
                  <a:srgbClr val="000000"/>
                </a:solidFill>
                <a:sym typeface="+mn-lt"/>
              </a:rPr>
              <a:t>21 JUN 2020</a:t>
            </a:r>
            <a:endParaRPr lang="en-US" sz="1200" i="1" dirty="0">
              <a:solidFill>
                <a:srgbClr val="000000"/>
              </a:solidFill>
              <a:sym typeface="+mn-lt"/>
            </a:endParaRPr>
          </a:p>
        </p:txBody>
      </p:sp>
      <p:sp>
        <p:nvSpPr>
          <p:cNvPr id="77" name="矩形 76">
            <a:extLst>
              <a:ext uri="{FF2B5EF4-FFF2-40B4-BE49-F238E27FC236}">
                <a16:creationId xmlns:a16="http://schemas.microsoft.com/office/drawing/2014/main" id="{BA96061D-11D1-47B2-9970-6A5FED803C29}"/>
              </a:ext>
            </a:extLst>
          </p:cNvPr>
          <p:cNvSpPr/>
          <p:nvPr/>
        </p:nvSpPr>
        <p:spPr>
          <a:xfrm>
            <a:off x="8780860" y="5463641"/>
            <a:ext cx="1458515"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78" name="矩形 77">
            <a:extLst>
              <a:ext uri="{FF2B5EF4-FFF2-40B4-BE49-F238E27FC236}">
                <a16:creationId xmlns:a16="http://schemas.microsoft.com/office/drawing/2014/main" id="{ED69AB30-8F60-45BB-9ECA-D81A99ABC576}"/>
              </a:ext>
            </a:extLst>
          </p:cNvPr>
          <p:cNvSpPr/>
          <p:nvPr/>
        </p:nvSpPr>
        <p:spPr>
          <a:xfrm>
            <a:off x="8780861" y="5695221"/>
            <a:ext cx="2384444" cy="19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79" name="矩形 78">
            <a:extLst>
              <a:ext uri="{FF2B5EF4-FFF2-40B4-BE49-F238E27FC236}">
                <a16:creationId xmlns:a16="http://schemas.microsoft.com/office/drawing/2014/main" id="{DE995A97-CB14-41F9-9DA7-73740932F068}"/>
              </a:ext>
            </a:extLst>
          </p:cNvPr>
          <p:cNvSpPr/>
          <p:nvPr/>
        </p:nvSpPr>
        <p:spPr>
          <a:xfrm>
            <a:off x="2912071" y="3326865"/>
            <a:ext cx="8243710" cy="406298"/>
          </a:xfrm>
          <a:prstGeom prst="rect">
            <a:avLst/>
          </a:prstGeom>
          <a:noFill/>
          <a:ln w="19050">
            <a:solidFill>
              <a:srgbClr val="A9D6E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cxnSp>
        <p:nvCxnSpPr>
          <p:cNvPr id="80" name="Straight Connector 75">
            <a:extLst>
              <a:ext uri="{FF2B5EF4-FFF2-40B4-BE49-F238E27FC236}">
                <a16:creationId xmlns:a16="http://schemas.microsoft.com/office/drawing/2014/main" id="{E19F93B0-2F47-4B70-9791-437E90C9522E}"/>
              </a:ext>
            </a:extLst>
          </p:cNvPr>
          <p:cNvCxnSpPr>
            <a:cxnSpLocks/>
            <a:stCxn id="20" idx="1"/>
          </p:cNvCxnSpPr>
          <p:nvPr/>
        </p:nvCxnSpPr>
        <p:spPr>
          <a:xfrm flipV="1">
            <a:off x="6391694" y="3536302"/>
            <a:ext cx="2982306" cy="2924"/>
          </a:xfrm>
          <a:prstGeom prst="line">
            <a:avLst/>
          </a:prstGeom>
          <a:noFill/>
          <a:ln w="76200" cap="rnd" cmpd="sng" algn="ctr">
            <a:solidFill>
              <a:schemeClr val="accent2"/>
            </a:solidFill>
            <a:prstDash val="solid"/>
          </a:ln>
          <a:effectLst/>
        </p:spPr>
      </p:cxnSp>
      <p:sp>
        <p:nvSpPr>
          <p:cNvPr id="81" name="矩形 80">
            <a:extLst>
              <a:ext uri="{FF2B5EF4-FFF2-40B4-BE49-F238E27FC236}">
                <a16:creationId xmlns:a16="http://schemas.microsoft.com/office/drawing/2014/main" id="{A92FFB6F-D0B4-4EFD-A502-9C79AAC757B6}"/>
              </a:ext>
            </a:extLst>
          </p:cNvPr>
          <p:cNvSpPr/>
          <p:nvPr/>
        </p:nvSpPr>
        <p:spPr>
          <a:xfrm>
            <a:off x="2921596" y="1836530"/>
            <a:ext cx="8243710" cy="406298"/>
          </a:xfrm>
          <a:prstGeom prst="rect">
            <a:avLst/>
          </a:prstGeom>
          <a:noFill/>
          <a:ln w="19050">
            <a:solidFill>
              <a:srgbClr val="A9D6E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solidFill>
                <a:schemeClr val="tx1"/>
              </a:solidFill>
            </a:endParaRPr>
          </a:p>
        </p:txBody>
      </p:sp>
      <p:sp>
        <p:nvSpPr>
          <p:cNvPr id="82" name="Oval 122">
            <a:extLst>
              <a:ext uri="{FF2B5EF4-FFF2-40B4-BE49-F238E27FC236}">
                <a16:creationId xmlns:a16="http://schemas.microsoft.com/office/drawing/2014/main" id="{F199DB23-7FE7-49C7-B516-7E0721ADB214}"/>
              </a:ext>
            </a:extLst>
          </p:cNvPr>
          <p:cNvSpPr/>
          <p:nvPr/>
        </p:nvSpPr>
        <p:spPr>
          <a:xfrm>
            <a:off x="9205023" y="3342585"/>
            <a:ext cx="360000" cy="360000"/>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dirty="0">
              <a:solidFill>
                <a:srgbClr val="FFFFFF"/>
              </a:solidFill>
              <a:latin typeface="Arial" panose="020B0604020202020204" pitchFamily="34" charset="0"/>
              <a:ea typeface="微软雅黑" panose="020B0503020204020204" pitchFamily="34" charset="-122"/>
            </a:endParaRPr>
          </a:p>
        </p:txBody>
      </p:sp>
      <p:sp>
        <p:nvSpPr>
          <p:cNvPr id="83" name="Oval 122">
            <a:extLst>
              <a:ext uri="{FF2B5EF4-FFF2-40B4-BE49-F238E27FC236}">
                <a16:creationId xmlns:a16="http://schemas.microsoft.com/office/drawing/2014/main" id="{EFD17BE6-69A8-4450-8376-8A9882F1CA25}"/>
              </a:ext>
            </a:extLst>
          </p:cNvPr>
          <p:cNvSpPr/>
          <p:nvPr/>
        </p:nvSpPr>
        <p:spPr>
          <a:xfrm>
            <a:off x="10981888" y="4826150"/>
            <a:ext cx="360000" cy="360000"/>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dirty="0">
              <a:solidFill>
                <a:srgbClr val="FFFFFF"/>
              </a:solidFill>
              <a:latin typeface="Arial" panose="020B0604020202020204" pitchFamily="34" charset="0"/>
              <a:ea typeface="微软雅黑" panose="020B0503020204020204" pitchFamily="34" charset="-122"/>
            </a:endParaRPr>
          </a:p>
        </p:txBody>
      </p:sp>
      <p:sp>
        <p:nvSpPr>
          <p:cNvPr id="84" name="TextBox 76">
            <a:extLst>
              <a:ext uri="{FF2B5EF4-FFF2-40B4-BE49-F238E27FC236}">
                <a16:creationId xmlns:a16="http://schemas.microsoft.com/office/drawing/2014/main" id="{B73E6A24-4EFB-494E-894C-4254001959B3}"/>
              </a:ext>
            </a:extLst>
          </p:cNvPr>
          <p:cNvSpPr txBox="1"/>
          <p:nvPr/>
        </p:nvSpPr>
        <p:spPr>
          <a:xfrm>
            <a:off x="5470181" y="1524562"/>
            <a:ext cx="2696577" cy="338532"/>
          </a:xfrm>
          <a:prstGeom prst="rect">
            <a:avLst/>
          </a:prstGeom>
          <a:noFill/>
        </p:spPr>
        <p:txBody>
          <a:bodyPr wrap="square" lIns="121899" tIns="60949" rIns="121899" bIns="60949" rtlCol="0">
            <a:spAutoFit/>
          </a:bodyPr>
          <a:lstStyle/>
          <a:p>
            <a:pPr algn="ctr" defTabSz="1218620"/>
            <a:r>
              <a:rPr lang="zh-CN" altLang="en-US" sz="1400" b="1" dirty="0">
                <a:solidFill>
                  <a:srgbClr val="0C0D0E">
                    <a:lumMod val="75000"/>
                    <a:lumOff val="25000"/>
                  </a:srgbClr>
                </a:solidFill>
                <a:latin typeface="Arial" panose="020B0604020202020204" pitchFamily="34" charset="0"/>
                <a:ea typeface="微软雅黑" panose="020B0503020204020204" pitchFamily="34" charset="-122"/>
                <a:cs typeface="Arial" panose="020B0604020202020204" pitchFamily="34" charset="0"/>
              </a:rPr>
              <a:t>品牌定位工作坊</a:t>
            </a:r>
          </a:p>
        </p:txBody>
      </p:sp>
      <p:sp>
        <p:nvSpPr>
          <p:cNvPr id="85" name="Text Placeholder 21">
            <a:extLst>
              <a:ext uri="{FF2B5EF4-FFF2-40B4-BE49-F238E27FC236}">
                <a16:creationId xmlns:a16="http://schemas.microsoft.com/office/drawing/2014/main" id="{A7C87DCB-4859-4669-9DDB-D94B27681FB8}"/>
              </a:ext>
            </a:extLst>
          </p:cNvPr>
          <p:cNvSpPr>
            <a:spLocks noGrp="1"/>
          </p:cNvSpPr>
          <p:nvPr>
            <p:custDataLst>
              <p:tags r:id="rId4"/>
            </p:custDataLst>
          </p:nvPr>
        </p:nvSpPr>
        <p:spPr bwMode="auto">
          <a:xfrm>
            <a:off x="5470181" y="1391726"/>
            <a:ext cx="2696577" cy="182563"/>
          </a:xfrm>
          <a:prstGeom prst="rect">
            <a:avLst/>
          </a:prstGeom>
          <a:noFill/>
        </p:spPr>
        <p:txBody>
          <a:bodyPr wrap="none" lIns="0" tIns="0" rIns="0" bIns="0" numCol="1" spcCol="0" anchor="t" anchorCtr="0">
            <a:noAutofit/>
          </a:bodyPr>
          <a:lstStyle>
            <a:lvl1pPr marL="271463" indent="-271463" algn="l" rtl="0" eaLnBrk="0" fontAlgn="base" hangingPunct="0">
              <a:lnSpc>
                <a:spcPct val="90000"/>
              </a:lnSpc>
              <a:spcBef>
                <a:spcPct val="50000"/>
              </a:spcBef>
              <a:spcAft>
                <a:spcPct val="0"/>
              </a:spcAft>
              <a:buClr>
                <a:srgbClr val="003399"/>
              </a:buClr>
              <a:buFont typeface="Wingdings" pitchFamily="2" charset="2"/>
              <a:buChar char="Ü"/>
              <a:defRPr>
                <a:solidFill>
                  <a:schemeClr val="tx1"/>
                </a:solidFill>
                <a:latin typeface="+mn-lt"/>
                <a:ea typeface="+mn-ea"/>
                <a:cs typeface="+mn-cs"/>
              </a:defRPr>
            </a:lvl1pPr>
            <a:lvl2pPr marL="539750" indent="-26670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2pPr>
            <a:lvl3pPr marL="814388" indent="-273050"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3pPr>
            <a:lvl4pPr marL="1074738" indent="-258763"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4pPr>
            <a:lvl5pPr marL="1346200" indent="-269875" algn="l" rtl="0" eaLnBrk="0" fontAlgn="base" hangingPunct="0">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a:lstStyle>
          <a:p>
            <a:pPr marL="0" indent="0" algn="ctr">
              <a:lnSpc>
                <a:spcPct val="100000"/>
              </a:lnSpc>
              <a:spcBef>
                <a:spcPct val="0"/>
              </a:spcBef>
              <a:buFont typeface="Wingdings" pitchFamily="2" charset="2"/>
              <a:buNone/>
            </a:pPr>
            <a:r>
              <a:rPr lang="en-US" altLang="zh-CN" sz="1200" i="1" dirty="0">
                <a:solidFill>
                  <a:srgbClr val="000000"/>
                </a:solidFill>
                <a:sym typeface="+mn-lt"/>
              </a:rPr>
              <a:t>3 May 2020</a:t>
            </a:r>
            <a:r>
              <a:rPr lang="zh-CN" altLang="en-US" sz="1200" i="1" dirty="0">
                <a:solidFill>
                  <a:srgbClr val="000000"/>
                </a:solidFill>
                <a:sym typeface="+mn-lt"/>
              </a:rPr>
              <a:t>*</a:t>
            </a:r>
            <a:endParaRPr lang="en-US" sz="1200" i="1" dirty="0">
              <a:solidFill>
                <a:srgbClr val="000000"/>
              </a:solidFill>
              <a:sym typeface="+mn-lt"/>
            </a:endParaRPr>
          </a:p>
        </p:txBody>
      </p:sp>
      <p:sp>
        <p:nvSpPr>
          <p:cNvPr id="86" name="TextBox 2">
            <a:extLst>
              <a:ext uri="{FF2B5EF4-FFF2-40B4-BE49-F238E27FC236}">
                <a16:creationId xmlns:a16="http://schemas.microsoft.com/office/drawing/2014/main" id="{27A70674-BC02-4AC9-9FAD-131709036F98}"/>
              </a:ext>
            </a:extLst>
          </p:cNvPr>
          <p:cNvSpPr txBox="1"/>
          <p:nvPr/>
        </p:nvSpPr>
        <p:spPr>
          <a:xfrm>
            <a:off x="9129851" y="6180878"/>
            <a:ext cx="2460930" cy="246221"/>
          </a:xfrm>
          <a:prstGeom prst="rect">
            <a:avLst/>
          </a:prstGeom>
          <a:noFill/>
        </p:spPr>
        <p:txBody>
          <a:bodyPr wrap="none" rtlCol="0">
            <a:spAutoFit/>
          </a:bodyPr>
          <a:lstStyle/>
          <a:p>
            <a:pPr>
              <a:buClr>
                <a:srgbClr val="2D97C8"/>
              </a:buClr>
            </a:pPr>
            <a:r>
              <a:rPr lang="zh-CN" altLang="en-US" sz="1000" dirty="0">
                <a:latin typeface="+mn-ea"/>
                <a:cs typeface="Heiti SC Light" charset="-122"/>
              </a:rPr>
              <a:t>* 工作坊时间因遇到假期，时间可能延后</a:t>
            </a:r>
            <a:endParaRPr lang="ca-ES" sz="1000" dirty="0">
              <a:latin typeface="+mn-ea"/>
              <a:cs typeface="Heiti SC Light" charset="-122"/>
            </a:endParaRPr>
          </a:p>
        </p:txBody>
      </p:sp>
      <p:sp>
        <p:nvSpPr>
          <p:cNvPr id="87" name="矩形 86">
            <a:extLst>
              <a:ext uri="{FF2B5EF4-FFF2-40B4-BE49-F238E27FC236}">
                <a16:creationId xmlns:a16="http://schemas.microsoft.com/office/drawing/2014/main" id="{AB58B493-FF9D-4A25-8750-F1802882D776}"/>
              </a:ext>
            </a:extLst>
          </p:cNvPr>
          <p:cNvSpPr/>
          <p:nvPr/>
        </p:nvSpPr>
        <p:spPr>
          <a:xfrm>
            <a:off x="54452" y="4753543"/>
            <a:ext cx="11688907" cy="1461159"/>
          </a:xfrm>
          <a:prstGeom prst="rect">
            <a:avLst/>
          </a:prstGeom>
          <a:solidFill>
            <a:srgbClr val="FFFFF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88" name="直接连接符 87">
            <a:extLst>
              <a:ext uri="{FF2B5EF4-FFF2-40B4-BE49-F238E27FC236}">
                <a16:creationId xmlns:a16="http://schemas.microsoft.com/office/drawing/2014/main" id="{71E0DE22-A808-4B46-A7DE-E8099B40E1FB}"/>
              </a:ext>
            </a:extLst>
          </p:cNvPr>
          <p:cNvCxnSpPr/>
          <p:nvPr/>
        </p:nvCxnSpPr>
        <p:spPr>
          <a:xfrm>
            <a:off x="5800305" y="1159085"/>
            <a:ext cx="0" cy="5331969"/>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902A1789-AF93-47D4-8ECD-3052B9BD52BD}"/>
              </a:ext>
            </a:extLst>
          </p:cNvPr>
          <p:cNvCxnSpPr/>
          <p:nvPr/>
        </p:nvCxnSpPr>
        <p:spPr>
          <a:xfrm>
            <a:off x="9370420" y="1159085"/>
            <a:ext cx="0" cy="5331969"/>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743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0B97739-67E7-4605-AB06-CC5E2E6D9BA8}"/>
              </a:ext>
            </a:extLst>
          </p:cNvPr>
          <p:cNvSpPr>
            <a:spLocks noGrp="1"/>
          </p:cNvSpPr>
          <p:nvPr>
            <p:ph type="title"/>
          </p:nvPr>
        </p:nvSpPr>
        <p:spPr>
          <a:xfrm>
            <a:off x="566014" y="1387177"/>
            <a:ext cx="3141777" cy="2327573"/>
          </a:xfrm>
        </p:spPr>
        <p:txBody>
          <a:bodyPr/>
          <a:lstStyle/>
          <a:p>
            <a:r>
              <a:rPr lang="zh-CN" altLang="en-US" dirty="0">
                <a:solidFill>
                  <a:srgbClr val="2EA9DF"/>
                </a:solidFill>
              </a:rPr>
              <a:t>谢 谢！</a:t>
            </a:r>
          </a:p>
        </p:txBody>
      </p:sp>
      <p:sp>
        <p:nvSpPr>
          <p:cNvPr id="4" name="灯片编号占位符 3">
            <a:extLst>
              <a:ext uri="{FF2B5EF4-FFF2-40B4-BE49-F238E27FC236}">
                <a16:creationId xmlns:a16="http://schemas.microsoft.com/office/drawing/2014/main" id="{2BDBC4F4-14F4-4282-9C32-12EC35FF56E6}"/>
              </a:ext>
            </a:extLst>
          </p:cNvPr>
          <p:cNvSpPr>
            <a:spLocks noGrp="1"/>
          </p:cNvSpPr>
          <p:nvPr>
            <p:ph type="sldNum" sz="quarter" idx="14"/>
          </p:nvPr>
        </p:nvSpPr>
        <p:spPr/>
        <p:txBody>
          <a:bodyPr/>
          <a:lstStyle/>
          <a:p>
            <a:fld id="{E6049C3D-CCF1-41B9-A681-D61E0CAE4A17}" type="slidenum">
              <a:rPr lang="en-US" altLang="zh-CN" smtClean="0"/>
              <a:pPr/>
              <a:t>54</a:t>
            </a:fld>
            <a:endParaRPr lang="en-US" dirty="0"/>
          </a:p>
        </p:txBody>
      </p:sp>
      <p:sp>
        <p:nvSpPr>
          <p:cNvPr id="8" name="文本占位符 7">
            <a:extLst>
              <a:ext uri="{FF2B5EF4-FFF2-40B4-BE49-F238E27FC236}">
                <a16:creationId xmlns:a16="http://schemas.microsoft.com/office/drawing/2014/main" id="{39299539-D79F-488B-BBDC-F55BE720A193}"/>
              </a:ext>
            </a:extLst>
          </p:cNvPr>
          <p:cNvSpPr>
            <a:spLocks noGrp="1"/>
          </p:cNvSpPr>
          <p:nvPr>
            <p:ph type="body" sz="quarter" idx="15"/>
          </p:nvPr>
        </p:nvSpPr>
        <p:spPr/>
        <p:txBody>
          <a:bodyPr/>
          <a:lstStyle/>
          <a:p>
            <a:endParaRPr lang="zh-CN" altLang="en-US"/>
          </a:p>
        </p:txBody>
      </p:sp>
    </p:spTree>
    <p:extLst>
      <p:ext uri="{BB962C8B-B14F-4D97-AF65-F5344CB8AC3E}">
        <p14:creationId xmlns:p14="http://schemas.microsoft.com/office/powerpoint/2010/main" val="3601666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p:txBody>
          <a:bodyPr/>
          <a:lstStyle/>
          <a:p>
            <a:r>
              <a:rPr lang="zh-CN" altLang="en-US" dirty="0"/>
              <a:t>目前已完成的工作</a:t>
            </a:r>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latin typeface="+mn-ea"/>
                <a:ea typeface="+mn-ea"/>
              </a:rPr>
              <a:pPr/>
              <a:t>6</a:t>
            </a:fld>
            <a:endParaRPr lang="en-US" dirty="0">
              <a:latin typeface="+mn-ea"/>
              <a:ea typeface="+mn-ea"/>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grpSp>
        <p:nvGrpSpPr>
          <p:cNvPr id="14" name="组合 13">
            <a:extLst>
              <a:ext uri="{FF2B5EF4-FFF2-40B4-BE49-F238E27FC236}">
                <a16:creationId xmlns:a16="http://schemas.microsoft.com/office/drawing/2014/main" id="{199F0572-B271-4AFA-9EEB-36C4F3BC0D29}"/>
              </a:ext>
            </a:extLst>
          </p:cNvPr>
          <p:cNvGrpSpPr/>
          <p:nvPr/>
        </p:nvGrpSpPr>
        <p:grpSpPr>
          <a:xfrm>
            <a:off x="6210123" y="1492160"/>
            <a:ext cx="1620957" cy="1016079"/>
            <a:chOff x="5927155" y="1492160"/>
            <a:chExt cx="1620957" cy="1016079"/>
          </a:xfrm>
        </p:grpSpPr>
        <p:sp>
          <p:nvSpPr>
            <p:cNvPr id="16" name="文本框 15">
              <a:extLst>
                <a:ext uri="{FF2B5EF4-FFF2-40B4-BE49-F238E27FC236}">
                  <a16:creationId xmlns:a16="http://schemas.microsoft.com/office/drawing/2014/main" id="{95FA2713-5BD2-4ADE-9A52-6B44E0F68A5A}"/>
                </a:ext>
              </a:extLst>
            </p:cNvPr>
            <p:cNvSpPr txBox="1"/>
            <p:nvPr/>
          </p:nvSpPr>
          <p:spPr>
            <a:xfrm>
              <a:off x="5927155" y="2169685"/>
              <a:ext cx="1620957" cy="338554"/>
            </a:xfrm>
            <a:prstGeom prst="rect">
              <a:avLst/>
            </a:prstGeom>
            <a:noFill/>
          </p:spPr>
          <p:txBody>
            <a:bodyPr wrap="none" rtlCol="0">
              <a:spAutoFit/>
            </a:bodyPr>
            <a:lstStyle/>
            <a:p>
              <a:pPr>
                <a:buClr>
                  <a:srgbClr val="2D97C8"/>
                </a:buClr>
              </a:pPr>
              <a:r>
                <a:rPr lang="zh-CN" altLang="en-US" sz="1600" b="1" dirty="0">
                  <a:latin typeface="+mn-ea"/>
                  <a:cs typeface="Heiti SC Light" charset="-122"/>
                </a:rPr>
                <a:t>受众及场景分析</a:t>
              </a:r>
              <a:endParaRPr lang="ca-ES" sz="1600" b="1" dirty="0">
                <a:latin typeface="+mn-ea"/>
                <a:cs typeface="Heiti SC Light" charset="-122"/>
              </a:endParaRPr>
            </a:p>
          </p:txBody>
        </p:sp>
        <p:pic>
          <p:nvPicPr>
            <p:cNvPr id="18" name="图形 17">
              <a:extLst>
                <a:ext uri="{FF2B5EF4-FFF2-40B4-BE49-F238E27FC236}">
                  <a16:creationId xmlns:a16="http://schemas.microsoft.com/office/drawing/2014/main" id="{7596A377-14A4-4878-BD38-9F53784008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1492160"/>
              <a:ext cx="546947" cy="546947"/>
            </a:xfrm>
            <a:prstGeom prst="rect">
              <a:avLst/>
            </a:prstGeom>
          </p:spPr>
        </p:pic>
      </p:grpSp>
      <p:grpSp>
        <p:nvGrpSpPr>
          <p:cNvPr id="25" name="组合 24">
            <a:extLst>
              <a:ext uri="{FF2B5EF4-FFF2-40B4-BE49-F238E27FC236}">
                <a16:creationId xmlns:a16="http://schemas.microsoft.com/office/drawing/2014/main" id="{EAA91EA6-36C1-48BA-BFF7-CF546797E9D7}"/>
              </a:ext>
            </a:extLst>
          </p:cNvPr>
          <p:cNvGrpSpPr/>
          <p:nvPr/>
        </p:nvGrpSpPr>
        <p:grpSpPr>
          <a:xfrm>
            <a:off x="952509" y="1520682"/>
            <a:ext cx="1415772" cy="987557"/>
            <a:chOff x="587375" y="1520682"/>
            <a:chExt cx="1415772" cy="987557"/>
          </a:xfrm>
        </p:grpSpPr>
        <p:sp>
          <p:nvSpPr>
            <p:cNvPr id="5" name="文本框 4">
              <a:extLst>
                <a:ext uri="{FF2B5EF4-FFF2-40B4-BE49-F238E27FC236}">
                  <a16:creationId xmlns:a16="http://schemas.microsoft.com/office/drawing/2014/main" id="{DACC35AD-1E7C-44E4-90DE-224F3D8D2476}"/>
                </a:ext>
              </a:extLst>
            </p:cNvPr>
            <p:cNvSpPr txBox="1"/>
            <p:nvPr/>
          </p:nvSpPr>
          <p:spPr>
            <a:xfrm>
              <a:off x="587375" y="2169685"/>
              <a:ext cx="1415772" cy="338554"/>
            </a:xfrm>
            <a:prstGeom prst="rect">
              <a:avLst/>
            </a:prstGeom>
            <a:noFill/>
          </p:spPr>
          <p:txBody>
            <a:bodyPr wrap="none" rtlCol="0">
              <a:spAutoFit/>
            </a:bodyPr>
            <a:lstStyle/>
            <a:p>
              <a:pPr>
                <a:buClr>
                  <a:srgbClr val="2D97C8"/>
                </a:buClr>
              </a:pPr>
              <a:r>
                <a:rPr lang="zh-CN" altLang="en-US" sz="1600" b="1" dirty="0">
                  <a:latin typeface="+mn-ea"/>
                  <a:cs typeface="Heiti SC Light" charset="-122"/>
                </a:rPr>
                <a:t>机构内部访谈</a:t>
              </a:r>
              <a:endParaRPr lang="ca-ES" sz="1600" b="1" dirty="0">
                <a:latin typeface="+mn-ea"/>
                <a:cs typeface="Heiti SC Light" charset="-122"/>
              </a:endParaRPr>
            </a:p>
          </p:txBody>
        </p:sp>
        <p:pic>
          <p:nvPicPr>
            <p:cNvPr id="20" name="图形 19">
              <a:extLst>
                <a:ext uri="{FF2B5EF4-FFF2-40B4-BE49-F238E27FC236}">
                  <a16:creationId xmlns:a16="http://schemas.microsoft.com/office/drawing/2014/main" id="{678B1E76-A4CA-48E7-B95C-AD4C8D10A4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4838" y="1520682"/>
              <a:ext cx="489901" cy="489901"/>
            </a:xfrm>
            <a:prstGeom prst="rect">
              <a:avLst/>
            </a:prstGeom>
          </p:spPr>
        </p:pic>
      </p:grpSp>
      <p:grpSp>
        <p:nvGrpSpPr>
          <p:cNvPr id="24" name="组合 23">
            <a:extLst>
              <a:ext uri="{FF2B5EF4-FFF2-40B4-BE49-F238E27FC236}">
                <a16:creationId xmlns:a16="http://schemas.microsoft.com/office/drawing/2014/main" id="{5AF80AB8-041A-4BFB-B5CA-38549500C433}"/>
              </a:ext>
            </a:extLst>
          </p:cNvPr>
          <p:cNvGrpSpPr/>
          <p:nvPr/>
        </p:nvGrpSpPr>
        <p:grpSpPr>
          <a:xfrm>
            <a:off x="3581316" y="1458871"/>
            <a:ext cx="1415772" cy="1049368"/>
            <a:chOff x="3257265" y="1458871"/>
            <a:chExt cx="1415772" cy="1049368"/>
          </a:xfrm>
        </p:grpSpPr>
        <p:sp>
          <p:nvSpPr>
            <p:cNvPr id="15" name="文本框 14">
              <a:extLst>
                <a:ext uri="{FF2B5EF4-FFF2-40B4-BE49-F238E27FC236}">
                  <a16:creationId xmlns:a16="http://schemas.microsoft.com/office/drawing/2014/main" id="{EF955A86-9A37-4D5B-A5DA-934DA0EC300D}"/>
                </a:ext>
              </a:extLst>
            </p:cNvPr>
            <p:cNvSpPr txBox="1"/>
            <p:nvPr/>
          </p:nvSpPr>
          <p:spPr>
            <a:xfrm>
              <a:off x="3257265" y="2169685"/>
              <a:ext cx="1415772" cy="338554"/>
            </a:xfrm>
            <a:prstGeom prst="rect">
              <a:avLst/>
            </a:prstGeom>
            <a:noFill/>
          </p:spPr>
          <p:txBody>
            <a:bodyPr wrap="none" rtlCol="0">
              <a:spAutoFit/>
            </a:bodyPr>
            <a:lstStyle/>
            <a:p>
              <a:pPr>
                <a:buClr>
                  <a:srgbClr val="2D97C8"/>
                </a:buClr>
              </a:pPr>
              <a:r>
                <a:rPr lang="zh-CN" altLang="en-US" sz="1600" b="1" dirty="0">
                  <a:latin typeface="+mn-ea"/>
                  <a:cs typeface="Heiti SC Light" charset="-122"/>
                </a:rPr>
                <a:t>内部资料分析</a:t>
              </a:r>
              <a:endParaRPr lang="ca-ES" sz="1600" b="1" dirty="0">
                <a:latin typeface="+mn-ea"/>
                <a:cs typeface="Heiti SC Light" charset="-122"/>
              </a:endParaRPr>
            </a:p>
          </p:txBody>
        </p:sp>
        <p:pic>
          <p:nvPicPr>
            <p:cNvPr id="21" name="图形 20">
              <a:extLst>
                <a:ext uri="{FF2B5EF4-FFF2-40B4-BE49-F238E27FC236}">
                  <a16:creationId xmlns:a16="http://schemas.microsoft.com/office/drawing/2014/main" id="{4ACA72C7-3486-4D6E-AA88-94B9524D36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04021" y="1458871"/>
              <a:ext cx="489901" cy="489901"/>
            </a:xfrm>
            <a:prstGeom prst="rect">
              <a:avLst/>
            </a:prstGeom>
          </p:spPr>
        </p:pic>
      </p:grpSp>
      <p:grpSp>
        <p:nvGrpSpPr>
          <p:cNvPr id="10" name="组合 9">
            <a:extLst>
              <a:ext uri="{FF2B5EF4-FFF2-40B4-BE49-F238E27FC236}">
                <a16:creationId xmlns:a16="http://schemas.microsoft.com/office/drawing/2014/main" id="{D69F6F7C-9CB9-4328-893A-30E652783D91}"/>
              </a:ext>
            </a:extLst>
          </p:cNvPr>
          <p:cNvGrpSpPr/>
          <p:nvPr/>
        </p:nvGrpSpPr>
        <p:grpSpPr>
          <a:xfrm>
            <a:off x="9044116" y="1474776"/>
            <a:ext cx="1415772" cy="1033463"/>
            <a:chOff x="8802229" y="1474776"/>
            <a:chExt cx="1415772" cy="1033463"/>
          </a:xfrm>
        </p:grpSpPr>
        <p:sp>
          <p:nvSpPr>
            <p:cNvPr id="17" name="文本框 16">
              <a:extLst>
                <a:ext uri="{FF2B5EF4-FFF2-40B4-BE49-F238E27FC236}">
                  <a16:creationId xmlns:a16="http://schemas.microsoft.com/office/drawing/2014/main" id="{77B7004B-F81E-4B44-B48E-17A726D83044}"/>
                </a:ext>
              </a:extLst>
            </p:cNvPr>
            <p:cNvSpPr txBox="1"/>
            <p:nvPr/>
          </p:nvSpPr>
          <p:spPr>
            <a:xfrm>
              <a:off x="8802229" y="2169685"/>
              <a:ext cx="1415772" cy="338554"/>
            </a:xfrm>
            <a:prstGeom prst="rect">
              <a:avLst/>
            </a:prstGeom>
            <a:noFill/>
          </p:spPr>
          <p:txBody>
            <a:bodyPr wrap="none" rtlCol="0">
              <a:spAutoFit/>
            </a:bodyPr>
            <a:lstStyle/>
            <a:p>
              <a:pPr>
                <a:buClr>
                  <a:srgbClr val="2D97C8"/>
                </a:buClr>
              </a:pPr>
              <a:r>
                <a:rPr lang="zh-CN" altLang="en-US" sz="1600" b="1" dirty="0">
                  <a:latin typeface="+mn-ea"/>
                  <a:cs typeface="Heiti SC Light" charset="-122"/>
                </a:rPr>
                <a:t>对标机构研究</a:t>
              </a:r>
              <a:endParaRPr lang="ca-ES" sz="1600" b="1" dirty="0">
                <a:latin typeface="+mn-ea"/>
                <a:cs typeface="Heiti SC Light" charset="-122"/>
              </a:endParaRPr>
            </a:p>
          </p:txBody>
        </p:sp>
        <p:pic>
          <p:nvPicPr>
            <p:cNvPr id="22" name="图形 21">
              <a:extLst>
                <a:ext uri="{FF2B5EF4-FFF2-40B4-BE49-F238E27FC236}">
                  <a16:creationId xmlns:a16="http://schemas.microsoft.com/office/drawing/2014/main" id="{4BCA12B6-4BF6-4205-9E5B-972E8D52DC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51446" y="1474776"/>
              <a:ext cx="504399" cy="504399"/>
            </a:xfrm>
            <a:prstGeom prst="rect">
              <a:avLst/>
            </a:prstGeom>
          </p:spPr>
        </p:pic>
      </p:grpSp>
      <p:sp>
        <p:nvSpPr>
          <p:cNvPr id="7" name="文本框 6">
            <a:extLst>
              <a:ext uri="{FF2B5EF4-FFF2-40B4-BE49-F238E27FC236}">
                <a16:creationId xmlns:a16="http://schemas.microsoft.com/office/drawing/2014/main" id="{C2BFB0E4-662F-4F76-A70D-52E2F75903FC}"/>
              </a:ext>
            </a:extLst>
          </p:cNvPr>
          <p:cNvSpPr txBox="1"/>
          <p:nvPr/>
        </p:nvSpPr>
        <p:spPr>
          <a:xfrm>
            <a:off x="895366" y="2646159"/>
            <a:ext cx="2171871" cy="338554"/>
          </a:xfrm>
          <a:prstGeom prst="rect">
            <a:avLst/>
          </a:prstGeom>
          <a:noFill/>
        </p:spPr>
        <p:txBody>
          <a:bodyPr wrap="square" rtlCol="0">
            <a:spAutoFit/>
          </a:bodyPr>
          <a:lstStyle/>
          <a:p>
            <a:pPr marL="285750" indent="-285750">
              <a:buClr>
                <a:srgbClr val="2D97C8"/>
              </a:buClr>
              <a:buFont typeface="Wingdings" panose="05000000000000000000" pitchFamily="2" charset="2"/>
              <a:buChar char="ü"/>
            </a:pPr>
            <a:r>
              <a:rPr lang="en-US" altLang="zh-CN" sz="1600" b="1" dirty="0">
                <a:latin typeface="+mn-ea"/>
                <a:cs typeface="Heiti SC Light" charset="-122"/>
              </a:rPr>
              <a:t>10</a:t>
            </a:r>
            <a:r>
              <a:rPr lang="zh-CN" altLang="en-US" sz="1400" dirty="0">
                <a:latin typeface="+mn-ea"/>
                <a:cs typeface="Heiti SC Light" charset="-122"/>
              </a:rPr>
              <a:t>人访谈</a:t>
            </a:r>
            <a:endParaRPr lang="ca-ES" sz="1400" dirty="0">
              <a:latin typeface="+mn-ea"/>
              <a:cs typeface="Heiti SC Light" charset="-122"/>
            </a:endParaRPr>
          </a:p>
        </p:txBody>
      </p:sp>
      <p:sp>
        <p:nvSpPr>
          <p:cNvPr id="23" name="文本框 22">
            <a:extLst>
              <a:ext uri="{FF2B5EF4-FFF2-40B4-BE49-F238E27FC236}">
                <a16:creationId xmlns:a16="http://schemas.microsoft.com/office/drawing/2014/main" id="{E8AC2FF5-57CC-45EE-80CA-F1BCDCF296C9}"/>
              </a:ext>
            </a:extLst>
          </p:cNvPr>
          <p:cNvSpPr txBox="1"/>
          <p:nvPr/>
        </p:nvSpPr>
        <p:spPr>
          <a:xfrm>
            <a:off x="895366" y="4017643"/>
            <a:ext cx="2933816" cy="338554"/>
          </a:xfrm>
          <a:prstGeom prst="rect">
            <a:avLst/>
          </a:prstGeom>
          <a:noFill/>
        </p:spPr>
        <p:txBody>
          <a:bodyPr wrap="none" rtlCol="0">
            <a:spAutoFit/>
          </a:bodyPr>
          <a:lstStyle/>
          <a:p>
            <a:pPr marL="285750" indent="-285750">
              <a:buClr>
                <a:srgbClr val="2D97C8"/>
              </a:buClr>
              <a:buFont typeface="Wingdings" panose="05000000000000000000" pitchFamily="2" charset="2"/>
              <a:buChar char="ü"/>
            </a:pPr>
            <a:r>
              <a:rPr lang="en-US" altLang="zh-CN" sz="1600" b="1" dirty="0">
                <a:latin typeface="+mn-ea"/>
                <a:cs typeface="Heiti SC Light" charset="-122"/>
              </a:rPr>
              <a:t>5</a:t>
            </a:r>
            <a:r>
              <a:rPr lang="zh-CN" altLang="en-US" sz="1400" dirty="0">
                <a:latin typeface="+mn-ea"/>
                <a:cs typeface="Heiti SC Light" charset="-122"/>
              </a:rPr>
              <a:t>类机构（含重要利益相关方）</a:t>
            </a:r>
            <a:endParaRPr lang="ca-ES" sz="1400" dirty="0">
              <a:latin typeface="+mn-ea"/>
              <a:cs typeface="Heiti SC Light" charset="-122"/>
            </a:endParaRPr>
          </a:p>
        </p:txBody>
      </p:sp>
      <p:sp>
        <p:nvSpPr>
          <p:cNvPr id="28" name="文本框 27">
            <a:extLst>
              <a:ext uri="{FF2B5EF4-FFF2-40B4-BE49-F238E27FC236}">
                <a16:creationId xmlns:a16="http://schemas.microsoft.com/office/drawing/2014/main" id="{084F4871-AFFC-4631-9A4B-BE94AE8C236E}"/>
              </a:ext>
            </a:extLst>
          </p:cNvPr>
          <p:cNvSpPr txBox="1"/>
          <p:nvPr/>
        </p:nvSpPr>
        <p:spPr>
          <a:xfrm>
            <a:off x="1158847" y="2962569"/>
            <a:ext cx="2171857" cy="738664"/>
          </a:xfrm>
          <a:prstGeom prst="rect">
            <a:avLst/>
          </a:prstGeom>
          <a:noFill/>
        </p:spPr>
        <p:txBody>
          <a:bodyPr wrap="square" rtlCol="0">
            <a:spAutoFit/>
          </a:bodyPr>
          <a:lstStyle/>
          <a:p>
            <a:pPr>
              <a:buClr>
                <a:srgbClr val="2D97C8"/>
              </a:buClr>
            </a:pPr>
            <a:r>
              <a:rPr lang="zh-CN" altLang="en-US" sz="1400" dirty="0">
                <a:latin typeface="+mn-ea"/>
                <a:cs typeface="Heiti SC Light" charset="-122"/>
              </a:rPr>
              <a:t>穆泉、赵鹏、清岚</a:t>
            </a:r>
            <a:endParaRPr lang="en-US" altLang="zh-CN" sz="1400" dirty="0">
              <a:latin typeface="+mn-ea"/>
              <a:cs typeface="Heiti SC Light" charset="-122"/>
            </a:endParaRPr>
          </a:p>
          <a:p>
            <a:pPr>
              <a:buClr>
                <a:srgbClr val="2D97C8"/>
              </a:buClr>
            </a:pPr>
            <a:r>
              <a:rPr lang="zh-CN" altLang="en-US" sz="1400" dirty="0">
                <a:latin typeface="+mn-ea"/>
                <a:cs typeface="Heiti SC Light" charset="-122"/>
              </a:rPr>
              <a:t>褚庆鑫、佳慧、飞飞</a:t>
            </a:r>
          </a:p>
          <a:p>
            <a:pPr>
              <a:buClr>
                <a:srgbClr val="2D97C8"/>
              </a:buClr>
            </a:pPr>
            <a:r>
              <a:rPr lang="zh-CN" altLang="en-US" sz="1400" dirty="0">
                <a:latin typeface="+mn-ea"/>
                <a:cs typeface="Heiti SC Light" charset="-122"/>
              </a:rPr>
              <a:t>欣然、慧卿、晓萌、杜妍</a:t>
            </a:r>
            <a:endParaRPr lang="ca-ES" sz="1400" dirty="0">
              <a:latin typeface="+mn-ea"/>
              <a:cs typeface="Heiti SC Light" charset="-122"/>
            </a:endParaRPr>
          </a:p>
        </p:txBody>
      </p:sp>
      <p:sp>
        <p:nvSpPr>
          <p:cNvPr id="34" name="文本框 33">
            <a:extLst>
              <a:ext uri="{FF2B5EF4-FFF2-40B4-BE49-F238E27FC236}">
                <a16:creationId xmlns:a16="http://schemas.microsoft.com/office/drawing/2014/main" id="{90733A8B-017A-4A22-8A4A-536EE57F8A1E}"/>
              </a:ext>
            </a:extLst>
          </p:cNvPr>
          <p:cNvSpPr txBox="1"/>
          <p:nvPr/>
        </p:nvSpPr>
        <p:spPr>
          <a:xfrm>
            <a:off x="1158847" y="4305508"/>
            <a:ext cx="2202322" cy="523220"/>
          </a:xfrm>
          <a:prstGeom prst="rect">
            <a:avLst/>
          </a:prstGeom>
          <a:noFill/>
        </p:spPr>
        <p:txBody>
          <a:bodyPr wrap="square" rtlCol="0">
            <a:spAutoFit/>
          </a:bodyPr>
          <a:lstStyle/>
          <a:p>
            <a:pPr>
              <a:buClr>
                <a:srgbClr val="2D97C8"/>
              </a:buClr>
            </a:pPr>
            <a:r>
              <a:rPr lang="zh-CN" altLang="en-US" sz="1400" dirty="0">
                <a:latin typeface="+mn-ea"/>
                <a:cs typeface="Heiti SC Light" charset="-122"/>
              </a:rPr>
              <a:t>水基金、</a:t>
            </a:r>
            <a:r>
              <a:rPr lang="en-US" altLang="zh-CN" sz="1400" dirty="0">
                <a:latin typeface="+mn-ea"/>
                <a:cs typeface="Heiti SC Light" charset="-122"/>
              </a:rPr>
              <a:t>TNC</a:t>
            </a:r>
            <a:r>
              <a:rPr lang="zh-CN" altLang="en-US" sz="1400" dirty="0">
                <a:latin typeface="+mn-ea"/>
                <a:cs typeface="Heiti SC Light" charset="-122"/>
              </a:rPr>
              <a:t>、阿里公益</a:t>
            </a:r>
            <a:endParaRPr lang="en-US" altLang="zh-CN" sz="1400" dirty="0">
              <a:latin typeface="+mn-ea"/>
              <a:cs typeface="Heiti SC Light" charset="-122"/>
            </a:endParaRPr>
          </a:p>
          <a:p>
            <a:pPr>
              <a:buClr>
                <a:srgbClr val="2D97C8"/>
              </a:buClr>
            </a:pPr>
            <a:r>
              <a:rPr lang="zh-CN" altLang="en-US" sz="1400" dirty="0">
                <a:latin typeface="+mn-ea"/>
                <a:cs typeface="Heiti SC Light" charset="-122"/>
              </a:rPr>
              <a:t>万向信托、民生人寿</a:t>
            </a:r>
            <a:endParaRPr lang="ca-ES" sz="1400" dirty="0">
              <a:latin typeface="+mn-ea"/>
              <a:cs typeface="Heiti SC Light" charset="-122"/>
            </a:endParaRPr>
          </a:p>
        </p:txBody>
      </p:sp>
      <p:sp>
        <p:nvSpPr>
          <p:cNvPr id="40" name="文本框 39">
            <a:extLst>
              <a:ext uri="{FF2B5EF4-FFF2-40B4-BE49-F238E27FC236}">
                <a16:creationId xmlns:a16="http://schemas.microsoft.com/office/drawing/2014/main" id="{3B185C04-A194-4D8D-AC7B-18ABEBDEE51B}"/>
              </a:ext>
            </a:extLst>
          </p:cNvPr>
          <p:cNvSpPr txBox="1"/>
          <p:nvPr/>
        </p:nvSpPr>
        <p:spPr>
          <a:xfrm>
            <a:off x="6210122" y="2646159"/>
            <a:ext cx="2482851" cy="738664"/>
          </a:xfrm>
          <a:prstGeom prst="rect">
            <a:avLst/>
          </a:prstGeom>
          <a:noFill/>
        </p:spPr>
        <p:txBody>
          <a:bodyPr wrap="square" rtlCol="0">
            <a:spAutoFit/>
          </a:bodyPr>
          <a:lstStyle/>
          <a:p>
            <a:pPr marL="285750" indent="-285750">
              <a:buClr>
                <a:srgbClr val="2D97C8"/>
              </a:buClr>
              <a:buFont typeface="Wingdings" panose="05000000000000000000" pitchFamily="2" charset="2"/>
              <a:buChar char="ü"/>
            </a:pPr>
            <a:r>
              <a:rPr lang="zh-CN" altLang="en-US" sz="1400" dirty="0">
                <a:latin typeface="+mn-ea"/>
                <a:cs typeface="Heiti SC Light" charset="-122"/>
              </a:rPr>
              <a:t>桌面研究</a:t>
            </a:r>
            <a:endParaRPr lang="en-US" altLang="zh-CN" sz="1400" dirty="0">
              <a:latin typeface="+mn-ea"/>
              <a:cs typeface="Heiti SC Light" charset="-122"/>
            </a:endParaRPr>
          </a:p>
          <a:p>
            <a:pPr marL="285750" indent="-285750">
              <a:buClr>
                <a:srgbClr val="2D97C8"/>
              </a:buClr>
              <a:buFont typeface="微软雅黑" panose="020B0503020204020204" pitchFamily="34" charset="-122"/>
              <a:buChar char="－"/>
            </a:pPr>
            <a:r>
              <a:rPr lang="zh-CN" altLang="en-US" sz="1400" dirty="0">
                <a:latin typeface="+mn-ea"/>
                <a:cs typeface="Heiti SC Light" charset="-122"/>
              </a:rPr>
              <a:t>潜在合作企业问卷</a:t>
            </a:r>
            <a:endParaRPr lang="en-US" altLang="zh-CN" sz="1400" dirty="0">
              <a:latin typeface="+mn-ea"/>
              <a:cs typeface="Heiti SC Light" charset="-122"/>
            </a:endParaRPr>
          </a:p>
          <a:p>
            <a:pPr marL="285750" indent="-285750">
              <a:buClr>
                <a:srgbClr val="2D97C8"/>
              </a:buClr>
              <a:buFont typeface="微软雅黑" panose="020B0503020204020204" pitchFamily="34" charset="-122"/>
              <a:buChar char="－"/>
            </a:pPr>
            <a:r>
              <a:rPr lang="zh-CN" altLang="en-US" sz="1400" dirty="0">
                <a:latin typeface="+mn-ea"/>
                <a:cs typeface="Heiti SC Light" charset="-122"/>
              </a:rPr>
              <a:t>定性访谈（约</a:t>
            </a:r>
            <a:r>
              <a:rPr lang="en-US" altLang="zh-CN" sz="1400" dirty="0">
                <a:latin typeface="+mn-ea"/>
                <a:cs typeface="Heiti SC Light" charset="-122"/>
              </a:rPr>
              <a:t>3</a:t>
            </a:r>
            <a:r>
              <a:rPr lang="zh-CN" altLang="en-US" sz="1400" dirty="0">
                <a:latin typeface="+mn-ea"/>
                <a:cs typeface="Heiti SC Light" charset="-122"/>
              </a:rPr>
              <a:t>场）</a:t>
            </a:r>
            <a:endParaRPr lang="ca-ES" sz="1400" dirty="0">
              <a:latin typeface="+mn-ea"/>
              <a:cs typeface="Heiti SC Light" charset="-122"/>
            </a:endParaRPr>
          </a:p>
        </p:txBody>
      </p:sp>
      <p:sp>
        <p:nvSpPr>
          <p:cNvPr id="44" name="文本框 43">
            <a:extLst>
              <a:ext uri="{FF2B5EF4-FFF2-40B4-BE49-F238E27FC236}">
                <a16:creationId xmlns:a16="http://schemas.microsoft.com/office/drawing/2014/main" id="{246FBFA8-9B34-47D4-A792-DA71C4960000}"/>
              </a:ext>
            </a:extLst>
          </p:cNvPr>
          <p:cNvSpPr txBox="1"/>
          <p:nvPr/>
        </p:nvSpPr>
        <p:spPr>
          <a:xfrm>
            <a:off x="3581316" y="2646159"/>
            <a:ext cx="2260990" cy="1169551"/>
          </a:xfrm>
          <a:prstGeom prst="rect">
            <a:avLst/>
          </a:prstGeom>
          <a:noFill/>
        </p:spPr>
        <p:txBody>
          <a:bodyPr wrap="square" rtlCol="0">
            <a:spAutoFit/>
          </a:bodyPr>
          <a:lstStyle/>
          <a:p>
            <a:pPr marL="285750" indent="-285750">
              <a:buClr>
                <a:srgbClr val="2D97C8"/>
              </a:buClr>
              <a:buFont typeface="Wingdings" panose="05000000000000000000" pitchFamily="2" charset="2"/>
              <a:buChar char="ü"/>
            </a:pPr>
            <a:r>
              <a:rPr lang="zh-CN" altLang="en-US" sz="1400" dirty="0">
                <a:latin typeface="+mn-ea"/>
                <a:cs typeface="Heiti SC Light" charset="-122"/>
              </a:rPr>
              <a:t>战略简介</a:t>
            </a:r>
            <a:endParaRPr lang="en-US" altLang="zh-CN" sz="1400" dirty="0">
              <a:latin typeface="+mn-ea"/>
              <a:cs typeface="Heiti SC Light" charset="-122"/>
            </a:endParaRPr>
          </a:p>
          <a:p>
            <a:pPr marL="285750" indent="-285750">
              <a:buClr>
                <a:srgbClr val="2D97C8"/>
              </a:buClr>
              <a:buFont typeface="Wingdings" panose="05000000000000000000" pitchFamily="2" charset="2"/>
              <a:buChar char="ü"/>
            </a:pPr>
            <a:r>
              <a:rPr lang="zh-CN" altLang="en-US" sz="1400" dirty="0">
                <a:latin typeface="+mn-ea"/>
                <a:cs typeface="Heiti SC Light" charset="-122"/>
              </a:rPr>
              <a:t>工作年度总结</a:t>
            </a:r>
            <a:endParaRPr lang="en-US" altLang="zh-CN" sz="1400" dirty="0">
              <a:latin typeface="+mn-ea"/>
              <a:cs typeface="Heiti SC Light" charset="-122"/>
            </a:endParaRPr>
          </a:p>
          <a:p>
            <a:pPr marL="285750" indent="-285750">
              <a:buClr>
                <a:srgbClr val="2D97C8"/>
              </a:buClr>
              <a:buFont typeface="Wingdings" panose="05000000000000000000" pitchFamily="2" charset="2"/>
              <a:buChar char="ü"/>
            </a:pPr>
            <a:r>
              <a:rPr lang="zh-CN" altLang="en-US" sz="1400" dirty="0">
                <a:latin typeface="+mn-ea"/>
                <a:cs typeface="Heiti SC Light" charset="-122"/>
              </a:rPr>
              <a:t>项目成员介绍</a:t>
            </a:r>
            <a:endParaRPr lang="en-US" altLang="zh-CN" sz="1400" dirty="0">
              <a:latin typeface="+mn-ea"/>
              <a:cs typeface="Heiti SC Light" charset="-122"/>
            </a:endParaRPr>
          </a:p>
          <a:p>
            <a:pPr marL="285750" indent="-285750">
              <a:buClr>
                <a:srgbClr val="2D97C8"/>
              </a:buClr>
              <a:buFont typeface="Wingdings" panose="05000000000000000000" pitchFamily="2" charset="2"/>
              <a:buChar char="ü"/>
            </a:pPr>
            <a:r>
              <a:rPr lang="zh-CN" altLang="en-US" sz="1400" dirty="0">
                <a:latin typeface="+mn-ea"/>
                <a:cs typeface="Heiti SC Light" charset="-122"/>
              </a:rPr>
              <a:t>往期宣传资料</a:t>
            </a:r>
            <a:endParaRPr lang="en-US" altLang="zh-CN" sz="1400" dirty="0">
              <a:latin typeface="+mn-ea"/>
              <a:cs typeface="Heiti SC Light" charset="-122"/>
            </a:endParaRPr>
          </a:p>
          <a:p>
            <a:pPr marL="285750" indent="-285750">
              <a:buClr>
                <a:srgbClr val="2D97C8"/>
              </a:buClr>
              <a:buFont typeface="Wingdings" panose="05000000000000000000" pitchFamily="2" charset="2"/>
              <a:buChar char="ü"/>
            </a:pPr>
            <a:r>
              <a:rPr lang="zh-CN" altLang="en-US" sz="1400" dirty="0">
                <a:latin typeface="+mn-ea"/>
                <a:cs typeface="Heiti SC Light" charset="-122"/>
              </a:rPr>
              <a:t>（潜在）合作企业名单</a:t>
            </a:r>
            <a:endParaRPr lang="ca-ES" altLang="zh-CN" sz="1400" dirty="0">
              <a:latin typeface="+mn-ea"/>
              <a:cs typeface="Heiti SC Light" charset="-122"/>
            </a:endParaRPr>
          </a:p>
        </p:txBody>
      </p:sp>
      <p:sp>
        <p:nvSpPr>
          <p:cNvPr id="45" name="文本框 44">
            <a:extLst>
              <a:ext uri="{FF2B5EF4-FFF2-40B4-BE49-F238E27FC236}">
                <a16:creationId xmlns:a16="http://schemas.microsoft.com/office/drawing/2014/main" id="{2662BE78-0BC8-450F-8C6A-7E1AF124D88B}"/>
              </a:ext>
            </a:extLst>
          </p:cNvPr>
          <p:cNvSpPr txBox="1"/>
          <p:nvPr/>
        </p:nvSpPr>
        <p:spPr>
          <a:xfrm>
            <a:off x="9361488" y="3832753"/>
            <a:ext cx="2069632" cy="954107"/>
          </a:xfrm>
          <a:prstGeom prst="rect">
            <a:avLst/>
          </a:prstGeom>
          <a:noFill/>
        </p:spPr>
        <p:txBody>
          <a:bodyPr wrap="square" rtlCol="0">
            <a:spAutoFit/>
          </a:bodyPr>
          <a:lstStyle/>
          <a:p>
            <a:pPr>
              <a:buClr>
                <a:srgbClr val="2D97C8"/>
              </a:buClr>
            </a:pPr>
            <a:r>
              <a:rPr lang="zh-CN" altLang="en-US" sz="1400" dirty="0">
                <a:latin typeface="+mn-ea"/>
                <a:cs typeface="Heiti SC Light" charset="-122"/>
              </a:rPr>
              <a:t>研究内容：</a:t>
            </a:r>
            <a:endParaRPr lang="en-US" altLang="zh-CN" sz="1400" dirty="0">
              <a:latin typeface="+mn-ea"/>
              <a:cs typeface="Heiti SC Light" charset="-122"/>
            </a:endParaRPr>
          </a:p>
          <a:p>
            <a:pPr>
              <a:buClr>
                <a:srgbClr val="2D97C8"/>
              </a:buClr>
            </a:pPr>
            <a:r>
              <a:rPr lang="zh-CN" altLang="en-US" sz="1400" dirty="0">
                <a:latin typeface="+mn-ea"/>
                <a:cs typeface="Heiti SC Light" charset="-122"/>
              </a:rPr>
              <a:t>使命愿景、品牌形象、项目</a:t>
            </a:r>
            <a:r>
              <a:rPr lang="en-US" altLang="zh-CN" sz="1400" dirty="0">
                <a:latin typeface="+mn-ea"/>
                <a:cs typeface="Heiti SC Light" charset="-122"/>
              </a:rPr>
              <a:t>/</a:t>
            </a:r>
            <a:r>
              <a:rPr lang="zh-CN" altLang="en-US" sz="1400" dirty="0">
                <a:latin typeface="+mn-ea"/>
                <a:cs typeface="Heiti SC Light" charset="-122"/>
              </a:rPr>
              <a:t>产品</a:t>
            </a:r>
            <a:r>
              <a:rPr lang="en-US" altLang="zh-CN" sz="1400" dirty="0">
                <a:latin typeface="+mn-ea"/>
                <a:cs typeface="Heiti SC Light" charset="-122"/>
              </a:rPr>
              <a:t>/</a:t>
            </a:r>
            <a:r>
              <a:rPr lang="zh-CN" altLang="en-US" sz="1400" dirty="0">
                <a:latin typeface="+mn-ea"/>
                <a:cs typeface="Heiti SC Light" charset="-122"/>
              </a:rPr>
              <a:t>服务、传播特点、传播洞察</a:t>
            </a:r>
            <a:endParaRPr lang="ca-ES" sz="1400" dirty="0">
              <a:latin typeface="+mn-ea"/>
              <a:cs typeface="Heiti SC Light" charset="-122"/>
            </a:endParaRPr>
          </a:p>
        </p:txBody>
      </p:sp>
      <p:sp>
        <p:nvSpPr>
          <p:cNvPr id="31" name="文本框 30">
            <a:extLst>
              <a:ext uri="{FF2B5EF4-FFF2-40B4-BE49-F238E27FC236}">
                <a16:creationId xmlns:a16="http://schemas.microsoft.com/office/drawing/2014/main" id="{C44EBBA1-CE7E-4AA2-A5C8-932E7A47AE51}"/>
              </a:ext>
            </a:extLst>
          </p:cNvPr>
          <p:cNvSpPr txBox="1"/>
          <p:nvPr/>
        </p:nvSpPr>
        <p:spPr>
          <a:xfrm>
            <a:off x="9065800" y="2646159"/>
            <a:ext cx="2482851" cy="1169551"/>
          </a:xfrm>
          <a:prstGeom prst="rect">
            <a:avLst/>
          </a:prstGeom>
          <a:noFill/>
        </p:spPr>
        <p:txBody>
          <a:bodyPr wrap="square" rtlCol="0">
            <a:spAutoFit/>
          </a:bodyPr>
          <a:lstStyle/>
          <a:p>
            <a:pPr marL="285750" indent="-285750">
              <a:buClr>
                <a:srgbClr val="2D97C8"/>
              </a:buClr>
              <a:buFont typeface="Wingdings" panose="05000000000000000000" pitchFamily="2" charset="2"/>
              <a:buChar char="ü"/>
            </a:pPr>
            <a:r>
              <a:rPr lang="zh-CN" altLang="en-US" sz="1400" dirty="0">
                <a:latin typeface="+mn-ea"/>
                <a:cs typeface="Heiti SC Light" charset="-122"/>
              </a:rPr>
              <a:t>桃花源</a:t>
            </a:r>
            <a:endParaRPr lang="en-US" altLang="zh-CN" sz="1400" dirty="0">
              <a:latin typeface="+mn-ea"/>
              <a:cs typeface="Heiti SC Light" charset="-122"/>
            </a:endParaRPr>
          </a:p>
          <a:p>
            <a:pPr marL="285750" indent="-285750">
              <a:buClr>
                <a:srgbClr val="2D97C8"/>
              </a:buClr>
              <a:buFont typeface="微软雅黑" panose="020B0503020204020204" pitchFamily="34" charset="-122"/>
              <a:buChar char="－"/>
            </a:pPr>
            <a:r>
              <a:rPr lang="en-US" altLang="zh-CN" sz="1400" dirty="0">
                <a:latin typeface="+mn-ea"/>
                <a:cs typeface="Heiti SC Light" charset="-122"/>
              </a:rPr>
              <a:t>WWF</a:t>
            </a:r>
          </a:p>
          <a:p>
            <a:pPr marL="285750" indent="-285750">
              <a:buClr>
                <a:srgbClr val="2D97C8"/>
              </a:buClr>
              <a:buFont typeface="微软雅黑" panose="020B0503020204020204" pitchFamily="34" charset="-122"/>
              <a:buChar char="－"/>
            </a:pPr>
            <a:r>
              <a:rPr lang="zh-CN" altLang="en-US" sz="1400" dirty="0">
                <a:latin typeface="+mn-ea"/>
                <a:cs typeface="Heiti SC Light" charset="-122"/>
              </a:rPr>
              <a:t>红树林</a:t>
            </a:r>
            <a:endParaRPr lang="en-US" altLang="zh-CN" sz="1400" dirty="0">
              <a:latin typeface="+mn-ea"/>
              <a:cs typeface="Heiti SC Light" charset="-122"/>
            </a:endParaRPr>
          </a:p>
          <a:p>
            <a:pPr marL="285750" indent="-285750">
              <a:buClr>
                <a:srgbClr val="2D97C8"/>
              </a:buClr>
              <a:buFont typeface="微软雅黑" panose="020B0503020204020204" pitchFamily="34" charset="-122"/>
              <a:buChar char="ⅹ"/>
            </a:pPr>
            <a:r>
              <a:rPr lang="zh-CN" altLang="en-US" sz="1400" dirty="0">
                <a:latin typeface="+mn-ea"/>
                <a:cs typeface="Heiti SC Light" charset="-122"/>
              </a:rPr>
              <a:t>中国妇女发展基金会</a:t>
            </a:r>
            <a:endParaRPr lang="en-US" altLang="zh-CN" sz="1400" dirty="0">
              <a:latin typeface="+mn-ea"/>
              <a:cs typeface="Heiti SC Light" charset="-122"/>
            </a:endParaRPr>
          </a:p>
          <a:p>
            <a:pPr marL="285750" indent="-285750">
              <a:buClr>
                <a:srgbClr val="2D97C8"/>
              </a:buClr>
              <a:buFont typeface="微软雅黑" panose="020B0503020204020204" pitchFamily="34" charset="-122"/>
              <a:buChar char="ⅹ"/>
            </a:pPr>
            <a:r>
              <a:rPr lang="en-US" altLang="zh-CN" sz="1400" dirty="0">
                <a:latin typeface="+mn-ea"/>
                <a:cs typeface="Heiti SC Light" charset="-122"/>
              </a:rPr>
              <a:t>WABC</a:t>
            </a:r>
            <a:endParaRPr lang="ca-ES" sz="1400" dirty="0">
              <a:latin typeface="+mn-ea"/>
              <a:cs typeface="Heiti SC Light" charset="-122"/>
            </a:endParaRPr>
          </a:p>
        </p:txBody>
      </p:sp>
      <p:sp>
        <p:nvSpPr>
          <p:cNvPr id="32" name="文本框 31">
            <a:extLst>
              <a:ext uri="{FF2B5EF4-FFF2-40B4-BE49-F238E27FC236}">
                <a16:creationId xmlns:a16="http://schemas.microsoft.com/office/drawing/2014/main" id="{CFD8F971-D1D3-4043-9C47-337F6FFAC1F3}"/>
              </a:ext>
            </a:extLst>
          </p:cNvPr>
          <p:cNvSpPr txBox="1"/>
          <p:nvPr/>
        </p:nvSpPr>
        <p:spPr>
          <a:xfrm>
            <a:off x="10197307" y="5377525"/>
            <a:ext cx="1335881" cy="1015663"/>
          </a:xfrm>
          <a:prstGeom prst="rect">
            <a:avLst/>
          </a:prstGeom>
          <a:noFill/>
          <a:ln>
            <a:solidFill>
              <a:srgbClr val="2898D8"/>
            </a:solidFill>
            <a:prstDash val="dash"/>
          </a:ln>
        </p:spPr>
        <p:txBody>
          <a:bodyPr wrap="square" rtlCol="0">
            <a:spAutoFit/>
          </a:bodyPr>
          <a:lstStyle/>
          <a:p>
            <a:pPr algn="ctr">
              <a:buClr>
                <a:srgbClr val="2D97C8"/>
              </a:buClr>
            </a:pPr>
            <a:r>
              <a:rPr lang="zh-CN" altLang="en-US" sz="1200" dirty="0">
                <a:latin typeface="+mn-ea"/>
                <a:cs typeface="Heiti SC Light" charset="-122"/>
              </a:rPr>
              <a:t>图例</a:t>
            </a:r>
            <a:endParaRPr lang="en-US" altLang="zh-CN" sz="1200" dirty="0">
              <a:latin typeface="+mn-ea"/>
              <a:cs typeface="Heiti SC Light" charset="-122"/>
            </a:endParaRPr>
          </a:p>
          <a:p>
            <a:pPr algn="ctr">
              <a:buClr>
                <a:srgbClr val="2D97C8"/>
              </a:buClr>
            </a:pPr>
            <a:endParaRPr lang="en-US" altLang="zh-CN" sz="1200" dirty="0">
              <a:latin typeface="+mn-ea"/>
              <a:cs typeface="Heiti SC Light" charset="-122"/>
            </a:endParaRPr>
          </a:p>
          <a:p>
            <a:pPr marL="285750" indent="-285750" algn="ctr">
              <a:buClr>
                <a:srgbClr val="2D97C8"/>
              </a:buClr>
              <a:buFont typeface="Wingdings" panose="05000000000000000000" pitchFamily="2" charset="2"/>
              <a:buChar char="ü"/>
            </a:pPr>
            <a:r>
              <a:rPr lang="zh-CN" altLang="en-US" sz="1200" dirty="0">
                <a:latin typeface="+mn-ea"/>
                <a:cs typeface="Heiti SC Light" charset="-122"/>
              </a:rPr>
              <a:t>已完成</a:t>
            </a:r>
            <a:endParaRPr lang="en-US" altLang="zh-CN" sz="1200" dirty="0">
              <a:latin typeface="+mn-ea"/>
              <a:cs typeface="Heiti SC Light" charset="-122"/>
            </a:endParaRPr>
          </a:p>
          <a:p>
            <a:pPr marL="285750" indent="-285750" algn="ctr">
              <a:buClr>
                <a:srgbClr val="2D97C8"/>
              </a:buClr>
              <a:buFont typeface="微软雅黑" panose="020B0503020204020204" pitchFamily="34" charset="-122"/>
              <a:buChar char="－"/>
            </a:pPr>
            <a:r>
              <a:rPr lang="zh-CN" altLang="en-US" sz="1200" dirty="0">
                <a:latin typeface="+mn-ea"/>
                <a:cs typeface="Heiti SC Light" charset="-122"/>
              </a:rPr>
              <a:t>进行中</a:t>
            </a:r>
            <a:endParaRPr lang="en-US" altLang="zh-CN" sz="1200" dirty="0">
              <a:latin typeface="+mn-ea"/>
              <a:cs typeface="Heiti SC Light" charset="-122"/>
            </a:endParaRPr>
          </a:p>
          <a:p>
            <a:pPr marL="285750" indent="-285750" algn="ctr">
              <a:buClr>
                <a:srgbClr val="2D97C8"/>
              </a:buClr>
              <a:buFont typeface="微软雅黑" panose="020B0503020204020204" pitchFamily="34" charset="-122"/>
              <a:buChar char="ⅹ"/>
            </a:pPr>
            <a:r>
              <a:rPr lang="zh-CN" altLang="en-US" sz="1200" dirty="0">
                <a:latin typeface="+mn-ea"/>
                <a:cs typeface="Heiti SC Light" charset="-122"/>
              </a:rPr>
              <a:t>未开始</a:t>
            </a:r>
            <a:endParaRPr lang="ca-ES" sz="1200" dirty="0">
              <a:latin typeface="+mn-ea"/>
              <a:cs typeface="Heiti SC Light" charset="-122"/>
            </a:endParaRPr>
          </a:p>
        </p:txBody>
      </p:sp>
    </p:spTree>
    <p:extLst>
      <p:ext uri="{BB962C8B-B14F-4D97-AF65-F5344CB8AC3E}">
        <p14:creationId xmlns:p14="http://schemas.microsoft.com/office/powerpoint/2010/main" val="286324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8167-AD34-4ED9-BF11-8C3B856B4704}"/>
              </a:ext>
            </a:extLst>
          </p:cNvPr>
          <p:cNvSpPr>
            <a:spLocks noGrp="1"/>
          </p:cNvSpPr>
          <p:nvPr>
            <p:ph type="title"/>
          </p:nvPr>
        </p:nvSpPr>
        <p:spPr/>
        <p:txBody>
          <a:bodyPr/>
          <a:lstStyle/>
          <a:p>
            <a:r>
              <a:rPr lang="zh-CN" altLang="en-US" dirty="0"/>
              <a:t>项目初期进度 </a:t>
            </a:r>
            <a:endParaRPr lang="en-US" altLang="zh-CN" dirty="0"/>
          </a:p>
        </p:txBody>
      </p:sp>
      <p:sp>
        <p:nvSpPr>
          <p:cNvPr id="6" name="灯片编号占位符 5">
            <a:extLst>
              <a:ext uri="{FF2B5EF4-FFF2-40B4-BE49-F238E27FC236}">
                <a16:creationId xmlns:a16="http://schemas.microsoft.com/office/drawing/2014/main" id="{083B85B9-D0BF-43D8-831D-A5C6906A90E9}"/>
              </a:ext>
            </a:extLst>
          </p:cNvPr>
          <p:cNvSpPr>
            <a:spLocks noGrp="1"/>
          </p:cNvSpPr>
          <p:nvPr>
            <p:ph type="sldNum" sz="quarter" idx="14"/>
          </p:nvPr>
        </p:nvSpPr>
        <p:spPr/>
        <p:txBody>
          <a:bodyPr/>
          <a:lstStyle/>
          <a:p>
            <a:fld id="{E6049C3D-CCF1-41B9-A681-D61E0CAE4A17}" type="slidenum">
              <a:rPr lang="en-US" altLang="zh-CN" smtClean="0">
                <a:latin typeface="+mn-ea"/>
                <a:ea typeface="+mn-ea"/>
              </a:rPr>
              <a:pPr/>
              <a:t>7</a:t>
            </a:fld>
            <a:endParaRPr lang="en-US" dirty="0">
              <a:latin typeface="+mn-ea"/>
              <a:ea typeface="+mn-ea"/>
            </a:endParaRPr>
          </a:p>
        </p:txBody>
      </p:sp>
      <p:sp>
        <p:nvSpPr>
          <p:cNvPr id="19" name="文本占位符 18">
            <a:extLst>
              <a:ext uri="{FF2B5EF4-FFF2-40B4-BE49-F238E27FC236}">
                <a16:creationId xmlns:a16="http://schemas.microsoft.com/office/drawing/2014/main" id="{7146C89F-7B86-4B4C-8C28-5A0C4C444982}"/>
              </a:ext>
            </a:extLst>
          </p:cNvPr>
          <p:cNvSpPr>
            <a:spLocks noGrp="1"/>
          </p:cNvSpPr>
          <p:nvPr>
            <p:ph type="body" sz="quarter" idx="15"/>
          </p:nvPr>
        </p:nvSpPr>
        <p:spPr/>
        <p:txBody>
          <a:bodyPr/>
          <a:lstStyle/>
          <a:p>
            <a:endParaRPr lang="zh-CN" altLang="en-US" dirty="0"/>
          </a:p>
        </p:txBody>
      </p:sp>
      <p:sp>
        <p:nvSpPr>
          <p:cNvPr id="5" name="矩形 4">
            <a:extLst>
              <a:ext uri="{FF2B5EF4-FFF2-40B4-BE49-F238E27FC236}">
                <a16:creationId xmlns:a16="http://schemas.microsoft.com/office/drawing/2014/main" id="{EF544C50-28E9-49BD-BC90-ADA2B8FF332A}"/>
              </a:ext>
            </a:extLst>
          </p:cNvPr>
          <p:cNvSpPr/>
          <p:nvPr/>
        </p:nvSpPr>
        <p:spPr>
          <a:xfrm>
            <a:off x="601434" y="1252983"/>
            <a:ext cx="2408927" cy="942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项目状态</a:t>
            </a:r>
          </a:p>
        </p:txBody>
      </p:sp>
      <p:sp>
        <p:nvSpPr>
          <p:cNvPr id="7" name="矩形 6">
            <a:extLst>
              <a:ext uri="{FF2B5EF4-FFF2-40B4-BE49-F238E27FC236}">
                <a16:creationId xmlns:a16="http://schemas.microsoft.com/office/drawing/2014/main" id="{F36879E7-F932-4311-A6DB-874BCCD019E2}"/>
              </a:ext>
            </a:extLst>
          </p:cNvPr>
          <p:cNvSpPr/>
          <p:nvPr/>
        </p:nvSpPr>
        <p:spPr>
          <a:xfrm>
            <a:off x="601434" y="2437817"/>
            <a:ext cx="2408927" cy="1261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项目主要交付物</a:t>
            </a:r>
          </a:p>
        </p:txBody>
      </p:sp>
      <p:sp>
        <p:nvSpPr>
          <p:cNvPr id="8" name="矩形 7">
            <a:extLst>
              <a:ext uri="{FF2B5EF4-FFF2-40B4-BE49-F238E27FC236}">
                <a16:creationId xmlns:a16="http://schemas.microsoft.com/office/drawing/2014/main" id="{3EB387B3-E04B-47B1-ACDF-3B77BE9C88C8}"/>
              </a:ext>
            </a:extLst>
          </p:cNvPr>
          <p:cNvSpPr/>
          <p:nvPr/>
        </p:nvSpPr>
        <p:spPr>
          <a:xfrm>
            <a:off x="601434" y="3946855"/>
            <a:ext cx="2408927" cy="20030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项目主要问题</a:t>
            </a:r>
            <a:r>
              <a:rPr lang="en-US" altLang="zh-CN" b="1" dirty="0">
                <a:latin typeface="+mn-ea"/>
              </a:rPr>
              <a:t>/</a:t>
            </a:r>
            <a:r>
              <a:rPr lang="zh-CN" altLang="en-US" b="1" dirty="0">
                <a:latin typeface="+mn-ea"/>
              </a:rPr>
              <a:t>风险</a:t>
            </a:r>
            <a:r>
              <a:rPr lang="en-US" altLang="zh-CN" b="1" dirty="0">
                <a:latin typeface="+mn-ea"/>
              </a:rPr>
              <a:t>/</a:t>
            </a:r>
            <a:r>
              <a:rPr lang="zh-CN" altLang="en-US" b="1" dirty="0">
                <a:latin typeface="+mn-ea"/>
              </a:rPr>
              <a:t>所需支持</a:t>
            </a:r>
          </a:p>
        </p:txBody>
      </p:sp>
      <p:sp>
        <p:nvSpPr>
          <p:cNvPr id="9" name="椭圆 8">
            <a:extLst>
              <a:ext uri="{FF2B5EF4-FFF2-40B4-BE49-F238E27FC236}">
                <a16:creationId xmlns:a16="http://schemas.microsoft.com/office/drawing/2014/main" id="{B0489747-B174-49B4-801A-C754039B1E05}"/>
              </a:ext>
            </a:extLst>
          </p:cNvPr>
          <p:cNvSpPr/>
          <p:nvPr/>
        </p:nvSpPr>
        <p:spPr>
          <a:xfrm>
            <a:off x="3270339" y="1324418"/>
            <a:ext cx="800100" cy="8001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 name="对话气泡: 矩形 11">
            <a:extLst>
              <a:ext uri="{FF2B5EF4-FFF2-40B4-BE49-F238E27FC236}">
                <a16:creationId xmlns:a16="http://schemas.microsoft.com/office/drawing/2014/main" id="{F98996E9-E628-4DE7-A3E5-990D2B6CC6C6}"/>
              </a:ext>
            </a:extLst>
          </p:cNvPr>
          <p:cNvSpPr/>
          <p:nvPr/>
        </p:nvSpPr>
        <p:spPr>
          <a:xfrm>
            <a:off x="8773654" y="1252983"/>
            <a:ext cx="2816912" cy="942975"/>
          </a:xfrm>
          <a:prstGeom prst="wedgeRectCallout">
            <a:avLst>
              <a:gd name="adj1" fmla="val -64737"/>
              <a:gd name="adj2" fmla="val 33292"/>
            </a:avLst>
          </a:prstGeom>
          <a:noFill/>
          <a:ln>
            <a:solidFill>
              <a:srgbClr val="2898D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2D97C8"/>
              </a:buClr>
            </a:pPr>
            <a:r>
              <a:rPr lang="zh-CN" altLang="en-US" sz="1400" b="1" dirty="0">
                <a:solidFill>
                  <a:schemeClr val="tx1"/>
                </a:solidFill>
                <a:latin typeface="+mn-ea"/>
                <a:cs typeface="Heiti SC Light" charset="-122"/>
              </a:rPr>
              <a:t>说明</a:t>
            </a:r>
            <a:r>
              <a:rPr lang="zh-CN" altLang="en-US" sz="1400" dirty="0">
                <a:solidFill>
                  <a:schemeClr val="tx1"/>
                </a:solidFill>
                <a:latin typeface="+mn-ea"/>
                <a:cs typeface="Heiti SC Light" charset="-122"/>
              </a:rPr>
              <a:t>：</a:t>
            </a:r>
            <a:endParaRPr lang="en-US" altLang="zh-CN" sz="1400" dirty="0">
              <a:solidFill>
                <a:schemeClr val="tx1"/>
              </a:solidFill>
              <a:latin typeface="+mn-ea"/>
              <a:cs typeface="Heiti SC Light" charset="-122"/>
            </a:endParaRPr>
          </a:p>
          <a:p>
            <a:pPr>
              <a:buClr>
                <a:srgbClr val="2D97C8"/>
              </a:buClr>
            </a:pPr>
            <a:r>
              <a:rPr lang="zh-CN" altLang="en-US" sz="1400" dirty="0">
                <a:solidFill>
                  <a:schemeClr val="tx1"/>
                </a:solidFill>
                <a:latin typeface="+mn-ea"/>
                <a:cs typeface="Heiti SC Light" charset="-122"/>
              </a:rPr>
              <a:t>根据近四周问卷反馈，填写相应项目</a:t>
            </a:r>
            <a:r>
              <a:rPr lang="zh-CN" altLang="en-US" sz="1400" dirty="0">
                <a:solidFill>
                  <a:schemeClr val="tx1"/>
                </a:solidFill>
                <a:latin typeface="+mn-ea"/>
              </a:rPr>
              <a:t>状态，具体参考</a:t>
            </a:r>
            <a:r>
              <a:rPr lang="zh-CN" altLang="en-US" sz="1400" b="1" dirty="0">
                <a:solidFill>
                  <a:schemeClr val="tx1"/>
                </a:solidFill>
                <a:latin typeface="+mn-ea"/>
              </a:rPr>
              <a:t>附录：项目状态对应关系</a:t>
            </a:r>
            <a:endParaRPr lang="en-US" altLang="zh-CN" sz="1400" b="1" dirty="0">
              <a:solidFill>
                <a:schemeClr val="tx1"/>
              </a:solidFill>
              <a:latin typeface="+mn-ea"/>
              <a:cs typeface="Heiti SC Light" charset="-122"/>
            </a:endParaRPr>
          </a:p>
        </p:txBody>
      </p:sp>
      <p:sp>
        <p:nvSpPr>
          <p:cNvPr id="13" name="对话气泡: 矩形 12">
            <a:extLst>
              <a:ext uri="{FF2B5EF4-FFF2-40B4-BE49-F238E27FC236}">
                <a16:creationId xmlns:a16="http://schemas.microsoft.com/office/drawing/2014/main" id="{3FA21202-C435-4B12-8055-12A43B91582C}"/>
              </a:ext>
            </a:extLst>
          </p:cNvPr>
          <p:cNvSpPr/>
          <p:nvPr/>
        </p:nvSpPr>
        <p:spPr>
          <a:xfrm>
            <a:off x="8773654" y="2756090"/>
            <a:ext cx="2816912" cy="942975"/>
          </a:xfrm>
          <a:prstGeom prst="wedgeRectCallout">
            <a:avLst>
              <a:gd name="adj1" fmla="val -63822"/>
              <a:gd name="adj2" fmla="val 25114"/>
            </a:avLst>
          </a:prstGeom>
          <a:noFill/>
          <a:ln>
            <a:solidFill>
              <a:srgbClr val="2898D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2D97C8"/>
              </a:buClr>
            </a:pPr>
            <a:r>
              <a:rPr lang="zh-CN" altLang="en-US" sz="1400" b="1" dirty="0">
                <a:solidFill>
                  <a:schemeClr val="tx1"/>
                </a:solidFill>
                <a:latin typeface="+mn-ea"/>
                <a:cs typeface="Heiti SC Light" charset="-122"/>
              </a:rPr>
              <a:t>说明</a:t>
            </a:r>
            <a:r>
              <a:rPr lang="zh-CN" altLang="en-US" sz="1400" dirty="0">
                <a:solidFill>
                  <a:schemeClr val="tx1"/>
                </a:solidFill>
                <a:latin typeface="+mn-ea"/>
                <a:cs typeface="Heiti SC Light" charset="-122"/>
              </a:rPr>
              <a:t>：</a:t>
            </a:r>
            <a:endParaRPr lang="en-US" altLang="zh-CN" sz="1400" dirty="0">
              <a:solidFill>
                <a:schemeClr val="tx1"/>
              </a:solidFill>
              <a:latin typeface="+mn-ea"/>
              <a:cs typeface="Heiti SC Light" charset="-122"/>
            </a:endParaRPr>
          </a:p>
          <a:p>
            <a:pPr>
              <a:buClr>
                <a:srgbClr val="2D97C8"/>
              </a:buClr>
            </a:pPr>
            <a:r>
              <a:rPr lang="zh-CN" altLang="en-US" sz="1400" dirty="0">
                <a:solidFill>
                  <a:schemeClr val="tx1"/>
                </a:solidFill>
                <a:latin typeface="+mn-ea"/>
                <a:cs typeface="Heiti SC Light" charset="-122"/>
              </a:rPr>
              <a:t>体现</a:t>
            </a:r>
            <a:r>
              <a:rPr lang="zh-CN" altLang="en-US" sz="1400" b="1" dirty="0">
                <a:solidFill>
                  <a:srgbClr val="FF0000"/>
                </a:solidFill>
                <a:latin typeface="+mn-ea"/>
                <a:cs typeface="Heiti SC Light" charset="-122"/>
              </a:rPr>
              <a:t>整个项目周期</a:t>
            </a:r>
            <a:r>
              <a:rPr lang="zh-CN" altLang="en-US" sz="1400" dirty="0">
                <a:solidFill>
                  <a:schemeClr val="tx1"/>
                </a:solidFill>
                <a:latin typeface="+mn-ea"/>
                <a:cs typeface="Heiti SC Light" charset="-122"/>
              </a:rPr>
              <a:t>项目的主要交付物，同时需要展示完成进度</a:t>
            </a:r>
          </a:p>
        </p:txBody>
      </p:sp>
      <p:sp>
        <p:nvSpPr>
          <p:cNvPr id="14" name="对话气泡: 矩形 13">
            <a:extLst>
              <a:ext uri="{FF2B5EF4-FFF2-40B4-BE49-F238E27FC236}">
                <a16:creationId xmlns:a16="http://schemas.microsoft.com/office/drawing/2014/main" id="{5F3CC6EE-D04A-4BAA-94C9-E708EE201A3C}"/>
              </a:ext>
            </a:extLst>
          </p:cNvPr>
          <p:cNvSpPr/>
          <p:nvPr/>
        </p:nvSpPr>
        <p:spPr>
          <a:xfrm>
            <a:off x="8773654" y="4191434"/>
            <a:ext cx="2816912" cy="1650922"/>
          </a:xfrm>
          <a:prstGeom prst="wedgeRectCallout">
            <a:avLst>
              <a:gd name="adj1" fmla="val -59706"/>
              <a:gd name="adj2" fmla="val 26065"/>
            </a:avLst>
          </a:prstGeom>
          <a:noFill/>
          <a:ln>
            <a:solidFill>
              <a:srgbClr val="2898D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2D97C8"/>
              </a:buClr>
            </a:pPr>
            <a:r>
              <a:rPr lang="zh-CN" altLang="en-US" sz="1400" b="1" dirty="0">
                <a:solidFill>
                  <a:schemeClr val="tx1"/>
                </a:solidFill>
                <a:latin typeface="+mn-ea"/>
                <a:cs typeface="Heiti SC Light" charset="-122"/>
              </a:rPr>
              <a:t>说明</a:t>
            </a:r>
            <a:r>
              <a:rPr lang="zh-CN" altLang="en-US" sz="1400" dirty="0">
                <a:solidFill>
                  <a:schemeClr val="tx1"/>
                </a:solidFill>
                <a:latin typeface="+mn-ea"/>
                <a:cs typeface="Heiti SC Light" charset="-122"/>
              </a:rPr>
              <a:t>：</a:t>
            </a:r>
            <a:endParaRPr lang="en-US" altLang="zh-CN" sz="1400" dirty="0">
              <a:solidFill>
                <a:schemeClr val="tx1"/>
              </a:solidFill>
              <a:latin typeface="+mn-ea"/>
              <a:cs typeface="Heiti SC Light" charset="-122"/>
            </a:endParaRPr>
          </a:p>
          <a:p>
            <a:pPr>
              <a:buClr>
                <a:srgbClr val="2D97C8"/>
              </a:buClr>
            </a:pPr>
            <a:r>
              <a:rPr lang="zh-CN" altLang="en-US" sz="1400" dirty="0">
                <a:solidFill>
                  <a:schemeClr val="tx1"/>
                </a:solidFill>
                <a:latin typeface="+mn-ea"/>
                <a:cs typeface="Heiti SC Light" charset="-122"/>
              </a:rPr>
              <a:t>体现近四周项目的主要问题或风险，并提供</a:t>
            </a:r>
            <a:r>
              <a:rPr lang="zh-CN" altLang="en-US" sz="1400" b="1" dirty="0">
                <a:solidFill>
                  <a:schemeClr val="tx1"/>
                </a:solidFill>
                <a:latin typeface="+mn-ea"/>
                <a:cs typeface="Heiti SC Light" charset="-122"/>
              </a:rPr>
              <a:t>解决优先级排序</a:t>
            </a:r>
            <a:r>
              <a:rPr lang="zh-CN" altLang="en-US" sz="1400" dirty="0">
                <a:solidFill>
                  <a:schemeClr val="tx1"/>
                </a:solidFill>
                <a:latin typeface="+mn-ea"/>
                <a:cs typeface="Heiti SC Light" charset="-122"/>
              </a:rPr>
              <a:t>（默认问题</a:t>
            </a:r>
            <a:r>
              <a:rPr lang="en-US" altLang="zh-CN" sz="1400" dirty="0">
                <a:solidFill>
                  <a:schemeClr val="tx1"/>
                </a:solidFill>
                <a:latin typeface="+mn-ea"/>
                <a:cs typeface="Heiti SC Light" charset="-122"/>
              </a:rPr>
              <a:t>/</a:t>
            </a:r>
            <a:r>
              <a:rPr lang="zh-CN" altLang="en-US" sz="1400" dirty="0">
                <a:solidFill>
                  <a:schemeClr val="tx1"/>
                </a:solidFill>
                <a:latin typeface="+mn-ea"/>
                <a:cs typeface="Heiti SC Light" charset="-122"/>
              </a:rPr>
              <a:t>风险</a:t>
            </a:r>
            <a:r>
              <a:rPr lang="en-US" altLang="zh-CN" sz="1400" dirty="0">
                <a:solidFill>
                  <a:schemeClr val="tx1"/>
                </a:solidFill>
                <a:latin typeface="+mn-ea"/>
                <a:cs typeface="Heiti SC Light" charset="-122"/>
              </a:rPr>
              <a:t>1</a:t>
            </a:r>
            <a:r>
              <a:rPr lang="zh-CN" altLang="en-US" sz="1400" dirty="0">
                <a:solidFill>
                  <a:schemeClr val="tx1"/>
                </a:solidFill>
                <a:latin typeface="+mn-ea"/>
                <a:cs typeface="Heiti SC Light" charset="-122"/>
              </a:rPr>
              <a:t>为优先解决，问题</a:t>
            </a:r>
            <a:r>
              <a:rPr lang="en-US" altLang="zh-CN" sz="1400" dirty="0">
                <a:solidFill>
                  <a:schemeClr val="tx1"/>
                </a:solidFill>
                <a:latin typeface="+mn-ea"/>
                <a:cs typeface="Heiti SC Light" charset="-122"/>
              </a:rPr>
              <a:t>/</a:t>
            </a:r>
            <a:r>
              <a:rPr lang="zh-CN" altLang="en-US" sz="1400" dirty="0">
                <a:solidFill>
                  <a:schemeClr val="tx1"/>
                </a:solidFill>
                <a:latin typeface="+mn-ea"/>
                <a:cs typeface="Heiti SC Light" charset="-122"/>
              </a:rPr>
              <a:t>风险</a:t>
            </a:r>
            <a:r>
              <a:rPr lang="en-US" altLang="zh-CN" sz="1400" dirty="0">
                <a:solidFill>
                  <a:schemeClr val="tx1"/>
                </a:solidFill>
                <a:latin typeface="+mn-ea"/>
                <a:cs typeface="Heiti SC Light" charset="-122"/>
              </a:rPr>
              <a:t>2</a:t>
            </a:r>
            <a:r>
              <a:rPr lang="zh-CN" altLang="en-US" sz="1400" dirty="0">
                <a:solidFill>
                  <a:schemeClr val="tx1"/>
                </a:solidFill>
                <a:latin typeface="+mn-ea"/>
                <a:cs typeface="Heiti SC Light" charset="-122"/>
              </a:rPr>
              <a:t>为次优先解决），并附上相应解决方案或规避方案。如果需要</a:t>
            </a:r>
            <a:r>
              <a:rPr lang="en-US" altLang="zh-CN" sz="1400" dirty="0">
                <a:solidFill>
                  <a:schemeClr val="tx1"/>
                </a:solidFill>
                <a:latin typeface="+mn-ea"/>
                <a:cs typeface="Heiti SC Light" charset="-122"/>
              </a:rPr>
              <a:t>PMO</a:t>
            </a:r>
            <a:r>
              <a:rPr lang="zh-CN" altLang="en-US" sz="1400" dirty="0">
                <a:solidFill>
                  <a:schemeClr val="tx1"/>
                </a:solidFill>
                <a:latin typeface="+mn-ea"/>
                <a:cs typeface="Heiti SC Light" charset="-122"/>
              </a:rPr>
              <a:t>支持，请填写</a:t>
            </a:r>
          </a:p>
        </p:txBody>
      </p:sp>
      <p:grpSp>
        <p:nvGrpSpPr>
          <p:cNvPr id="15" name="组合 14">
            <a:extLst>
              <a:ext uri="{FF2B5EF4-FFF2-40B4-BE49-F238E27FC236}">
                <a16:creationId xmlns:a16="http://schemas.microsoft.com/office/drawing/2014/main" id="{DEAF335B-F59B-4CD3-A392-D5A438956297}"/>
              </a:ext>
            </a:extLst>
          </p:cNvPr>
          <p:cNvGrpSpPr/>
          <p:nvPr/>
        </p:nvGrpSpPr>
        <p:grpSpPr>
          <a:xfrm>
            <a:off x="601433" y="2316884"/>
            <a:ext cx="7606133" cy="1500187"/>
            <a:chOff x="489735" y="2900363"/>
            <a:chExt cx="8424000" cy="1500187"/>
          </a:xfrm>
        </p:grpSpPr>
        <p:cxnSp>
          <p:nvCxnSpPr>
            <p:cNvPr id="16" name="直接连接符 15">
              <a:extLst>
                <a:ext uri="{FF2B5EF4-FFF2-40B4-BE49-F238E27FC236}">
                  <a16:creationId xmlns:a16="http://schemas.microsoft.com/office/drawing/2014/main" id="{B5C641D0-94ED-4B5D-BF33-3EB22B2FC8D8}"/>
                </a:ext>
              </a:extLst>
            </p:cNvPr>
            <p:cNvCxnSpPr>
              <a:cxnSpLocks/>
            </p:cNvCxnSpPr>
            <p:nvPr/>
          </p:nvCxnSpPr>
          <p:spPr>
            <a:xfrm>
              <a:off x="489735" y="2900363"/>
              <a:ext cx="842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49CD635-14B4-41D7-AE90-7A965A95D11E}"/>
                </a:ext>
              </a:extLst>
            </p:cNvPr>
            <p:cNvCxnSpPr>
              <a:cxnSpLocks/>
            </p:cNvCxnSpPr>
            <p:nvPr/>
          </p:nvCxnSpPr>
          <p:spPr>
            <a:xfrm>
              <a:off x="489735" y="4400550"/>
              <a:ext cx="8424000" cy="0"/>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18" name="表格 14">
            <a:extLst>
              <a:ext uri="{FF2B5EF4-FFF2-40B4-BE49-F238E27FC236}">
                <a16:creationId xmlns:a16="http://schemas.microsoft.com/office/drawing/2014/main" id="{A10F451D-FEFC-4FD5-96EE-C414A70C98A8}"/>
              </a:ext>
            </a:extLst>
          </p:cNvPr>
          <p:cNvGraphicFramePr>
            <a:graphicFrameLocks noGrp="1"/>
          </p:cNvGraphicFramePr>
          <p:nvPr>
            <p:extLst>
              <p:ext uri="{D42A27DB-BD31-4B8C-83A1-F6EECF244321}">
                <p14:modId xmlns:p14="http://schemas.microsoft.com/office/powerpoint/2010/main" val="1501951"/>
              </p:ext>
            </p:extLst>
          </p:nvPr>
        </p:nvGraphicFramePr>
        <p:xfrm>
          <a:off x="3270338" y="2429204"/>
          <a:ext cx="4989475" cy="1249472"/>
        </p:xfrm>
        <a:graphic>
          <a:graphicData uri="http://schemas.openxmlformats.org/drawingml/2006/table">
            <a:tbl>
              <a:tblPr firstRow="1" bandRow="1">
                <a:tableStyleId>{5C22544A-7EE6-4342-B048-85BDC9FD1C3A}</a:tableStyleId>
              </a:tblPr>
              <a:tblGrid>
                <a:gridCol w="1382095">
                  <a:extLst>
                    <a:ext uri="{9D8B030D-6E8A-4147-A177-3AD203B41FA5}">
                      <a16:colId xmlns:a16="http://schemas.microsoft.com/office/drawing/2014/main" val="123648844"/>
                    </a:ext>
                  </a:extLst>
                </a:gridCol>
                <a:gridCol w="3607380">
                  <a:extLst>
                    <a:ext uri="{9D8B030D-6E8A-4147-A177-3AD203B41FA5}">
                      <a16:colId xmlns:a16="http://schemas.microsoft.com/office/drawing/2014/main" val="4207085974"/>
                    </a:ext>
                  </a:extLst>
                </a:gridCol>
              </a:tblGrid>
              <a:tr h="216000">
                <a:tc>
                  <a:txBody>
                    <a:bodyPr/>
                    <a:lstStyle/>
                    <a:p>
                      <a:pPr algn="ctr"/>
                      <a:r>
                        <a:rPr lang="zh-CN" altLang="en-US" sz="1200" dirty="0"/>
                        <a:t>交付物</a:t>
                      </a:r>
                    </a:p>
                  </a:txBody>
                  <a:tcPr marL="58592" marR="58592" marT="29296" marB="29296" anchor="b"/>
                </a:tc>
                <a:tc>
                  <a:txBody>
                    <a:bodyPr/>
                    <a:lstStyle/>
                    <a:p>
                      <a:pPr algn="ctr"/>
                      <a:r>
                        <a:rPr lang="zh-CN" altLang="en-US" sz="1200" dirty="0"/>
                        <a:t>进度</a:t>
                      </a:r>
                    </a:p>
                  </a:txBody>
                  <a:tcPr marL="58592" marR="58592" marT="29296" marB="29296" anchor="b"/>
                </a:tc>
                <a:extLst>
                  <a:ext uri="{0D108BD9-81ED-4DB2-BD59-A6C34878D82A}">
                    <a16:rowId xmlns:a16="http://schemas.microsoft.com/office/drawing/2014/main" val="1943890405"/>
                  </a:ext>
                </a:extLst>
              </a:tr>
              <a:tr h="252000">
                <a:tc>
                  <a:txBody>
                    <a:bodyPr/>
                    <a:lstStyle/>
                    <a:p>
                      <a:r>
                        <a:rPr lang="en-US" altLang="zh-CN" sz="1000" dirty="0"/>
                        <a:t>《</a:t>
                      </a:r>
                      <a:r>
                        <a:rPr lang="zh-CN" altLang="en-US" sz="1000" dirty="0"/>
                        <a:t>品牌定位报告</a:t>
                      </a:r>
                      <a:r>
                        <a:rPr lang="en-US" altLang="zh-CN" sz="1000" dirty="0"/>
                        <a:t>》</a:t>
                      </a:r>
                      <a:endParaRPr lang="zh-CN" altLang="en-US" sz="1000" dirty="0"/>
                    </a:p>
                  </a:txBody>
                  <a:tcPr marL="58592" marR="58592" marT="29296" marB="29296" anchor="ctr"/>
                </a:tc>
                <a:tc>
                  <a:txBody>
                    <a:bodyPr/>
                    <a:lstStyle/>
                    <a:p>
                      <a:r>
                        <a:rPr lang="en-US" altLang="zh-CN" sz="1000" dirty="0"/>
                        <a:t>60%</a:t>
                      </a:r>
                      <a:r>
                        <a:rPr lang="zh-CN" altLang="en-US" sz="1000" dirty="0"/>
                        <a:t>，相关外部访谈未完成、工作坊未召开</a:t>
                      </a:r>
                    </a:p>
                  </a:txBody>
                  <a:tcPr marL="58592" marR="58592" marT="29296" marB="29296" anchor="ctr"/>
                </a:tc>
                <a:extLst>
                  <a:ext uri="{0D108BD9-81ED-4DB2-BD59-A6C34878D82A}">
                    <a16:rowId xmlns:a16="http://schemas.microsoft.com/office/drawing/2014/main" val="3478429607"/>
                  </a:ext>
                </a:extLst>
              </a:tr>
              <a:tr h="25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dirty="0"/>
                        <a:t>《</a:t>
                      </a:r>
                      <a:r>
                        <a:rPr lang="zh-CN" altLang="en-US" sz="1000" dirty="0"/>
                        <a:t>传播策略规划</a:t>
                      </a:r>
                      <a:r>
                        <a:rPr lang="en-US" altLang="zh-CN" sz="1000" dirty="0"/>
                        <a:t>》</a:t>
                      </a:r>
                    </a:p>
                  </a:txBody>
                  <a:tcPr marL="58592" marR="58592" marT="29296" marB="29296" anchor="ctr"/>
                </a:tc>
                <a:tc>
                  <a:txBody>
                    <a:bodyPr/>
                    <a:lstStyle/>
                    <a:p>
                      <a:r>
                        <a:rPr lang="en-US" altLang="zh-CN" sz="1000" dirty="0"/>
                        <a:t>0%</a:t>
                      </a:r>
                      <a:r>
                        <a:rPr lang="zh-CN" altLang="en-US" sz="1000" dirty="0"/>
                        <a:t>，未开始</a:t>
                      </a:r>
                    </a:p>
                  </a:txBody>
                  <a:tcPr marL="58592" marR="58592" marT="29296" marB="29296" anchor="ctr"/>
                </a:tc>
                <a:extLst>
                  <a:ext uri="{0D108BD9-81ED-4DB2-BD59-A6C34878D82A}">
                    <a16:rowId xmlns:a16="http://schemas.microsoft.com/office/drawing/2014/main" val="592888188"/>
                  </a:ext>
                </a:extLst>
              </a:tr>
              <a:tr h="25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dirty="0"/>
                        <a:t>《</a:t>
                      </a:r>
                      <a:r>
                        <a:rPr lang="zh-CN" altLang="en-US" sz="1000" dirty="0"/>
                        <a:t>一年传播计划</a:t>
                      </a:r>
                      <a:r>
                        <a:rPr lang="en-US" altLang="zh-CN" sz="1000" dirty="0"/>
                        <a:t>》</a:t>
                      </a:r>
                      <a:endParaRPr lang="zh-CN" altLang="en-US" sz="1000" dirty="0"/>
                    </a:p>
                  </a:txBody>
                  <a:tcPr marL="58592" marR="58592" marT="29296" marB="29296" anchor="ctr"/>
                </a:tc>
                <a:tc>
                  <a:txBody>
                    <a:bodyPr/>
                    <a:lstStyle/>
                    <a:p>
                      <a:r>
                        <a:rPr lang="en-US" altLang="zh-CN" sz="1000" dirty="0"/>
                        <a:t>0%</a:t>
                      </a:r>
                      <a:r>
                        <a:rPr lang="zh-CN" altLang="en-US" sz="1000" dirty="0"/>
                        <a:t>，未开始</a:t>
                      </a:r>
                    </a:p>
                  </a:txBody>
                  <a:tcPr marL="58592" marR="58592" marT="29296" marB="29296" anchor="ctr"/>
                </a:tc>
                <a:extLst>
                  <a:ext uri="{0D108BD9-81ED-4DB2-BD59-A6C34878D82A}">
                    <a16:rowId xmlns:a16="http://schemas.microsoft.com/office/drawing/2014/main" val="4085851214"/>
                  </a:ext>
                </a:extLst>
              </a:tr>
              <a:tr h="25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t>其他交付物</a:t>
                      </a:r>
                    </a:p>
                  </a:txBody>
                  <a:tcPr marL="58592" marR="58592" marT="29296" marB="29296" anchor="ctr"/>
                </a:tc>
                <a:tc>
                  <a:txBody>
                    <a:bodyPr/>
                    <a:lstStyle/>
                    <a:p>
                      <a:r>
                        <a:rPr lang="zh-CN" altLang="en-US" sz="1000" dirty="0"/>
                        <a:t>访谈纪要、问卷整理等，按需提交</a:t>
                      </a:r>
                    </a:p>
                  </a:txBody>
                  <a:tcPr marL="58592" marR="58592" marT="29296" marB="29296" anchor="ctr"/>
                </a:tc>
                <a:extLst>
                  <a:ext uri="{0D108BD9-81ED-4DB2-BD59-A6C34878D82A}">
                    <a16:rowId xmlns:a16="http://schemas.microsoft.com/office/drawing/2014/main" val="1277670585"/>
                  </a:ext>
                </a:extLst>
              </a:tr>
            </a:tbl>
          </a:graphicData>
        </a:graphic>
      </p:graphicFrame>
      <p:graphicFrame>
        <p:nvGraphicFramePr>
          <p:cNvPr id="20" name="表格 4">
            <a:extLst>
              <a:ext uri="{FF2B5EF4-FFF2-40B4-BE49-F238E27FC236}">
                <a16:creationId xmlns:a16="http://schemas.microsoft.com/office/drawing/2014/main" id="{81142538-9F15-4E55-AA76-19E356C3C543}"/>
              </a:ext>
            </a:extLst>
          </p:cNvPr>
          <p:cNvGraphicFramePr>
            <a:graphicFrameLocks noGrp="1"/>
          </p:cNvGraphicFramePr>
          <p:nvPr>
            <p:extLst>
              <p:ext uri="{D42A27DB-BD31-4B8C-83A1-F6EECF244321}">
                <p14:modId xmlns:p14="http://schemas.microsoft.com/office/powerpoint/2010/main" val="3946775508"/>
              </p:ext>
            </p:extLst>
          </p:nvPr>
        </p:nvGraphicFramePr>
        <p:xfrm>
          <a:off x="3270339" y="3946854"/>
          <a:ext cx="5063642" cy="2003088"/>
        </p:xfrm>
        <a:graphic>
          <a:graphicData uri="http://schemas.openxmlformats.org/drawingml/2006/table">
            <a:tbl>
              <a:tblPr firstRow="1" firstCol="1">
                <a:tableStyleId>{5C22544A-7EE6-4342-B048-85BDC9FD1C3A}</a:tableStyleId>
              </a:tblPr>
              <a:tblGrid>
                <a:gridCol w="534134">
                  <a:extLst>
                    <a:ext uri="{9D8B030D-6E8A-4147-A177-3AD203B41FA5}">
                      <a16:colId xmlns:a16="http://schemas.microsoft.com/office/drawing/2014/main" val="4113919575"/>
                    </a:ext>
                  </a:extLst>
                </a:gridCol>
                <a:gridCol w="1390336">
                  <a:extLst>
                    <a:ext uri="{9D8B030D-6E8A-4147-A177-3AD203B41FA5}">
                      <a16:colId xmlns:a16="http://schemas.microsoft.com/office/drawing/2014/main" val="4128946093"/>
                    </a:ext>
                  </a:extLst>
                </a:gridCol>
                <a:gridCol w="472429">
                  <a:extLst>
                    <a:ext uri="{9D8B030D-6E8A-4147-A177-3AD203B41FA5}">
                      <a16:colId xmlns:a16="http://schemas.microsoft.com/office/drawing/2014/main" val="4027542530"/>
                    </a:ext>
                  </a:extLst>
                </a:gridCol>
                <a:gridCol w="1262743">
                  <a:extLst>
                    <a:ext uri="{9D8B030D-6E8A-4147-A177-3AD203B41FA5}">
                      <a16:colId xmlns:a16="http://schemas.microsoft.com/office/drawing/2014/main" val="3771332219"/>
                    </a:ext>
                  </a:extLst>
                </a:gridCol>
                <a:gridCol w="1404000">
                  <a:extLst>
                    <a:ext uri="{9D8B030D-6E8A-4147-A177-3AD203B41FA5}">
                      <a16:colId xmlns:a16="http://schemas.microsoft.com/office/drawing/2014/main" val="237861272"/>
                    </a:ext>
                  </a:extLst>
                </a:gridCol>
              </a:tblGrid>
              <a:tr h="262502">
                <a:tc>
                  <a:txBody>
                    <a:bodyPr/>
                    <a:lstStyle/>
                    <a:p>
                      <a:pPr algn="ctr"/>
                      <a:r>
                        <a:rPr lang="zh-CN" altLang="en-US" sz="900" dirty="0"/>
                        <a:t>类别</a:t>
                      </a:r>
                    </a:p>
                  </a:txBody>
                  <a:tcPr marL="51726" marR="51726" marT="25863" marB="25863" anchor="ctr"/>
                </a:tc>
                <a:tc>
                  <a:txBody>
                    <a:bodyPr/>
                    <a:lstStyle/>
                    <a:p>
                      <a:pPr algn="ctr"/>
                      <a:r>
                        <a:rPr lang="zh-CN" altLang="en-US" sz="900" dirty="0"/>
                        <a:t>描述</a:t>
                      </a:r>
                    </a:p>
                  </a:txBody>
                  <a:tcPr marL="51726" marR="51726" marT="25863" marB="25863" anchor="ctr"/>
                </a:tc>
                <a:tc>
                  <a:txBody>
                    <a:bodyPr/>
                    <a:lstStyle/>
                    <a:p>
                      <a:pPr algn="ctr"/>
                      <a:r>
                        <a:rPr lang="zh-CN" altLang="en-US" sz="900" dirty="0"/>
                        <a:t>优先级</a:t>
                      </a:r>
                    </a:p>
                  </a:txBody>
                  <a:tcPr marL="51726" marR="51726" marT="25863" marB="25863" anchor="ctr"/>
                </a:tc>
                <a:tc>
                  <a:txBody>
                    <a:bodyPr/>
                    <a:lstStyle/>
                    <a:p>
                      <a:pPr algn="ctr"/>
                      <a:r>
                        <a:rPr lang="zh-CN" altLang="en-US" sz="900" dirty="0"/>
                        <a:t>解决方法</a:t>
                      </a:r>
                    </a:p>
                  </a:txBody>
                  <a:tcPr marL="51726" marR="51726" marT="25863" marB="25863" anchor="ctr"/>
                </a:tc>
                <a:tc>
                  <a:txBody>
                    <a:bodyPr/>
                    <a:lstStyle/>
                    <a:p>
                      <a:pPr algn="ctr"/>
                      <a:r>
                        <a:rPr lang="zh-CN" altLang="en-US" sz="900" dirty="0"/>
                        <a:t>需要的资源</a:t>
                      </a:r>
                    </a:p>
                  </a:txBody>
                  <a:tcPr marL="51726" marR="51726" marT="25863" marB="25863" anchor="ctr"/>
                </a:tc>
                <a:extLst>
                  <a:ext uri="{0D108BD9-81ED-4DB2-BD59-A6C34878D82A}">
                    <a16:rowId xmlns:a16="http://schemas.microsoft.com/office/drawing/2014/main" val="2012701280"/>
                  </a:ext>
                </a:extLst>
              </a:tr>
              <a:tr h="453118">
                <a:tc rowSpan="3">
                  <a:txBody>
                    <a:bodyPr/>
                    <a:lstStyle/>
                    <a:p>
                      <a:r>
                        <a:rPr lang="zh-CN" altLang="en-US" sz="900" dirty="0"/>
                        <a:t>风险</a:t>
                      </a:r>
                      <a:endParaRPr lang="zh-CN" altLang="en-US" sz="900" b="1" dirty="0">
                        <a:solidFill>
                          <a:schemeClr val="bg1"/>
                        </a:solidFill>
                      </a:endParaRPr>
                    </a:p>
                  </a:txBody>
                  <a:tcPr marL="51726" marR="51726" marT="25863" marB="25863" anchor="ctr"/>
                </a:tc>
                <a:tc>
                  <a:txBody>
                    <a:bodyPr/>
                    <a:lstStyle/>
                    <a:p>
                      <a:r>
                        <a:rPr lang="zh-CN" altLang="en-US" sz="900" dirty="0"/>
                        <a:t>对标机构访谈覆盖范围小</a:t>
                      </a:r>
                    </a:p>
                  </a:txBody>
                  <a:tcPr marL="51726" marR="51726" marT="25863" marB="25863" anchor="ctr"/>
                </a:tc>
                <a:tc>
                  <a:txBody>
                    <a:bodyPr/>
                    <a:lstStyle/>
                    <a:p>
                      <a:r>
                        <a:rPr lang="zh-CN" altLang="en-US" sz="900" dirty="0"/>
                        <a:t>高</a:t>
                      </a:r>
                    </a:p>
                  </a:txBody>
                  <a:tcPr marL="51726" marR="51726" marT="25863" marB="25863" anchor="ctr"/>
                </a:tc>
                <a:tc>
                  <a:txBody>
                    <a:bodyPr/>
                    <a:lstStyle/>
                    <a:p>
                      <a:r>
                        <a:rPr lang="zh-CN" altLang="en-US" sz="900" dirty="0"/>
                        <a:t>内部资源寻找、请求</a:t>
                      </a:r>
                      <a:r>
                        <a:rPr lang="en-US" altLang="zh-CN" sz="900" dirty="0"/>
                        <a:t>PMO</a:t>
                      </a:r>
                      <a:r>
                        <a:rPr lang="zh-CN" altLang="en-US" sz="900" dirty="0"/>
                        <a:t>支持</a:t>
                      </a:r>
                    </a:p>
                  </a:txBody>
                  <a:tcPr marL="51726" marR="51726" marT="25863" marB="25863" anchor="ctr"/>
                </a:tc>
                <a:tc>
                  <a:txBody>
                    <a:bodyPr/>
                    <a:lstStyle/>
                    <a:p>
                      <a:r>
                        <a:rPr lang="en-US" altLang="zh-CN" sz="900" dirty="0"/>
                        <a:t>WWF</a:t>
                      </a:r>
                      <a:r>
                        <a:rPr lang="zh-CN" altLang="en-US" sz="900" dirty="0"/>
                        <a:t>、红树林、妇基会、</a:t>
                      </a:r>
                      <a:r>
                        <a:rPr lang="en-US" altLang="zh-CN" sz="900" dirty="0"/>
                        <a:t>WABC</a:t>
                      </a:r>
                      <a:endParaRPr lang="zh-CN" altLang="en-US" sz="900" dirty="0"/>
                    </a:p>
                  </a:txBody>
                  <a:tcPr marL="51726" marR="51726" marT="25863" marB="25863" anchor="ctr"/>
                </a:tc>
                <a:extLst>
                  <a:ext uri="{0D108BD9-81ED-4DB2-BD59-A6C34878D82A}">
                    <a16:rowId xmlns:a16="http://schemas.microsoft.com/office/drawing/2014/main" val="3566358958"/>
                  </a:ext>
                </a:extLst>
              </a:tr>
              <a:tr h="643734">
                <a:tc vMerge="1">
                  <a:txBody>
                    <a:bodyPr/>
                    <a:lstStyle/>
                    <a:p>
                      <a:endParaRPr lang="zh-CN" altLang="en-US" dirty="0"/>
                    </a:p>
                  </a:txBody>
                  <a:tcPr>
                    <a:solidFill>
                      <a:schemeClr val="accent1"/>
                    </a:solidFill>
                  </a:tcPr>
                </a:tc>
                <a:tc>
                  <a:txBody>
                    <a:bodyPr/>
                    <a:lstStyle/>
                    <a:p>
                      <a:r>
                        <a:rPr lang="zh-CN" altLang="en-US" sz="900" dirty="0"/>
                        <a:t>水基金推动合作客户填写的问卷数量、质量不可控</a:t>
                      </a:r>
                    </a:p>
                  </a:txBody>
                  <a:tcPr marL="51726" marR="51726" marT="25863" marB="25863" anchor="ctr"/>
                </a:tc>
                <a:tc>
                  <a:txBody>
                    <a:bodyPr/>
                    <a:lstStyle/>
                    <a:p>
                      <a:r>
                        <a:rPr lang="zh-CN" altLang="en-US" sz="900" dirty="0"/>
                        <a:t>中</a:t>
                      </a:r>
                    </a:p>
                  </a:txBody>
                  <a:tcPr marL="51726" marR="51726" marT="25863" marB="25863" anchor="ctr"/>
                </a:tc>
                <a:tc>
                  <a:txBody>
                    <a:bodyPr/>
                    <a:lstStyle/>
                    <a:p>
                      <a:r>
                        <a:rPr lang="zh-CN" altLang="en-US" sz="900" dirty="0"/>
                        <a:t>同步进行充分的桌面研究和定性访谈</a:t>
                      </a:r>
                    </a:p>
                  </a:txBody>
                  <a:tcPr marL="51726" marR="51726" marT="25863" marB="25863" anchor="ctr"/>
                </a:tc>
                <a:tc>
                  <a:txBody>
                    <a:bodyPr/>
                    <a:lstStyle/>
                    <a:p>
                      <a:r>
                        <a:rPr lang="zh-CN" altLang="en-US" sz="900" dirty="0"/>
                        <a:t>暂无</a:t>
                      </a:r>
                    </a:p>
                  </a:txBody>
                  <a:tcPr marL="51726" marR="51726" marT="25863" marB="25863" anchor="ctr"/>
                </a:tc>
                <a:extLst>
                  <a:ext uri="{0D108BD9-81ED-4DB2-BD59-A6C34878D82A}">
                    <a16:rowId xmlns:a16="http://schemas.microsoft.com/office/drawing/2014/main" val="3391177863"/>
                  </a:ext>
                </a:extLst>
              </a:tr>
              <a:tr h="643734">
                <a:tc vMerge="1">
                  <a:txBody>
                    <a:bodyPr/>
                    <a:lstStyle/>
                    <a:p>
                      <a:endParaRPr lang="zh-CN" altLang="en-US" sz="900" b="1" dirty="0">
                        <a:solidFill>
                          <a:schemeClr val="bg1"/>
                        </a:solidFill>
                      </a:endParaRPr>
                    </a:p>
                  </a:txBody>
                  <a:tcPr marL="51726" marR="51726" marT="25863" marB="25863" anchor="ctr"/>
                </a:tc>
                <a:tc>
                  <a:txBody>
                    <a:bodyPr/>
                    <a:lstStyle/>
                    <a:p>
                      <a:r>
                        <a:rPr lang="zh-CN" altLang="en-US" sz="900" dirty="0"/>
                        <a:t>客户产品输出不明确</a:t>
                      </a:r>
                    </a:p>
                  </a:txBody>
                  <a:tcPr marL="51726" marR="51726" marT="25863" marB="25863" anchor="ctr"/>
                </a:tc>
                <a:tc>
                  <a:txBody>
                    <a:bodyPr/>
                    <a:lstStyle/>
                    <a:p>
                      <a:r>
                        <a:rPr lang="zh-CN" altLang="en-US" sz="900" dirty="0"/>
                        <a:t>中</a:t>
                      </a:r>
                    </a:p>
                  </a:txBody>
                  <a:tcPr marL="51726" marR="51726" marT="25863" marB="25863" anchor="ctr"/>
                </a:tc>
                <a:tc>
                  <a:txBody>
                    <a:bodyPr/>
                    <a:lstStyle/>
                    <a:p>
                      <a:r>
                        <a:rPr lang="zh-CN" altLang="en-US" sz="900" dirty="0"/>
                        <a:t>与客户讨论确定输出的产品</a:t>
                      </a:r>
                    </a:p>
                  </a:txBody>
                  <a:tcPr marL="51726" marR="51726" marT="25863" marB="2586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900" dirty="0"/>
                        <a:t>暂无</a:t>
                      </a:r>
                    </a:p>
                    <a:p>
                      <a:endParaRPr lang="zh-CN" altLang="en-US" sz="900" dirty="0"/>
                    </a:p>
                  </a:txBody>
                  <a:tcPr marL="51726" marR="51726" marT="25863" marB="25863" anchor="ctr"/>
                </a:tc>
                <a:extLst>
                  <a:ext uri="{0D108BD9-81ED-4DB2-BD59-A6C34878D82A}">
                    <a16:rowId xmlns:a16="http://schemas.microsoft.com/office/drawing/2014/main" val="3315406716"/>
                  </a:ext>
                </a:extLst>
              </a:tr>
            </a:tbl>
          </a:graphicData>
        </a:graphic>
      </p:graphicFrame>
    </p:spTree>
    <p:extLst>
      <p:ext uri="{BB962C8B-B14F-4D97-AF65-F5344CB8AC3E}">
        <p14:creationId xmlns:p14="http://schemas.microsoft.com/office/powerpoint/2010/main" val="2941094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54558C5-AA8F-4E5C-90B5-D9ACF7B48C1B}"/>
              </a:ext>
            </a:extLst>
          </p:cNvPr>
          <p:cNvSpPr>
            <a:spLocks noGrp="1"/>
          </p:cNvSpPr>
          <p:nvPr>
            <p:ph sz="quarter" idx="13"/>
          </p:nvPr>
        </p:nvSpPr>
        <p:spPr/>
        <p:txBody>
          <a:bodyPr/>
          <a:lstStyle/>
          <a:p>
            <a:r>
              <a:rPr lang="en-US" altLang="zh-CN" dirty="0"/>
              <a:t>2</a:t>
            </a:r>
            <a:endParaRPr lang="zh-CN" altLang="en-US" dirty="0"/>
          </a:p>
        </p:txBody>
      </p:sp>
      <p:sp>
        <p:nvSpPr>
          <p:cNvPr id="3" name="文本占位符 2">
            <a:extLst>
              <a:ext uri="{FF2B5EF4-FFF2-40B4-BE49-F238E27FC236}">
                <a16:creationId xmlns:a16="http://schemas.microsoft.com/office/drawing/2014/main" id="{E9C821D3-CD19-4679-8E79-F05FE9EF334F}"/>
              </a:ext>
            </a:extLst>
          </p:cNvPr>
          <p:cNvSpPr>
            <a:spLocks noGrp="1"/>
          </p:cNvSpPr>
          <p:nvPr>
            <p:ph type="body" sz="quarter" idx="14"/>
          </p:nvPr>
        </p:nvSpPr>
        <p:spPr>
          <a:xfrm>
            <a:off x="770633" y="1644652"/>
            <a:ext cx="6865938" cy="3934215"/>
          </a:xfrm>
        </p:spPr>
        <p:txBody>
          <a:bodyPr>
            <a:normAutofit/>
          </a:bodyPr>
          <a:lstStyle/>
          <a:p>
            <a:pPr lvl="0">
              <a:spcAft>
                <a:spcPts val="1200"/>
              </a:spcAft>
            </a:pPr>
            <a:r>
              <a:rPr lang="zh-CN" altLang="en-US" sz="2600" dirty="0">
                <a:solidFill>
                  <a:schemeClr val="accent3">
                    <a:lumMod val="40000"/>
                    <a:lumOff val="60000"/>
                  </a:schemeClr>
                </a:solidFill>
              </a:rPr>
              <a:t>工作方法及目前进展</a:t>
            </a:r>
            <a:endParaRPr lang="en-US" altLang="zh-CN" sz="2600" dirty="0">
              <a:solidFill>
                <a:schemeClr val="accent3">
                  <a:lumMod val="40000"/>
                  <a:lumOff val="60000"/>
                </a:schemeClr>
              </a:solidFill>
            </a:endParaRPr>
          </a:p>
          <a:p>
            <a:pPr lvl="0">
              <a:spcAft>
                <a:spcPts val="1200"/>
              </a:spcAft>
            </a:pPr>
            <a:r>
              <a:rPr lang="zh-CN" altLang="en-US" sz="3000" dirty="0"/>
              <a:t>主要观点</a:t>
            </a:r>
            <a:endParaRPr lang="en-US" altLang="zh-CN" sz="3000" dirty="0"/>
          </a:p>
          <a:p>
            <a:pPr lvl="0">
              <a:spcAft>
                <a:spcPts val="1200"/>
              </a:spcAft>
            </a:pPr>
            <a:r>
              <a:rPr lang="zh-CN" altLang="en-US" sz="2600" dirty="0">
                <a:solidFill>
                  <a:schemeClr val="accent3">
                    <a:lumMod val="40000"/>
                    <a:lumOff val="60000"/>
                  </a:schemeClr>
                </a:solidFill>
              </a:rPr>
              <a:t>下一步计划</a:t>
            </a:r>
            <a:endParaRPr lang="en-US" altLang="zh-CN" sz="2600" dirty="0">
              <a:solidFill>
                <a:schemeClr val="accent3">
                  <a:lumMod val="40000"/>
                  <a:lumOff val="60000"/>
                </a:schemeClr>
              </a:solidFill>
            </a:endParaRPr>
          </a:p>
        </p:txBody>
      </p:sp>
    </p:spTree>
    <p:extLst>
      <p:ext uri="{BB962C8B-B14F-4D97-AF65-F5344CB8AC3E}">
        <p14:creationId xmlns:p14="http://schemas.microsoft.com/office/powerpoint/2010/main" val="1154921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24CA2-0F31-49FD-B07E-B7A9E5B95063}"/>
              </a:ext>
            </a:extLst>
          </p:cNvPr>
          <p:cNvSpPr>
            <a:spLocks noGrp="1"/>
          </p:cNvSpPr>
          <p:nvPr>
            <p:ph type="title"/>
          </p:nvPr>
        </p:nvSpPr>
        <p:spPr>
          <a:xfrm>
            <a:off x="601433" y="438604"/>
            <a:ext cx="8659525" cy="460800"/>
          </a:xfrm>
        </p:spPr>
        <p:txBody>
          <a:bodyPr>
            <a:normAutofit/>
          </a:bodyPr>
          <a:lstStyle/>
          <a:p>
            <a:r>
              <a:rPr lang="zh-CN" altLang="en-US" dirty="0"/>
              <a:t>通过内部访谈，我们明确了客户的使命、愿景、价值观</a:t>
            </a:r>
            <a:endParaRPr lang="ca-ES" dirty="0"/>
          </a:p>
        </p:txBody>
      </p:sp>
      <p:sp>
        <p:nvSpPr>
          <p:cNvPr id="3" name="灯片编号占位符 2">
            <a:extLst>
              <a:ext uri="{FF2B5EF4-FFF2-40B4-BE49-F238E27FC236}">
                <a16:creationId xmlns:a16="http://schemas.microsoft.com/office/drawing/2014/main" id="{121F4090-03D2-4FB7-9A90-CF5C0126C3FC}"/>
              </a:ext>
            </a:extLst>
          </p:cNvPr>
          <p:cNvSpPr>
            <a:spLocks noGrp="1"/>
          </p:cNvSpPr>
          <p:nvPr>
            <p:ph type="sldNum" sz="quarter" idx="14"/>
          </p:nvPr>
        </p:nvSpPr>
        <p:spPr/>
        <p:txBody>
          <a:bodyPr/>
          <a:lstStyle/>
          <a:p>
            <a:fld id="{E6049C3D-CCF1-41B9-A681-D61E0CAE4A17}" type="slidenum">
              <a:rPr lang="en-US" altLang="zh-CN" smtClean="0"/>
              <a:pPr/>
              <a:t>9</a:t>
            </a:fld>
            <a:endParaRPr lang="en-US" dirty="0"/>
          </a:p>
        </p:txBody>
      </p:sp>
      <p:sp>
        <p:nvSpPr>
          <p:cNvPr id="4" name="文本占位符 3">
            <a:extLst>
              <a:ext uri="{FF2B5EF4-FFF2-40B4-BE49-F238E27FC236}">
                <a16:creationId xmlns:a16="http://schemas.microsoft.com/office/drawing/2014/main" id="{6627DAC1-7DC5-47B2-99C3-81D1CEFD6052}"/>
              </a:ext>
            </a:extLst>
          </p:cNvPr>
          <p:cNvSpPr>
            <a:spLocks noGrp="1"/>
          </p:cNvSpPr>
          <p:nvPr>
            <p:ph type="body" sz="quarter" idx="15"/>
          </p:nvPr>
        </p:nvSpPr>
        <p:spPr/>
        <p:txBody>
          <a:bodyPr/>
          <a:lstStyle/>
          <a:p>
            <a:endParaRPr lang="ca-ES"/>
          </a:p>
        </p:txBody>
      </p:sp>
      <p:sp>
        <p:nvSpPr>
          <p:cNvPr id="15" name="Rectangle 12">
            <a:extLst>
              <a:ext uri="{FF2B5EF4-FFF2-40B4-BE49-F238E27FC236}">
                <a16:creationId xmlns:a16="http://schemas.microsoft.com/office/drawing/2014/main" id="{5B11EB9A-55D9-46E3-A195-A78DE351A169}"/>
              </a:ext>
            </a:extLst>
          </p:cNvPr>
          <p:cNvSpPr/>
          <p:nvPr/>
        </p:nvSpPr>
        <p:spPr>
          <a:xfrm>
            <a:off x="2896720" y="2924175"/>
            <a:ext cx="8832470" cy="830997"/>
          </a:xfrm>
          <a:prstGeom prst="rect">
            <a:avLst/>
          </a:prstGeom>
          <a:noFill/>
        </p:spPr>
        <p:txBody>
          <a:bodyPr wrap="square" rtlCol="0">
            <a:spAutoFit/>
          </a:bodyPr>
          <a:lstStyle/>
          <a:p>
            <a:pPr marL="285750" indent="-285750">
              <a:buClr>
                <a:srgbClr val="2D97C8"/>
              </a:buClr>
              <a:buFont typeface="Arial" panose="020B0604020202020204" pitchFamily="34" charset="0"/>
              <a:buChar char="•"/>
            </a:pPr>
            <a:r>
              <a:rPr lang="zh-CN" altLang="en-US" sz="1600" dirty="0">
                <a:latin typeface="+mn-ea"/>
              </a:rPr>
              <a:t>千岛湖流域减排</a:t>
            </a:r>
            <a:r>
              <a:rPr lang="en-US" sz="1600" dirty="0">
                <a:latin typeface="+mn-ea"/>
              </a:rPr>
              <a:t>10%</a:t>
            </a:r>
          </a:p>
          <a:p>
            <a:pPr marL="285750" indent="-285750">
              <a:buClr>
                <a:srgbClr val="2D97C8"/>
              </a:buClr>
              <a:buFont typeface="Arial" panose="020B0604020202020204" pitchFamily="34" charset="0"/>
              <a:buChar char="•"/>
            </a:pPr>
            <a:r>
              <a:rPr lang="zh-CN" altLang="en-US" sz="1600" dirty="0">
                <a:latin typeface="+mn-ea"/>
              </a:rPr>
              <a:t>实现真正的可持续：多方协同发力，形成自觉环保意识，保护水源地</a:t>
            </a:r>
            <a:endParaRPr lang="en-GB" sz="1600" dirty="0">
              <a:latin typeface="+mn-ea"/>
            </a:endParaRPr>
          </a:p>
          <a:p>
            <a:pPr marL="285750" indent="-285750">
              <a:buClr>
                <a:srgbClr val="2D97C8"/>
              </a:buClr>
              <a:buFont typeface="Arial" panose="020B0604020202020204" pitchFamily="34" charset="0"/>
              <a:buChar char="•"/>
            </a:pPr>
            <a:r>
              <a:rPr lang="zh-CN" altLang="en-US" sz="1600" dirty="0">
                <a:latin typeface="+mn-ea"/>
              </a:rPr>
              <a:t>水基金成为市场化、多元化参与补偿的典型案例，可以在更多大型城市饮水源运作</a:t>
            </a:r>
            <a:endParaRPr lang="en-GB" altLang="zh-CN" sz="1600" dirty="0">
              <a:latin typeface="+mn-ea"/>
            </a:endParaRPr>
          </a:p>
        </p:txBody>
      </p:sp>
      <p:sp>
        <p:nvSpPr>
          <p:cNvPr id="18" name="Rectangle 33">
            <a:extLst>
              <a:ext uri="{FF2B5EF4-FFF2-40B4-BE49-F238E27FC236}">
                <a16:creationId xmlns:a16="http://schemas.microsoft.com/office/drawing/2014/main" id="{C5866CED-66E4-417B-9B23-3E30F13B431B}"/>
              </a:ext>
            </a:extLst>
          </p:cNvPr>
          <p:cNvSpPr/>
          <p:nvPr/>
        </p:nvSpPr>
        <p:spPr>
          <a:xfrm>
            <a:off x="2896720" y="1834371"/>
            <a:ext cx="1620957" cy="338554"/>
          </a:xfrm>
          <a:prstGeom prst="rect">
            <a:avLst/>
          </a:prstGeom>
          <a:noFill/>
        </p:spPr>
        <p:txBody>
          <a:bodyPr wrap="none" rtlCol="0">
            <a:spAutoFit/>
          </a:bodyPr>
          <a:lstStyle/>
          <a:p>
            <a:pPr>
              <a:buClr>
                <a:srgbClr val="2D97C8"/>
              </a:buClr>
            </a:pPr>
            <a:r>
              <a:rPr lang="ja-JP" altLang="en-GB" sz="1600" dirty="0">
                <a:latin typeface="+mn-ea"/>
              </a:rPr>
              <a:t>保护好</a:t>
            </a:r>
            <a:r>
              <a:rPr lang="ja-JP" altLang="en-US" sz="1600" dirty="0">
                <a:latin typeface="+mn-ea"/>
              </a:rPr>
              <a:t>水为未来</a:t>
            </a:r>
            <a:endParaRPr lang="en-GB" sz="1600" dirty="0">
              <a:latin typeface="+mn-ea"/>
            </a:endParaRPr>
          </a:p>
        </p:txBody>
      </p:sp>
      <p:sp>
        <p:nvSpPr>
          <p:cNvPr id="21" name="Rectangle 37">
            <a:extLst>
              <a:ext uri="{FF2B5EF4-FFF2-40B4-BE49-F238E27FC236}">
                <a16:creationId xmlns:a16="http://schemas.microsoft.com/office/drawing/2014/main" id="{0272E279-919F-4D43-A9F1-B4181AD8F5A5}"/>
              </a:ext>
            </a:extLst>
          </p:cNvPr>
          <p:cNvSpPr/>
          <p:nvPr/>
        </p:nvSpPr>
        <p:spPr>
          <a:xfrm>
            <a:off x="2913666" y="4423455"/>
            <a:ext cx="3057247" cy="338554"/>
          </a:xfrm>
          <a:prstGeom prst="rect">
            <a:avLst/>
          </a:prstGeom>
          <a:noFill/>
        </p:spPr>
        <p:txBody>
          <a:bodyPr wrap="none" rtlCol="0">
            <a:spAutoFit/>
          </a:bodyPr>
          <a:lstStyle/>
          <a:p>
            <a:pPr marL="0" lvl="1">
              <a:buClr>
                <a:srgbClr val="2D97C8"/>
              </a:buClr>
            </a:pPr>
            <a:r>
              <a:rPr lang="ja-JP" altLang="en-US" sz="1600" dirty="0">
                <a:latin typeface="+mn-ea"/>
              </a:rPr>
              <a:t>踏实可靠</a:t>
            </a:r>
            <a:r>
              <a:rPr lang="zh-CN" altLang="en-US" sz="1600" dirty="0">
                <a:latin typeface="+mn-ea"/>
              </a:rPr>
              <a:t>，</a:t>
            </a:r>
            <a:r>
              <a:rPr lang="ja-JP" altLang="en-US" sz="1600" dirty="0">
                <a:latin typeface="+mn-ea"/>
              </a:rPr>
              <a:t>认真专业</a:t>
            </a:r>
            <a:r>
              <a:rPr lang="zh-CN" altLang="en-US" sz="1600" dirty="0">
                <a:latin typeface="+mn-ea"/>
              </a:rPr>
              <a:t>，</a:t>
            </a:r>
            <a:r>
              <a:rPr lang="ja-JP" altLang="en-US" sz="1600" dirty="0">
                <a:latin typeface="+mn-ea"/>
              </a:rPr>
              <a:t>包容创新</a:t>
            </a:r>
            <a:endParaRPr lang="en-GB" altLang="zh-CN" sz="1600" dirty="0">
              <a:latin typeface="+mn-ea"/>
            </a:endParaRPr>
          </a:p>
        </p:txBody>
      </p:sp>
      <p:grpSp>
        <p:nvGrpSpPr>
          <p:cNvPr id="29" name="组合 28">
            <a:extLst>
              <a:ext uri="{FF2B5EF4-FFF2-40B4-BE49-F238E27FC236}">
                <a16:creationId xmlns:a16="http://schemas.microsoft.com/office/drawing/2014/main" id="{EDA4FB2D-884F-4C4F-A11A-7B6899812F5A}"/>
              </a:ext>
            </a:extLst>
          </p:cNvPr>
          <p:cNvGrpSpPr/>
          <p:nvPr/>
        </p:nvGrpSpPr>
        <p:grpSpPr>
          <a:xfrm>
            <a:off x="1238190" y="1753340"/>
            <a:ext cx="809020" cy="500617"/>
            <a:chOff x="1363277" y="1331866"/>
            <a:chExt cx="809020" cy="500617"/>
          </a:xfrm>
        </p:grpSpPr>
        <p:sp>
          <p:nvSpPr>
            <p:cNvPr id="11" name="文本框 10">
              <a:extLst>
                <a:ext uri="{FF2B5EF4-FFF2-40B4-BE49-F238E27FC236}">
                  <a16:creationId xmlns:a16="http://schemas.microsoft.com/office/drawing/2014/main" id="{218062B5-9E2F-48CA-8405-5463522D24E1}"/>
                </a:ext>
              </a:extLst>
            </p:cNvPr>
            <p:cNvSpPr txBox="1"/>
            <p:nvPr/>
          </p:nvSpPr>
          <p:spPr>
            <a:xfrm>
              <a:off x="1363277" y="1382119"/>
              <a:ext cx="697627" cy="400110"/>
            </a:xfrm>
            <a:prstGeom prst="rect">
              <a:avLst/>
            </a:prstGeom>
            <a:noFill/>
          </p:spPr>
          <p:txBody>
            <a:bodyPr wrap="none" rtlCol="0">
              <a:spAutoFit/>
            </a:bodyPr>
            <a:lstStyle/>
            <a:p>
              <a:pPr>
                <a:buClr>
                  <a:srgbClr val="2D97C8"/>
                </a:buClr>
              </a:pPr>
              <a:r>
                <a:rPr lang="ja-JP" altLang="en-US" sz="2000" b="1" dirty="0">
                  <a:solidFill>
                    <a:srgbClr val="2898D8"/>
                  </a:solidFill>
                  <a:latin typeface="+mn-ea"/>
                  <a:cs typeface="Heiti SC Light" charset="-122"/>
                </a:rPr>
                <a:t>使命</a:t>
              </a:r>
              <a:endParaRPr lang="en-US" altLang="zh-CN" sz="2000" b="1" dirty="0">
                <a:solidFill>
                  <a:srgbClr val="2898D8"/>
                </a:solidFill>
                <a:latin typeface="+mn-ea"/>
                <a:cs typeface="Heiti SC Light" charset="-122"/>
              </a:endParaRPr>
            </a:p>
          </p:txBody>
        </p:sp>
        <p:cxnSp>
          <p:nvCxnSpPr>
            <p:cNvPr id="26" name="Straight Connector 27">
              <a:extLst>
                <a:ext uri="{FF2B5EF4-FFF2-40B4-BE49-F238E27FC236}">
                  <a16:creationId xmlns:a16="http://schemas.microsoft.com/office/drawing/2014/main" id="{50479533-21D5-4039-A762-28AABD7E8131}"/>
                </a:ext>
              </a:extLst>
            </p:cNvPr>
            <p:cNvCxnSpPr>
              <a:cxnSpLocks/>
            </p:cNvCxnSpPr>
            <p:nvPr/>
          </p:nvCxnSpPr>
          <p:spPr>
            <a:xfrm>
              <a:off x="2172297" y="1331866"/>
              <a:ext cx="0" cy="500617"/>
            </a:xfrm>
            <a:prstGeom prst="line">
              <a:avLst/>
            </a:prstGeom>
            <a:noFill/>
            <a:ln w="38100" cap="flat" cmpd="sng" algn="ctr">
              <a:solidFill>
                <a:schemeClr val="accent1"/>
              </a:solidFill>
              <a:prstDash val="solid"/>
              <a:miter lim="800000"/>
            </a:ln>
            <a:effectLst/>
          </p:spPr>
        </p:cxnSp>
      </p:grpSp>
      <p:grpSp>
        <p:nvGrpSpPr>
          <p:cNvPr id="6" name="组合 5">
            <a:extLst>
              <a:ext uri="{FF2B5EF4-FFF2-40B4-BE49-F238E27FC236}">
                <a16:creationId xmlns:a16="http://schemas.microsoft.com/office/drawing/2014/main" id="{AE5E3B36-0249-4B21-8FAA-87A8700C5D88}"/>
              </a:ext>
            </a:extLst>
          </p:cNvPr>
          <p:cNvGrpSpPr/>
          <p:nvPr/>
        </p:nvGrpSpPr>
        <p:grpSpPr>
          <a:xfrm>
            <a:off x="1238190" y="3089365"/>
            <a:ext cx="809020" cy="500617"/>
            <a:chOff x="1363277" y="2602509"/>
            <a:chExt cx="809020" cy="500617"/>
          </a:xfrm>
        </p:grpSpPr>
        <p:sp>
          <p:nvSpPr>
            <p:cNvPr id="12" name="文本框 3">
              <a:extLst>
                <a:ext uri="{FF2B5EF4-FFF2-40B4-BE49-F238E27FC236}">
                  <a16:creationId xmlns:a16="http://schemas.microsoft.com/office/drawing/2014/main" id="{06598512-C1C7-4643-A96A-7FA1D408B673}"/>
                </a:ext>
              </a:extLst>
            </p:cNvPr>
            <p:cNvSpPr txBox="1"/>
            <p:nvPr/>
          </p:nvSpPr>
          <p:spPr>
            <a:xfrm>
              <a:off x="1363277" y="2602509"/>
              <a:ext cx="697627" cy="400110"/>
            </a:xfrm>
            <a:prstGeom prst="rect">
              <a:avLst/>
            </a:prstGeom>
            <a:noFill/>
          </p:spPr>
          <p:txBody>
            <a:bodyPr wrap="none" rtlCol="0">
              <a:spAutoFit/>
            </a:bodyPr>
            <a:lstStyle/>
            <a:p>
              <a:pPr>
                <a:buClr>
                  <a:srgbClr val="2D97C8"/>
                </a:buClr>
              </a:pPr>
              <a:r>
                <a:rPr lang="ja-JP" altLang="en-US" sz="2000" b="1" dirty="0">
                  <a:solidFill>
                    <a:srgbClr val="2898D8"/>
                  </a:solidFill>
                  <a:latin typeface="+mn-ea"/>
                  <a:cs typeface="Heiti SC Light" charset="-122"/>
                </a:rPr>
                <a:t>愿景</a:t>
              </a:r>
              <a:endParaRPr lang="en-US" altLang="zh-CN" sz="2000" b="1" dirty="0">
                <a:solidFill>
                  <a:srgbClr val="2898D8"/>
                </a:solidFill>
                <a:latin typeface="+mn-ea"/>
                <a:cs typeface="Heiti SC Light" charset="-122"/>
              </a:endParaRPr>
            </a:p>
          </p:txBody>
        </p:sp>
        <p:cxnSp>
          <p:nvCxnSpPr>
            <p:cNvPr id="27" name="Straight Connector 27">
              <a:extLst>
                <a:ext uri="{FF2B5EF4-FFF2-40B4-BE49-F238E27FC236}">
                  <a16:creationId xmlns:a16="http://schemas.microsoft.com/office/drawing/2014/main" id="{799EA952-EC08-446D-B4F7-CD8C13F4C466}"/>
                </a:ext>
              </a:extLst>
            </p:cNvPr>
            <p:cNvCxnSpPr>
              <a:cxnSpLocks/>
            </p:cNvCxnSpPr>
            <p:nvPr/>
          </p:nvCxnSpPr>
          <p:spPr>
            <a:xfrm>
              <a:off x="2172297" y="2602509"/>
              <a:ext cx="0" cy="500617"/>
            </a:xfrm>
            <a:prstGeom prst="line">
              <a:avLst/>
            </a:prstGeom>
            <a:noFill/>
            <a:ln w="38100" cap="flat" cmpd="sng" algn="ctr">
              <a:solidFill>
                <a:schemeClr val="accent1"/>
              </a:solidFill>
              <a:prstDash val="solid"/>
              <a:miter lim="800000"/>
            </a:ln>
            <a:effectLst/>
          </p:spPr>
        </p:cxnSp>
      </p:grpSp>
      <p:grpSp>
        <p:nvGrpSpPr>
          <p:cNvPr id="5" name="组合 4">
            <a:extLst>
              <a:ext uri="{FF2B5EF4-FFF2-40B4-BE49-F238E27FC236}">
                <a16:creationId xmlns:a16="http://schemas.microsoft.com/office/drawing/2014/main" id="{7B45342B-DCC1-4BDD-9394-27ABE157758E}"/>
              </a:ext>
            </a:extLst>
          </p:cNvPr>
          <p:cNvGrpSpPr/>
          <p:nvPr/>
        </p:nvGrpSpPr>
        <p:grpSpPr>
          <a:xfrm>
            <a:off x="981710" y="4342424"/>
            <a:ext cx="1065500" cy="500617"/>
            <a:chOff x="1106797" y="3932490"/>
            <a:chExt cx="1065500" cy="500617"/>
          </a:xfrm>
        </p:grpSpPr>
        <p:sp>
          <p:nvSpPr>
            <p:cNvPr id="13" name="文本框 3">
              <a:extLst>
                <a:ext uri="{FF2B5EF4-FFF2-40B4-BE49-F238E27FC236}">
                  <a16:creationId xmlns:a16="http://schemas.microsoft.com/office/drawing/2014/main" id="{8AEB1300-1645-48F8-9024-DF3D612B7C87}"/>
                </a:ext>
              </a:extLst>
            </p:cNvPr>
            <p:cNvSpPr txBox="1"/>
            <p:nvPr/>
          </p:nvSpPr>
          <p:spPr>
            <a:xfrm>
              <a:off x="1106797" y="3944193"/>
              <a:ext cx="954107" cy="400110"/>
            </a:xfrm>
            <a:prstGeom prst="rect">
              <a:avLst/>
            </a:prstGeom>
            <a:noFill/>
          </p:spPr>
          <p:txBody>
            <a:bodyPr wrap="none" rtlCol="0">
              <a:spAutoFit/>
            </a:bodyPr>
            <a:lstStyle/>
            <a:p>
              <a:pPr>
                <a:buClr>
                  <a:srgbClr val="2D97C8"/>
                </a:buClr>
              </a:pPr>
              <a:r>
                <a:rPr lang="ja-JP" altLang="en-US" sz="2000" b="1" dirty="0">
                  <a:solidFill>
                    <a:srgbClr val="2898D8"/>
                  </a:solidFill>
                  <a:latin typeface="+mn-ea"/>
                  <a:cs typeface="Heiti SC Light" charset="-122"/>
                </a:rPr>
                <a:t>价值观</a:t>
              </a:r>
              <a:endParaRPr lang="en-US" altLang="zh-CN" sz="2000" b="1" dirty="0">
                <a:solidFill>
                  <a:srgbClr val="2898D8"/>
                </a:solidFill>
                <a:latin typeface="+mn-ea"/>
                <a:cs typeface="Heiti SC Light" charset="-122"/>
              </a:endParaRPr>
            </a:p>
          </p:txBody>
        </p:sp>
        <p:cxnSp>
          <p:nvCxnSpPr>
            <p:cNvPr id="28" name="Straight Connector 27">
              <a:extLst>
                <a:ext uri="{FF2B5EF4-FFF2-40B4-BE49-F238E27FC236}">
                  <a16:creationId xmlns:a16="http://schemas.microsoft.com/office/drawing/2014/main" id="{C2A55EF3-2CFC-421E-8309-AF4637354B3B}"/>
                </a:ext>
              </a:extLst>
            </p:cNvPr>
            <p:cNvCxnSpPr>
              <a:cxnSpLocks/>
            </p:cNvCxnSpPr>
            <p:nvPr/>
          </p:nvCxnSpPr>
          <p:spPr>
            <a:xfrm>
              <a:off x="2172297" y="3932490"/>
              <a:ext cx="0" cy="500617"/>
            </a:xfrm>
            <a:prstGeom prst="line">
              <a:avLst/>
            </a:prstGeom>
            <a:noFill/>
            <a:ln w="38100" cap="flat" cmpd="sng" algn="ctr">
              <a:solidFill>
                <a:schemeClr val="accent1"/>
              </a:solidFill>
              <a:prstDash val="solid"/>
              <a:miter lim="800000"/>
            </a:ln>
            <a:effectLst/>
          </p:spPr>
        </p:cxnSp>
      </p:grpSp>
    </p:spTree>
    <p:extLst>
      <p:ext uri="{BB962C8B-B14F-4D97-AF65-F5344CB8AC3E}">
        <p14:creationId xmlns:p14="http://schemas.microsoft.com/office/powerpoint/2010/main" val="21737191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ePda.Dnv0OrP3RbV2vfV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_fbHKf8kLkKiVwBUZhqsZ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_fbHKf8kLkKiVwBUZhqsZ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_fbHKf8kLkKiVwBUZhqsZ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_fbHKf8kLkKiVwBUZhqsZQ"/>
</p:tagLst>
</file>

<file path=ppt/tags/tag15.xml><?xml version="1.0" encoding="utf-8"?>
<p:tagLst xmlns:a="http://schemas.openxmlformats.org/drawingml/2006/main" xmlns:r="http://schemas.openxmlformats.org/officeDocument/2006/relationships" xmlns:p="http://schemas.openxmlformats.org/presentationml/2006/main">
  <p:tag name="ISLIDE.ICON" val="#374578;#369437;"/>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U.jtAQQVxxpyr1n1gRuMfQ"/>
</p:tagLst>
</file>

<file path=ppt/tags/tag18.xml><?xml version="1.0" encoding="utf-8"?>
<p:tagLst xmlns:a="http://schemas.openxmlformats.org/drawingml/2006/main" xmlns:r="http://schemas.openxmlformats.org/officeDocument/2006/relationships" xmlns:p="http://schemas.openxmlformats.org/presentationml/2006/main">
  <p:tag name="ISLIDE.ICON" val="#394029;#153749;#158208;#393947;#392036;"/>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ISLIDE.ICON" val="#102676;#376284;"/>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ISLIDE.ICON" val="#58262;#84812;#637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bePda.Dnv0OrP3RbV2vfV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bePda.Dnv0OrP3RbV2vfV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bePda.Dnv0OrP3RbV2vfV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bePda.Dnv0OrP3RbV2vfV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bePda.Dnv0OrP3RbV2vf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bePda.Dnv0OrP3RbV2vfV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bePda.Dnv0OrP3RbV2vfVA"/>
</p:tagLst>
</file>

<file path=ppt/theme/theme1.xml><?xml version="1.0" encoding="utf-8"?>
<a:theme xmlns:a="http://schemas.openxmlformats.org/drawingml/2006/main" name="Office 主题">
  <a:themeElements>
    <a:clrScheme name="ABC New Template">
      <a:dk1>
        <a:sysClr val="windowText" lastClr="000000"/>
      </a:dk1>
      <a:lt1>
        <a:sysClr val="window" lastClr="FFFFFF"/>
      </a:lt1>
      <a:dk2>
        <a:srgbClr val="242852"/>
      </a:dk2>
      <a:lt2>
        <a:srgbClr val="ACCBF9"/>
      </a:lt2>
      <a:accent1>
        <a:srgbClr val="2898D8"/>
      </a:accent1>
      <a:accent2>
        <a:srgbClr val="3E89D8"/>
      </a:accent2>
      <a:accent3>
        <a:srgbClr val="7EC8E4"/>
      </a:accent3>
      <a:accent4>
        <a:srgbClr val="6BABD6"/>
      </a:accent4>
      <a:accent5>
        <a:srgbClr val="7F7F7F"/>
      </a:accent5>
      <a:accent6>
        <a:srgbClr val="FFFFFF"/>
      </a:accent6>
      <a:hlink>
        <a:srgbClr val="7F7F7F"/>
      </a:hlink>
      <a:folHlink>
        <a:srgbClr val="3EBBF0"/>
      </a:folHlink>
    </a:clrScheme>
    <a:fontScheme name="ABC New Template">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buClr>
            <a:srgbClr val="2D97C8"/>
          </a:buClr>
          <a:defRPr sz="1400" dirty="0" smtClean="0">
            <a:latin typeface="+mn-ea"/>
            <a:cs typeface="Heiti SC Light" charset="-122"/>
          </a:defRPr>
        </a:defPPr>
      </a:lstStyle>
    </a:txDef>
  </a:objectDefaults>
  <a:extraClrSchemeLst/>
  <a:extLst>
    <a:ext uri="{05A4C25C-085E-4340-85A3-A5531E510DB2}">
      <thm15:themeFamily xmlns:thm15="http://schemas.microsoft.com/office/thememl/2012/main" name="ABC New Template.pptx" id="{982EB18B-2BAA-4D08-9FCA-61D5DCD8CD1D}" vid="{9ACCB4AA-4B5C-4954-83BD-1F95C54CFF66}"/>
    </a:ext>
  </a:extLst>
</a:theme>
</file>

<file path=ppt/theme/theme2.xml><?xml version="1.0" encoding="utf-8"?>
<a:theme xmlns:a="http://schemas.openxmlformats.org/drawingml/2006/main" name="Proposal Template Landscape">
  <a:themeElements>
    <a:clrScheme name="Custom 1">
      <a:dk1>
        <a:srgbClr val="000000"/>
      </a:dk1>
      <a:lt1>
        <a:srgbClr val="808080"/>
      </a:lt1>
      <a:dk2>
        <a:srgbClr val="FFFFFF"/>
      </a:dk2>
      <a:lt2>
        <a:srgbClr val="80808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 Interstate">
      <a:majorFont>
        <a:latin typeface="EYInterstate"/>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ln w="9525">
          <a:noFill/>
          <a:miter lim="800000"/>
          <a:headEnd/>
          <a:tailEnd/>
        </a:ln>
        <a:effectLst/>
      </a:spPr>
      <a:bodyPr vert="horz" wrap="square" lIns="0" tIns="0" rIns="0" bIns="0" numCol="1" anchor="t" anchorCtr="0" compatLnSpc="1">
        <a:prstTxWarp prst="textNoShape">
          <a:avLst/>
        </a:prstTxWarp>
        <a:noAutofit/>
      </a:bodyPr>
      <a:lstStyle>
        <a:defPPr marL="361950" indent="-361950" algn="l" defTabSz="1043056" rtl="0" eaLnBrk="1" fontAlgn="base" latinLnBrk="0" hangingPunct="1">
          <a:lnSpc>
            <a:spcPct val="85000"/>
          </a:lnSpc>
          <a:spcBef>
            <a:spcPts val="0"/>
          </a:spcBef>
          <a:spcAft>
            <a:spcPts val="600"/>
          </a:spcAft>
          <a:buClr>
            <a:schemeClr val="accent2"/>
          </a:buClr>
          <a:buSzPct val="80000"/>
          <a:buFont typeface="Arial" charset="0"/>
          <a:tabLst/>
          <a:defRPr sz="900" kern="1200" noProof="0" dirty="0" err="1" smtClean="0">
            <a:solidFill>
              <a:schemeClr val="tx1"/>
            </a:solidFill>
            <a:latin typeface="+mn-lt"/>
            <a:ea typeface="+mn-ea"/>
            <a:cs typeface="+mn-cs"/>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ABC_18春季训练营第二组_V0.1</Template>
  <TotalTime>7239</TotalTime>
  <Words>8521</Words>
  <Application>Microsoft Office PowerPoint</Application>
  <PresentationFormat>宽屏</PresentationFormat>
  <Paragraphs>1197</Paragraphs>
  <Slides>54</Slides>
  <Notes>35</Notes>
  <HiddenSlides>2</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2</vt:i4>
      </vt:variant>
      <vt:variant>
        <vt:lpstr>幻灯片标题</vt:lpstr>
      </vt:variant>
      <vt:variant>
        <vt:i4>54</vt:i4>
      </vt:variant>
    </vt:vector>
  </HeadingPairs>
  <TitlesOfParts>
    <vt:vector size="70" baseType="lpstr">
      <vt:lpstr>EYInterstate</vt:lpstr>
      <vt:lpstr>EYInterstate Light</vt:lpstr>
      <vt:lpstr>Heiti SC Light</vt:lpstr>
      <vt:lpstr>DengXian</vt:lpstr>
      <vt:lpstr>DengXian</vt:lpstr>
      <vt:lpstr>黑体</vt:lpstr>
      <vt:lpstr>微软雅黑</vt:lpstr>
      <vt:lpstr>Arial</vt:lpstr>
      <vt:lpstr>Impact</vt:lpstr>
      <vt:lpstr>Symbol</vt:lpstr>
      <vt:lpstr>Times New Roman</vt:lpstr>
      <vt:lpstr>Wingdings</vt:lpstr>
      <vt:lpstr>Office 主题</vt:lpstr>
      <vt:lpstr>Proposal Template Landscape</vt:lpstr>
      <vt:lpstr>think-cell Slide</vt:lpstr>
      <vt:lpstr>think-cell 幻灯片</vt:lpstr>
      <vt:lpstr>千岛湖水基金 品牌咨询项目</vt:lpstr>
      <vt:lpstr>PowerPoint 演示文稿</vt:lpstr>
      <vt:lpstr>项目目标</vt:lpstr>
      <vt:lpstr>项目方法</vt:lpstr>
      <vt:lpstr>项目目前进展</vt:lpstr>
      <vt:lpstr>目前已完成的工作</vt:lpstr>
      <vt:lpstr>项目初期进度 </vt:lpstr>
      <vt:lpstr>PowerPoint 演示文稿</vt:lpstr>
      <vt:lpstr>通过内部访谈，我们明确了客户的使命、愿景、价值观</vt:lpstr>
      <vt:lpstr>除此之外，为明确品牌定位，我们需要回答这些问题</vt:lpstr>
      <vt:lpstr>带着目前已知的四个结论，展开我们的分析</vt:lpstr>
      <vt:lpstr>PowerPoint 演示文稿</vt:lpstr>
      <vt:lpstr>水基金模式在海外已被证明为领先的水资源保护模式，并由TNC引进国内</vt:lpstr>
      <vt:lpstr>以保护好水为未来为使命，水基金进入了千岛湖，希望探索出可复制的模式</vt:lpstr>
      <vt:lpstr>千岛湖水基金采用创新的慈善信托+商业运营主体的三层架构，实现了多利益相关方参与、激发内生动力的可能性</vt:lpstr>
      <vt:lpstr>水基金工作包括环境保护和为实现可持续运营的商业化运作，环境保护已取得相当成果，商业化也已开始初步探索</vt:lpstr>
      <vt:lpstr>当前水基金已完成水源地评估和示范区建设，未来进一步规模化和实现理想效果仍需解决四方面问题</vt:lpstr>
      <vt:lpstr>商业化尚在初步阶段，农产品业务路径待明晰，其他商业化产品待挖掘</vt:lpstr>
      <vt:lpstr>自然教育方面已经形成初步的模式，但定位仍然不清晰，且受制于千岛湖地理位置，规模化同样存在待解决问题</vt:lpstr>
      <vt:lpstr>后续千岛湖水基金将在环境保护和公益可持续两方面同步发力，实现更广阔的对政府环保行为和民众自觉意识的影响力</vt:lpstr>
      <vt:lpstr>战略</vt:lpstr>
      <vt:lpstr>核心参与方阿里、万向信托、民生人寿和TNC均向水基金提供了各种资源</vt:lpstr>
      <vt:lpstr>自有传播方面，水基金已有部分线上宣传渠道，并成功举办数场大型线下活动</vt:lpstr>
      <vt:lpstr>我们认为水基金当前面临整体定位、业务调性&amp;商业品牌定位和宣传销售策略三大块难题</vt:lpstr>
      <vt:lpstr>品牌形象提取</vt:lpstr>
      <vt:lpstr>核心竞争力？</vt:lpstr>
      <vt:lpstr>PowerPoint 演示文稿</vt:lpstr>
      <vt:lpstr>场景总览</vt:lpstr>
      <vt:lpstr>消费者旅程分析：旅游场景</vt:lpstr>
      <vt:lpstr>利益相关者分析：上游包括出资方及TNC，下游面向C端、B端和G端客户</vt:lpstr>
      <vt:lpstr>受众画像：典型C端客户包括年轻潮人、少年儿童家庭和高端品质热衷者</vt:lpstr>
      <vt:lpstr>受众画像：典型B端客户为关注绿色健康、可持续发展或青少年儿童的大型企业</vt:lpstr>
      <vt:lpstr>PowerPoint 演示文稿</vt:lpstr>
      <vt:lpstr>对标机构总览</vt:lpstr>
      <vt:lpstr>红树林致力于滨海湿地的保护和教育，其中以红树林为代表</vt:lpstr>
      <vt:lpstr>红树林优势分析：品牌形象统一</vt:lpstr>
      <vt:lpstr>红树林优势分析：真实展现权威背书，提高可信度</vt:lpstr>
      <vt:lpstr>红树林优势分析：切实提高受众的参与度，增强价值感</vt:lpstr>
      <vt:lpstr>红树林优势分析：专注于各种交互渠道的用户体验，提升受众对品牌的认同感</vt:lpstr>
      <vt:lpstr>WWF致力于促进人与自然和谐相处的保护和教育</vt:lpstr>
      <vt:lpstr>WWF优势分析：多方式增加影响力</vt:lpstr>
      <vt:lpstr>WWF优势分析：多维度精准投放</vt:lpstr>
      <vt:lpstr>WWF优势分析：多角度唤醒大众情绪</vt:lpstr>
      <vt:lpstr>WWF优势分析：以人人皆可参与的方式，强化亲民的品牌形象</vt:lpstr>
      <vt:lpstr>WWF优势分析：与企业合作首先考虑其需求,能力以及愿景</vt:lpstr>
      <vt:lpstr>PowerPoint 演示文稿</vt:lpstr>
      <vt:lpstr>PowerPoint 演示文稿</vt:lpstr>
      <vt:lpstr>PowerPoint 演示文稿</vt:lpstr>
      <vt:lpstr>桃花源优势分析：用高品质打造桃花制产品，多渠道发力推广</vt:lpstr>
      <vt:lpstr>对标机构总结</vt:lpstr>
      <vt:lpstr>结合以上三个角度的分析，我们将尝试回答以下问题，从而探寻合适的品牌定位</vt:lpstr>
      <vt:lpstr>PowerPoint 演示文稿</vt:lpstr>
      <vt:lpstr>下一步工作</vt:lpstr>
      <vt:lpstr>谢 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公益行动者</dc:title>
  <dc:creator>秋月张</dc:creator>
  <cp:lastModifiedBy>Theia CC</cp:lastModifiedBy>
  <cp:revision>287</cp:revision>
  <cp:lastPrinted>2018-03-28T14:54:35Z</cp:lastPrinted>
  <dcterms:created xsi:type="dcterms:W3CDTF">2018-03-13T15:07:49Z</dcterms:created>
  <dcterms:modified xsi:type="dcterms:W3CDTF">2020-04-18T05:36:12Z</dcterms:modified>
</cp:coreProperties>
</file>